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66" r:id="rId3"/>
    <p:sldId id="304" r:id="rId4"/>
    <p:sldId id="267" r:id="rId5"/>
    <p:sldId id="297" r:id="rId6"/>
    <p:sldId id="298" r:id="rId7"/>
    <p:sldId id="299" r:id="rId8"/>
    <p:sldId id="305" r:id="rId9"/>
    <p:sldId id="300" r:id="rId10"/>
    <p:sldId id="302" r:id="rId11"/>
    <p:sldId id="303" r:id="rId12"/>
    <p:sldId id="2147483464" r:id="rId13"/>
    <p:sldId id="2147473236" r:id="rId14"/>
    <p:sldId id="2147473271" r:id="rId15"/>
    <p:sldId id="2147473233" r:id="rId16"/>
    <p:sldId id="2147473272" r:id="rId17"/>
    <p:sldId id="2147483455" r:id="rId18"/>
    <p:sldId id="2147483454" r:id="rId19"/>
    <p:sldId id="2147473273" r:id="rId20"/>
    <p:sldId id="2147473278" r:id="rId21"/>
    <p:sldId id="2147473249" r:id="rId22"/>
    <p:sldId id="2147473279" r:id="rId23"/>
    <p:sldId id="2147473247" r:id="rId24"/>
    <p:sldId id="2147483456" r:id="rId25"/>
    <p:sldId id="2147473274" r:id="rId26"/>
    <p:sldId id="440" r:id="rId27"/>
    <p:sldId id="2147483463" r:id="rId28"/>
    <p:sldId id="2147483460" r:id="rId29"/>
    <p:sldId id="2147483461" r:id="rId30"/>
    <p:sldId id="2147483462" r:id="rId31"/>
    <p:sldId id="2147482625" r:id="rId32"/>
    <p:sldId id="2147483457" r:id="rId33"/>
    <p:sldId id="2147473275" r:id="rId34"/>
    <p:sldId id="2147473246" r:id="rId35"/>
    <p:sldId id="2147483447" r:id="rId36"/>
    <p:sldId id="2147483448" r:id="rId37"/>
    <p:sldId id="2147483449" r:id="rId38"/>
    <p:sldId id="2147483458" r:id="rId39"/>
    <p:sldId id="2147473276" r:id="rId40"/>
    <p:sldId id="2147483450" r:id="rId41"/>
    <p:sldId id="2147483451" r:id="rId42"/>
    <p:sldId id="2147483452" r:id="rId43"/>
    <p:sldId id="2147483453" r:id="rId44"/>
    <p:sldId id="214748345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8A7"/>
    <a:srgbClr val="13294B"/>
    <a:srgbClr val="13295A"/>
    <a:srgbClr val="132964"/>
    <a:srgbClr val="1329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28"/>
    <p:restoredTop sz="96327"/>
  </p:normalViewPr>
  <p:slideViewPr>
    <p:cSldViewPr snapToGrid="0" snapToObjects="1">
      <p:cViewPr varScale="1">
        <p:scale>
          <a:sx n="140" d="100"/>
          <a:sy n="140" d="100"/>
        </p:scale>
        <p:origin x="14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99696A-B79C-42E8-BEE1-B0DE24A86EE1}"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9216DCAF-9CCC-4983-B129-52757AA0AECE}">
      <dgm:prSet/>
      <dgm:spPr/>
      <dgm:t>
        <a:bodyPr/>
        <a:lstStyle/>
        <a:p>
          <a:r>
            <a:rPr lang="en-US" dirty="0"/>
            <a:t>Hardware landscape has changed and continues to evolve rapidly</a:t>
          </a:r>
        </a:p>
      </dgm:t>
    </dgm:pt>
    <dgm:pt modelId="{9006CF8F-CDEA-4540-9592-297B06DD0871}" type="parTrans" cxnId="{71CA85DD-F26A-47E2-8620-21D4F80833F2}">
      <dgm:prSet/>
      <dgm:spPr/>
      <dgm:t>
        <a:bodyPr/>
        <a:lstStyle/>
        <a:p>
          <a:endParaRPr lang="en-US"/>
        </a:p>
      </dgm:t>
    </dgm:pt>
    <dgm:pt modelId="{50C7CD0E-6620-4AB0-8B31-18445109729E}" type="sibTrans" cxnId="{71CA85DD-F26A-47E2-8620-21D4F80833F2}">
      <dgm:prSet/>
      <dgm:spPr/>
      <dgm:t>
        <a:bodyPr/>
        <a:lstStyle/>
        <a:p>
          <a:endParaRPr lang="en-US"/>
        </a:p>
      </dgm:t>
    </dgm:pt>
    <dgm:pt modelId="{8F27B5BB-DF84-4F68-B846-D4BD1A23CA77}">
      <dgm:prSet/>
      <dgm:spPr/>
      <dgm:t>
        <a:bodyPr/>
        <a:lstStyle/>
        <a:p>
          <a:r>
            <a:rPr lang="en-US" dirty="0"/>
            <a:t>IBM Quantum Eagle system showed competitive performance to a supercomputer hosted by the Lawrence Berkeley National Lab in simulating spin systems evolving in time</a:t>
          </a:r>
        </a:p>
      </dgm:t>
    </dgm:pt>
    <dgm:pt modelId="{2B8E6E61-C4D7-4A08-B8C1-854B4359AB5D}" type="parTrans" cxnId="{B1C62EA0-E008-425D-B2A5-DEB97ECDB5F9}">
      <dgm:prSet/>
      <dgm:spPr/>
      <dgm:t>
        <a:bodyPr/>
        <a:lstStyle/>
        <a:p>
          <a:endParaRPr lang="en-US"/>
        </a:p>
      </dgm:t>
    </dgm:pt>
    <dgm:pt modelId="{EED40DAD-F972-44AF-B16E-E2FE6F642A05}" type="sibTrans" cxnId="{B1C62EA0-E008-425D-B2A5-DEB97ECDB5F9}">
      <dgm:prSet/>
      <dgm:spPr/>
      <dgm:t>
        <a:bodyPr/>
        <a:lstStyle/>
        <a:p>
          <a:endParaRPr lang="en-US"/>
        </a:p>
      </dgm:t>
    </dgm:pt>
    <dgm:pt modelId="{00D0A032-37A4-42D3-9B22-57257B0BC293}">
      <dgm:prSet/>
      <dgm:spPr/>
      <dgm:t>
        <a:bodyPr/>
        <a:lstStyle/>
        <a:p>
          <a:r>
            <a:rPr lang="en-US" dirty="0"/>
            <a:t>2025 onwards: Flamingo (156 Qubits) – modular coupling to allow system growth</a:t>
          </a:r>
        </a:p>
      </dgm:t>
    </dgm:pt>
    <dgm:pt modelId="{7F8444DB-8176-4B62-875B-2417BB5EFD37}" type="parTrans" cxnId="{5204EE14-0E57-4A1B-B6BF-AD199AAD0714}">
      <dgm:prSet/>
      <dgm:spPr/>
      <dgm:t>
        <a:bodyPr/>
        <a:lstStyle/>
        <a:p>
          <a:endParaRPr lang="en-US"/>
        </a:p>
      </dgm:t>
    </dgm:pt>
    <dgm:pt modelId="{5814B464-3998-44F1-91E1-4A1FFDD8AB85}" type="sibTrans" cxnId="{5204EE14-0E57-4A1B-B6BF-AD199AAD0714}">
      <dgm:prSet/>
      <dgm:spPr/>
      <dgm:t>
        <a:bodyPr/>
        <a:lstStyle/>
        <a:p>
          <a:endParaRPr lang="en-US"/>
        </a:p>
      </dgm:t>
    </dgm:pt>
    <dgm:pt modelId="{96968A5F-2D79-EB48-AFDE-07B27F8C0550}">
      <dgm:prSet/>
      <dgm:spPr/>
      <dgm:t>
        <a:bodyPr/>
        <a:lstStyle/>
        <a:p>
          <a:r>
            <a:rPr lang="en-US" dirty="0"/>
            <a:t>Currently, we have Eagle: 127 Qubits | Heron: 133 Qubits</a:t>
          </a:r>
        </a:p>
      </dgm:t>
    </dgm:pt>
    <dgm:pt modelId="{F9BCAA68-782D-3B4B-BF35-FED53D436FCB}" type="parTrans" cxnId="{16ED0182-AF6B-9345-A2BE-9A42E84AC263}">
      <dgm:prSet/>
      <dgm:spPr/>
      <dgm:t>
        <a:bodyPr/>
        <a:lstStyle/>
        <a:p>
          <a:endParaRPr lang="en-US"/>
        </a:p>
      </dgm:t>
    </dgm:pt>
    <dgm:pt modelId="{2B139C91-7B40-C04B-B755-246CAC600615}" type="sibTrans" cxnId="{16ED0182-AF6B-9345-A2BE-9A42E84AC263}">
      <dgm:prSet/>
      <dgm:spPr/>
      <dgm:t>
        <a:bodyPr/>
        <a:lstStyle/>
        <a:p>
          <a:endParaRPr lang="en-US"/>
        </a:p>
      </dgm:t>
    </dgm:pt>
    <dgm:pt modelId="{E1F9DB5C-55E5-2849-9208-E9CD48F164F7}" type="pres">
      <dgm:prSet presAssocID="{B699696A-B79C-42E8-BEE1-B0DE24A86EE1}" presName="Name0" presStyleCnt="0">
        <dgm:presLayoutVars>
          <dgm:dir/>
          <dgm:animLvl val="lvl"/>
          <dgm:resizeHandles val="exact"/>
        </dgm:presLayoutVars>
      </dgm:prSet>
      <dgm:spPr/>
    </dgm:pt>
    <dgm:pt modelId="{8B933BD3-004C-4D48-8A9F-9C9791A55E50}" type="pres">
      <dgm:prSet presAssocID="{00D0A032-37A4-42D3-9B22-57257B0BC293}" presName="boxAndChildren" presStyleCnt="0"/>
      <dgm:spPr/>
    </dgm:pt>
    <dgm:pt modelId="{F8DE4417-1E8B-384A-AF01-1FA34688CC66}" type="pres">
      <dgm:prSet presAssocID="{00D0A032-37A4-42D3-9B22-57257B0BC293}" presName="parentTextBox" presStyleLbl="node1" presStyleIdx="0" presStyleCnt="4"/>
      <dgm:spPr/>
    </dgm:pt>
    <dgm:pt modelId="{AE699788-DD3F-B84E-95C8-9D4ED1C1B5FB}" type="pres">
      <dgm:prSet presAssocID="{2B139C91-7B40-C04B-B755-246CAC600615}" presName="sp" presStyleCnt="0"/>
      <dgm:spPr/>
    </dgm:pt>
    <dgm:pt modelId="{34C65187-F8EC-724D-9D31-D57D941CEC87}" type="pres">
      <dgm:prSet presAssocID="{96968A5F-2D79-EB48-AFDE-07B27F8C0550}" presName="arrowAndChildren" presStyleCnt="0"/>
      <dgm:spPr/>
    </dgm:pt>
    <dgm:pt modelId="{F477C429-1ADB-4A4A-8336-E99A788D384E}" type="pres">
      <dgm:prSet presAssocID="{96968A5F-2D79-EB48-AFDE-07B27F8C0550}" presName="parentTextArrow" presStyleLbl="node1" presStyleIdx="1" presStyleCnt="4"/>
      <dgm:spPr/>
    </dgm:pt>
    <dgm:pt modelId="{38ABE482-9B9B-604D-8864-CCBC98AD191B}" type="pres">
      <dgm:prSet presAssocID="{EED40DAD-F972-44AF-B16E-E2FE6F642A05}" presName="sp" presStyleCnt="0"/>
      <dgm:spPr/>
    </dgm:pt>
    <dgm:pt modelId="{10E92781-7660-E349-9811-13308A0CBF1E}" type="pres">
      <dgm:prSet presAssocID="{8F27B5BB-DF84-4F68-B846-D4BD1A23CA77}" presName="arrowAndChildren" presStyleCnt="0"/>
      <dgm:spPr/>
    </dgm:pt>
    <dgm:pt modelId="{02194A73-F5F1-0A4C-979C-A1AF01AC7BE4}" type="pres">
      <dgm:prSet presAssocID="{8F27B5BB-DF84-4F68-B846-D4BD1A23CA77}" presName="parentTextArrow" presStyleLbl="node1" presStyleIdx="2" presStyleCnt="4"/>
      <dgm:spPr/>
    </dgm:pt>
    <dgm:pt modelId="{1D660C32-5463-7048-9615-D51CEA66551E}" type="pres">
      <dgm:prSet presAssocID="{50C7CD0E-6620-4AB0-8B31-18445109729E}" presName="sp" presStyleCnt="0"/>
      <dgm:spPr/>
    </dgm:pt>
    <dgm:pt modelId="{A500BE33-D994-A748-A5B7-C68C7561C9DC}" type="pres">
      <dgm:prSet presAssocID="{9216DCAF-9CCC-4983-B129-52757AA0AECE}" presName="arrowAndChildren" presStyleCnt="0"/>
      <dgm:spPr/>
    </dgm:pt>
    <dgm:pt modelId="{587A0758-AC3F-3D48-87BC-DD110FCA32B5}" type="pres">
      <dgm:prSet presAssocID="{9216DCAF-9CCC-4983-B129-52757AA0AECE}" presName="parentTextArrow" presStyleLbl="node1" presStyleIdx="3" presStyleCnt="4"/>
      <dgm:spPr/>
    </dgm:pt>
  </dgm:ptLst>
  <dgm:cxnLst>
    <dgm:cxn modelId="{5204EE14-0E57-4A1B-B6BF-AD199AAD0714}" srcId="{B699696A-B79C-42E8-BEE1-B0DE24A86EE1}" destId="{00D0A032-37A4-42D3-9B22-57257B0BC293}" srcOrd="3" destOrd="0" parTransId="{7F8444DB-8176-4B62-875B-2417BB5EFD37}" sibTransId="{5814B464-3998-44F1-91E1-4A1FFDD8AB85}"/>
    <dgm:cxn modelId="{2B632329-8959-B64B-A3C1-53FB530C7D18}" type="presOf" srcId="{8F27B5BB-DF84-4F68-B846-D4BD1A23CA77}" destId="{02194A73-F5F1-0A4C-979C-A1AF01AC7BE4}" srcOrd="0" destOrd="0" presId="urn:microsoft.com/office/officeart/2005/8/layout/process4"/>
    <dgm:cxn modelId="{5DD14E48-30AF-834A-92B8-F7EEA4BE8876}" type="presOf" srcId="{9216DCAF-9CCC-4983-B129-52757AA0AECE}" destId="{587A0758-AC3F-3D48-87BC-DD110FCA32B5}" srcOrd="0" destOrd="0" presId="urn:microsoft.com/office/officeart/2005/8/layout/process4"/>
    <dgm:cxn modelId="{E36CA14C-8D4E-E949-BC02-8478EE05788E}" type="presOf" srcId="{00D0A032-37A4-42D3-9B22-57257B0BC293}" destId="{F8DE4417-1E8B-384A-AF01-1FA34688CC66}" srcOrd="0" destOrd="0" presId="urn:microsoft.com/office/officeart/2005/8/layout/process4"/>
    <dgm:cxn modelId="{6E643B57-F208-E044-BE12-78460A6A73D9}" type="presOf" srcId="{96968A5F-2D79-EB48-AFDE-07B27F8C0550}" destId="{F477C429-1ADB-4A4A-8336-E99A788D384E}" srcOrd="0" destOrd="0" presId="urn:microsoft.com/office/officeart/2005/8/layout/process4"/>
    <dgm:cxn modelId="{1AFA1E72-7FCC-2148-B513-7FF1D894557F}" type="presOf" srcId="{B699696A-B79C-42E8-BEE1-B0DE24A86EE1}" destId="{E1F9DB5C-55E5-2849-9208-E9CD48F164F7}" srcOrd="0" destOrd="0" presId="urn:microsoft.com/office/officeart/2005/8/layout/process4"/>
    <dgm:cxn modelId="{16ED0182-AF6B-9345-A2BE-9A42E84AC263}" srcId="{B699696A-B79C-42E8-BEE1-B0DE24A86EE1}" destId="{96968A5F-2D79-EB48-AFDE-07B27F8C0550}" srcOrd="2" destOrd="0" parTransId="{F9BCAA68-782D-3B4B-BF35-FED53D436FCB}" sibTransId="{2B139C91-7B40-C04B-B755-246CAC600615}"/>
    <dgm:cxn modelId="{B1C62EA0-E008-425D-B2A5-DEB97ECDB5F9}" srcId="{B699696A-B79C-42E8-BEE1-B0DE24A86EE1}" destId="{8F27B5BB-DF84-4F68-B846-D4BD1A23CA77}" srcOrd="1" destOrd="0" parTransId="{2B8E6E61-C4D7-4A08-B8C1-854B4359AB5D}" sibTransId="{EED40DAD-F972-44AF-B16E-E2FE6F642A05}"/>
    <dgm:cxn modelId="{71CA85DD-F26A-47E2-8620-21D4F80833F2}" srcId="{B699696A-B79C-42E8-BEE1-B0DE24A86EE1}" destId="{9216DCAF-9CCC-4983-B129-52757AA0AECE}" srcOrd="0" destOrd="0" parTransId="{9006CF8F-CDEA-4540-9592-297B06DD0871}" sibTransId="{50C7CD0E-6620-4AB0-8B31-18445109729E}"/>
    <dgm:cxn modelId="{10406133-F8A5-7C43-93EA-26683BA2CEEC}" type="presParOf" srcId="{E1F9DB5C-55E5-2849-9208-E9CD48F164F7}" destId="{8B933BD3-004C-4D48-8A9F-9C9791A55E50}" srcOrd="0" destOrd="0" presId="urn:microsoft.com/office/officeart/2005/8/layout/process4"/>
    <dgm:cxn modelId="{6BFFA719-1B10-0240-9D8E-25D77C806C73}" type="presParOf" srcId="{8B933BD3-004C-4D48-8A9F-9C9791A55E50}" destId="{F8DE4417-1E8B-384A-AF01-1FA34688CC66}" srcOrd="0" destOrd="0" presId="urn:microsoft.com/office/officeart/2005/8/layout/process4"/>
    <dgm:cxn modelId="{67E221CB-6FBE-3544-96F2-FC58FC9B47A4}" type="presParOf" srcId="{E1F9DB5C-55E5-2849-9208-E9CD48F164F7}" destId="{AE699788-DD3F-B84E-95C8-9D4ED1C1B5FB}" srcOrd="1" destOrd="0" presId="urn:microsoft.com/office/officeart/2005/8/layout/process4"/>
    <dgm:cxn modelId="{03434A4E-410B-2546-A6D4-DDEBA459786C}" type="presParOf" srcId="{E1F9DB5C-55E5-2849-9208-E9CD48F164F7}" destId="{34C65187-F8EC-724D-9D31-D57D941CEC87}" srcOrd="2" destOrd="0" presId="urn:microsoft.com/office/officeart/2005/8/layout/process4"/>
    <dgm:cxn modelId="{428F4778-1D8F-9046-956F-7586ECE8F48E}" type="presParOf" srcId="{34C65187-F8EC-724D-9D31-D57D941CEC87}" destId="{F477C429-1ADB-4A4A-8336-E99A788D384E}" srcOrd="0" destOrd="0" presId="urn:microsoft.com/office/officeart/2005/8/layout/process4"/>
    <dgm:cxn modelId="{219FE12F-DC46-F248-8D5E-8DA3CFDFED45}" type="presParOf" srcId="{E1F9DB5C-55E5-2849-9208-E9CD48F164F7}" destId="{38ABE482-9B9B-604D-8864-CCBC98AD191B}" srcOrd="3" destOrd="0" presId="urn:microsoft.com/office/officeart/2005/8/layout/process4"/>
    <dgm:cxn modelId="{74FFF152-2DD4-2C41-8C6C-D5DF0A75AFCC}" type="presParOf" srcId="{E1F9DB5C-55E5-2849-9208-E9CD48F164F7}" destId="{10E92781-7660-E349-9811-13308A0CBF1E}" srcOrd="4" destOrd="0" presId="urn:microsoft.com/office/officeart/2005/8/layout/process4"/>
    <dgm:cxn modelId="{4010251C-CE49-F44F-A781-059326C11071}" type="presParOf" srcId="{10E92781-7660-E349-9811-13308A0CBF1E}" destId="{02194A73-F5F1-0A4C-979C-A1AF01AC7BE4}" srcOrd="0" destOrd="0" presId="urn:microsoft.com/office/officeart/2005/8/layout/process4"/>
    <dgm:cxn modelId="{8CDC0CAB-F562-E445-AFF9-6ACF3123109D}" type="presParOf" srcId="{E1F9DB5C-55E5-2849-9208-E9CD48F164F7}" destId="{1D660C32-5463-7048-9615-D51CEA66551E}" srcOrd="5" destOrd="0" presId="urn:microsoft.com/office/officeart/2005/8/layout/process4"/>
    <dgm:cxn modelId="{151126F5-6A82-0347-8FA8-15668068C002}" type="presParOf" srcId="{E1F9DB5C-55E5-2849-9208-E9CD48F164F7}" destId="{A500BE33-D994-A748-A5B7-C68C7561C9DC}" srcOrd="6" destOrd="0" presId="urn:microsoft.com/office/officeart/2005/8/layout/process4"/>
    <dgm:cxn modelId="{C703D4D2-3934-EE45-BB19-CED1FD8966EB}" type="presParOf" srcId="{A500BE33-D994-A748-A5B7-C68C7561C9DC}" destId="{587A0758-AC3F-3D48-87BC-DD110FCA32B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E4417-1E8B-384A-AF01-1FA34688CC66}">
      <dsp:nvSpPr>
        <dsp:cNvPr id="0" name=""/>
        <dsp:cNvSpPr/>
      </dsp:nvSpPr>
      <dsp:spPr>
        <a:xfrm>
          <a:off x="0" y="3586695"/>
          <a:ext cx="5522976" cy="78468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2025 onwards: Flamingo (156 Qubits) – modular coupling to allow system growth</a:t>
          </a:r>
        </a:p>
      </dsp:txBody>
      <dsp:txXfrm>
        <a:off x="0" y="3586695"/>
        <a:ext cx="5522976" cy="784681"/>
      </dsp:txXfrm>
    </dsp:sp>
    <dsp:sp modelId="{F477C429-1ADB-4A4A-8336-E99A788D384E}">
      <dsp:nvSpPr>
        <dsp:cNvPr id="0" name=""/>
        <dsp:cNvSpPr/>
      </dsp:nvSpPr>
      <dsp:spPr>
        <a:xfrm rot="10800000">
          <a:off x="0" y="2391626"/>
          <a:ext cx="5522976" cy="1206840"/>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Currently, we have Eagle: 127 Qubits | Heron: 133 Qubits</a:t>
          </a:r>
        </a:p>
      </dsp:txBody>
      <dsp:txXfrm rot="10800000">
        <a:off x="0" y="2391626"/>
        <a:ext cx="5522976" cy="784168"/>
      </dsp:txXfrm>
    </dsp:sp>
    <dsp:sp modelId="{02194A73-F5F1-0A4C-979C-A1AF01AC7BE4}">
      <dsp:nvSpPr>
        <dsp:cNvPr id="0" name=""/>
        <dsp:cNvSpPr/>
      </dsp:nvSpPr>
      <dsp:spPr>
        <a:xfrm rot="10800000">
          <a:off x="0" y="1196556"/>
          <a:ext cx="5522976" cy="1206840"/>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IBM Quantum Eagle system showed competitive performance to a supercomputer hosted by the Lawrence Berkeley National Lab in simulating spin systems evolving in time</a:t>
          </a:r>
        </a:p>
      </dsp:txBody>
      <dsp:txXfrm rot="10800000">
        <a:off x="0" y="1196556"/>
        <a:ext cx="5522976" cy="784168"/>
      </dsp:txXfrm>
    </dsp:sp>
    <dsp:sp modelId="{587A0758-AC3F-3D48-87BC-DD110FCA32B5}">
      <dsp:nvSpPr>
        <dsp:cNvPr id="0" name=""/>
        <dsp:cNvSpPr/>
      </dsp:nvSpPr>
      <dsp:spPr>
        <a:xfrm rot="10800000">
          <a:off x="0" y="1486"/>
          <a:ext cx="5522976" cy="1206840"/>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Hardware landscape has changed and continues to evolve rapidly</a:t>
          </a:r>
        </a:p>
      </dsp:txBody>
      <dsp:txXfrm rot="10800000">
        <a:off x="0" y="1486"/>
        <a:ext cx="5522976" cy="7841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90469-EAE6-D041-877F-FF4F471F49C5}" type="datetimeFigureOut">
              <a:rPr lang="en-US" smtClean="0"/>
              <a:t>11/14/24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BE0BD-A00F-FB48-9643-8A2E70D70A13}" type="slidenum">
              <a:rPr lang="en-US" smtClean="0"/>
              <a:t>‹#›</a:t>
            </a:fld>
            <a:endParaRPr lang="en-US"/>
          </a:p>
        </p:txBody>
      </p:sp>
    </p:spTree>
    <p:extLst>
      <p:ext uri="{BB962C8B-B14F-4D97-AF65-F5344CB8AC3E}">
        <p14:creationId xmlns:p14="http://schemas.microsoft.com/office/powerpoint/2010/main" val="180437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645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b="0" i="0" dirty="0">
                <a:solidFill>
                  <a:srgbClr val="D1D2D3"/>
                </a:solidFill>
                <a:effectLst/>
                <a:latin typeface="Slack-Lato"/>
              </a:rPr>
              <a:t>And since our paper this past summer,</a:t>
            </a:r>
            <a:br>
              <a:rPr lang="en-US" dirty="0"/>
            </a:br>
            <a:r>
              <a:rPr lang="en-US" b="0" i="0" dirty="0">
                <a:solidFill>
                  <a:srgbClr val="D1D2D3"/>
                </a:solidFill>
                <a:effectLst/>
                <a:latin typeface="Slack-Lato"/>
              </a:rPr>
              <a:t>More importantly at least six more utility scale experiments have run quantum circuits with more than 100 qubits and with hundreds or thousands of gates.</a:t>
            </a:r>
          </a:p>
          <a:p>
            <a:br>
              <a:rPr lang="en-US" dirty="0"/>
            </a:br>
            <a:r>
              <a:rPr lang="en-US" b="0" i="0" dirty="0">
                <a:solidFill>
                  <a:srgbClr val="D1D2D3"/>
                </a:solidFill>
                <a:effectLst/>
                <a:latin typeface="Slack-Lato"/>
              </a:rPr>
              <a:t>But what’s most important is:</a:t>
            </a:r>
            <a:br>
              <a:rPr lang="en-US" dirty="0"/>
            </a:br>
            <a:r>
              <a:rPr lang="en-US" b="0" i="0" dirty="0">
                <a:solidFill>
                  <a:srgbClr val="D1D2D3"/>
                </a:solidFill>
                <a:effectLst/>
                <a:latin typeface="Slack-Lato"/>
              </a:rPr>
              <a:t> PAUSE</a:t>
            </a:r>
            <a:br>
              <a:rPr lang="en-US" dirty="0"/>
            </a:br>
            <a:r>
              <a:rPr lang="en-US" b="0" i="0" dirty="0">
                <a:solidFill>
                  <a:srgbClr val="D1D2D3"/>
                </a:solidFill>
                <a:effectLst/>
                <a:latin typeface="Slack-Lato"/>
              </a:rPr>
              <a:t>These experiments are advancing science in fields beyond quantum computation.</a:t>
            </a:r>
            <a:br>
              <a:rPr lang="en-US" dirty="0"/>
            </a:br>
            <a:r>
              <a:rPr lang="en-US" b="0" i="0" dirty="0">
                <a:solidFill>
                  <a:srgbClr val="D1D2D3"/>
                </a:solidFill>
                <a:effectLst/>
                <a:latin typeface="Slack-Lato"/>
              </a:rPr>
              <a:t>PAUSE</a:t>
            </a:r>
            <a:br>
              <a:rPr lang="en-US" dirty="0"/>
            </a:br>
            <a:r>
              <a:rPr lang="en-US" b="0" i="0" dirty="0">
                <a:solidFill>
                  <a:srgbClr val="D1D2D3"/>
                </a:solidFill>
                <a:effectLst/>
                <a:latin typeface="Slack-Lato"/>
              </a:rPr>
              <a:t>They’re using quantum computing for quantum computing. It is now a tool for discovery in scientific domains like materials science, condensed matter and particle physics.</a:t>
            </a:r>
            <a:endParaRPr lang="en-US" dirty="0"/>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8BA6F598-81FC-B141-A53B-AA971888F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61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Enterprise Narrative</a:t>
            </a:r>
          </a:p>
          <a:p>
            <a:pPr marL="457200" indent="-457200">
              <a:buFont typeface="Arial" panose="020B0604020202020204" pitchFamily="34" charset="0"/>
              <a:buChar char="•"/>
            </a:pPr>
            <a:r>
              <a:rPr lang="en-US" dirty="0"/>
              <a:t>…and begin to unlock business value with quantum.</a:t>
            </a:r>
            <a:br>
              <a:rPr lang="en-US" dirty="0"/>
            </a:br>
            <a:endParaRPr lang="en-US" dirty="0"/>
          </a:p>
          <a:p>
            <a:pPr marL="457200" indent="-457200">
              <a:buFont typeface="Arial" panose="020B0604020202020204" pitchFamily="34" charset="0"/>
              <a:buChar char="•"/>
            </a:pPr>
            <a:r>
              <a:rPr lang="en-US" dirty="0"/>
              <a:t>Together, let’s create the future of quantum computing.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Academic Narrative</a:t>
            </a:r>
          </a:p>
          <a:p>
            <a:pPr marL="457200" indent="-457200">
              <a:buFont typeface="Arial" panose="020B0604020202020204" pitchFamily="34" charset="0"/>
              <a:buChar char="•"/>
            </a:pPr>
            <a:r>
              <a:rPr lang="en-US" dirty="0"/>
              <a:t>It’s this combination of world-leading hardware, software, services, and ecosystem that will help you press into a new frontier of scientific discovery.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Together, we can create the future of quantum computing.</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31</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25911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FC20-A396-BD44-A29C-753CFCCD58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9264F-00FB-9E40-97F4-D66F10DF1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17195-76D5-5345-9F8F-12D768287252}"/>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5" name="Footer Placeholder 4">
            <a:extLst>
              <a:ext uri="{FF2B5EF4-FFF2-40B4-BE49-F238E27FC236}">
                <a16:creationId xmlns:a16="http://schemas.microsoft.com/office/drawing/2014/main" id="{8EEB3C54-A6D2-E647-800D-85F3BD3A8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BFF1C-F695-914B-AF4E-B466DFB92D62}"/>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323782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C942-DE46-AB4A-9F73-09DA68FEAB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7ADC9B-CDC9-4A48-93DC-99457C5FF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966E9-C65E-574C-B7C5-3C140957A177}"/>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5" name="Footer Placeholder 4">
            <a:extLst>
              <a:ext uri="{FF2B5EF4-FFF2-40B4-BE49-F238E27FC236}">
                <a16:creationId xmlns:a16="http://schemas.microsoft.com/office/drawing/2014/main" id="{EC11BCC6-49D5-CE4B-B3B3-A410A5892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C7A7D-6800-684E-925B-ED235798BBF0}"/>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2833060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78458D-40AE-B146-94C1-44A3420CC7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0F0C29-505F-9240-9EB5-4CE5160C89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A8365-1594-DA48-9092-8C7BC9D21C2A}"/>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5" name="Footer Placeholder 4">
            <a:extLst>
              <a:ext uri="{FF2B5EF4-FFF2-40B4-BE49-F238E27FC236}">
                <a16:creationId xmlns:a16="http://schemas.microsoft.com/office/drawing/2014/main" id="{90FDE15F-E3FB-0849-96C4-15849E81B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2F02D-A551-7E4B-BFBA-8CA5F19CDDFF}"/>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2561147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4F5C-B8CA-6858-37E3-DA4EB3AFD8C3}"/>
              </a:ext>
            </a:extLst>
          </p:cNvPr>
          <p:cNvSpPr>
            <a:spLocks noGrp="1"/>
          </p:cNvSpPr>
          <p:nvPr>
            <p:ph type="title"/>
          </p:nvPr>
        </p:nvSpPr>
        <p:spPr>
          <a:xfrm>
            <a:off x="134007" y="123388"/>
            <a:ext cx="10029496" cy="412640"/>
          </a:xfrm>
          <a:prstGeom prst="rect">
            <a:avLst/>
          </a:prstGeom>
        </p:spPr>
        <p:txBody>
          <a:bodyPr/>
          <a:lstStyle>
            <a:lvl1pPr>
              <a:defRPr sz="2200"/>
            </a:lvl1pPr>
          </a:lstStyle>
          <a:p>
            <a:r>
              <a:rPr lang="en-US" dirty="0"/>
              <a:t>Click to edit Master title style</a:t>
            </a:r>
          </a:p>
        </p:txBody>
      </p:sp>
    </p:spTree>
    <p:extLst>
      <p:ext uri="{BB962C8B-B14F-4D97-AF65-F5344CB8AC3E}">
        <p14:creationId xmlns:p14="http://schemas.microsoft.com/office/powerpoint/2010/main" val="2805874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1 column + 3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bg1"/>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chemeClr val="accent3"/>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chemeClr val="accent1"/>
          </a:solidFill>
          <a:ln>
            <a:noFill/>
          </a:ln>
        </p:spPr>
        <p:txBody>
          <a:bodyPr lIns="219456" tIns="201168" rIns="228600" bIns="228600"/>
          <a:lstStyle>
            <a:lvl1pPr>
              <a:defRPr>
                <a:solidFill>
                  <a:schemeClr val="tx2"/>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Confidential – For Internal Use Only</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3113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boxes gray">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4059936" cy="6864096"/>
          </a:xfrm>
          <a:solidFill>
            <a:srgbClr val="FFFFFF"/>
          </a:solidFill>
        </p:spPr>
        <p:txBody>
          <a:bodyPr lIns="219456" tIns="1243584"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4059935" y="0"/>
            <a:ext cx="4059936" cy="6864096"/>
          </a:xfrm>
          <a:solidFill>
            <a:srgbClr val="F3F3F3"/>
          </a:solidFill>
        </p:spPr>
        <p:txBody>
          <a:bodyPr lIns="219456" tIns="1243584"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8120464" y="0"/>
            <a:ext cx="4059936" cy="6864096"/>
          </a:xfrm>
          <a:solidFill>
            <a:srgbClr val="DCDCDC"/>
          </a:solidFill>
        </p:spPr>
        <p:txBody>
          <a:bodyPr lIns="219456" tIns="1243584"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Confidential – For Internal Use Only</a:t>
            </a:r>
            <a:endParaRPr lang="en-US" dirty="0"/>
          </a:p>
        </p:txBody>
      </p:sp>
      <p:sp>
        <p:nvSpPr>
          <p:cNvPr id="4" name="Slide Number Placeholde"/>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8" name="Picture 7">
            <a:extLst>
              <a:ext uri="{FF2B5EF4-FFF2-40B4-BE49-F238E27FC236}">
                <a16:creationId xmlns:a16="http://schemas.microsoft.com/office/drawing/2014/main" id="{B8BDF67B-42AF-FB48-9926-C225A9833879}"/>
              </a:ext>
            </a:extLst>
          </p:cNvPr>
          <p:cNvPicPr>
            <a:picLocks/>
          </p:cNvPicPr>
          <p:nvPr userDrawn="1"/>
        </p:nvPicPr>
        <p:blipFill>
          <a:blip r:embed="rId2"/>
          <a:stretch>
            <a:fillRect/>
          </a:stretch>
        </p:blipFill>
        <p:spPr>
          <a:xfrm>
            <a:off x="10071968" y="0"/>
            <a:ext cx="2145792" cy="816864"/>
          </a:xfrm>
          <a:prstGeom prst="rect">
            <a:avLst/>
          </a:prstGeom>
        </p:spPr>
      </p:pic>
    </p:spTree>
    <p:extLst>
      <p:ext uri="{BB962C8B-B14F-4D97-AF65-F5344CB8AC3E}">
        <p14:creationId xmlns:p14="http://schemas.microsoft.com/office/powerpoint/2010/main" val="826917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7"/>
            <a:ext cx="2474591"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Quantum | © 2024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067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F37E-F87F-864B-BB53-226D738471E2}"/>
              </a:ext>
            </a:extLst>
          </p:cNvPr>
          <p:cNvSpPr>
            <a:spLocks noGrp="1"/>
          </p:cNvSpPr>
          <p:nvPr>
            <p:ph type="title"/>
          </p:nvPr>
        </p:nvSpPr>
        <p:spPr/>
        <p:txBody>
          <a:bodyPr>
            <a:normAutofit/>
          </a:bodyPr>
          <a:lstStyle>
            <a:lvl1pPr>
              <a:defRPr sz="4000" b="1">
                <a:solidFill>
                  <a:srgbClr val="1D58A7"/>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EE12EE1-3DFA-EE49-A019-49C563CEFB95}"/>
              </a:ext>
            </a:extLst>
          </p:cNvPr>
          <p:cNvSpPr>
            <a:spLocks noGrp="1"/>
          </p:cNvSpPr>
          <p:nvPr>
            <p:ph idx="1"/>
          </p:nvPr>
        </p:nvSpPr>
        <p:spPr/>
        <p:txBody>
          <a:bodyPr>
            <a:normAutofit/>
          </a:bodyPr>
          <a:lstStyle>
            <a:lvl1pPr>
              <a:defRPr sz="2000">
                <a:latin typeface="Helvetica" pitchFamily="2" charset="0"/>
              </a:defRPr>
            </a:lvl1pPr>
            <a:lvl2pPr>
              <a:defRPr sz="2000">
                <a:latin typeface="Helvetica" pitchFamily="2"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259;p11">
            <a:extLst>
              <a:ext uri="{FF2B5EF4-FFF2-40B4-BE49-F238E27FC236}">
                <a16:creationId xmlns:a16="http://schemas.microsoft.com/office/drawing/2014/main" id="{D714AC0F-0582-3F48-9AD2-A5830ACBB504}"/>
              </a:ext>
            </a:extLst>
          </p:cNvPr>
          <p:cNvSpPr/>
          <p:nvPr userDrawn="1"/>
        </p:nvSpPr>
        <p:spPr>
          <a:xfrm rot="10800000" flipH="1">
            <a:off x="0" y="6143861"/>
            <a:ext cx="12192000" cy="714139"/>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13294B"/>
              </a:solidFill>
              <a:effectLst/>
              <a:uLnTx/>
              <a:uFillTx/>
              <a:latin typeface="Calibri"/>
              <a:ea typeface="Calibri"/>
              <a:cs typeface="Calibri"/>
              <a:sym typeface="Calibri"/>
            </a:endParaRPr>
          </a:p>
        </p:txBody>
      </p:sp>
      <p:pic>
        <p:nvPicPr>
          <p:cNvPr id="8" name="Picture 7" descr="A picture containing text, clipart&#10;&#10;Description automatically generated">
            <a:extLst>
              <a:ext uri="{FF2B5EF4-FFF2-40B4-BE49-F238E27FC236}">
                <a16:creationId xmlns:a16="http://schemas.microsoft.com/office/drawing/2014/main" id="{9FFB4D09-5468-074B-9737-A8CD73064F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4574" y="6355547"/>
            <a:ext cx="690424" cy="25469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68F63B56-577B-1740-B426-2614D0179A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3937" y="6256597"/>
            <a:ext cx="1357779" cy="452593"/>
          </a:xfrm>
          <a:prstGeom prst="rect">
            <a:avLst/>
          </a:prstGeom>
        </p:spPr>
      </p:pic>
      <p:pic>
        <p:nvPicPr>
          <p:cNvPr id="10" name="Picture 9">
            <a:extLst>
              <a:ext uri="{FF2B5EF4-FFF2-40B4-BE49-F238E27FC236}">
                <a16:creationId xmlns:a16="http://schemas.microsoft.com/office/drawing/2014/main" id="{4EB4EAC9-3097-0142-AB85-F4348818D2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9712" y="6427892"/>
            <a:ext cx="6796179" cy="110001"/>
          </a:xfrm>
          <a:prstGeom prst="rect">
            <a:avLst/>
          </a:prstGeom>
        </p:spPr>
      </p:pic>
    </p:spTree>
    <p:extLst>
      <p:ext uri="{BB962C8B-B14F-4D97-AF65-F5344CB8AC3E}">
        <p14:creationId xmlns:p14="http://schemas.microsoft.com/office/powerpoint/2010/main" val="268465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EB27-FE01-884B-930F-7E0F964BF3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5F755E-A3D4-2E49-BBE5-E51909E236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260D76-17F8-4C4F-AC5A-76DD48EA5E52}"/>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5" name="Footer Placeholder 4">
            <a:extLst>
              <a:ext uri="{FF2B5EF4-FFF2-40B4-BE49-F238E27FC236}">
                <a16:creationId xmlns:a16="http://schemas.microsoft.com/office/drawing/2014/main" id="{381304D0-C7E2-0A44-8CE7-D6C6EAA0E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3A009-BDD1-6C42-940C-BFA44CF8DD17}"/>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4261836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054F-7790-944D-9CAA-E014637EA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82EB8-8995-8542-8156-AE409D6F9B3B}"/>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F5D5C34-2225-B347-9E99-041A5A21F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41284-9B5C-7B4C-99E5-A267569BD264}"/>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6" name="Footer Placeholder 5">
            <a:extLst>
              <a:ext uri="{FF2B5EF4-FFF2-40B4-BE49-F238E27FC236}">
                <a16:creationId xmlns:a16="http://schemas.microsoft.com/office/drawing/2014/main" id="{9869996B-400A-E643-8B91-AA5B339A3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C2A7F-B6A1-4D4B-B8CA-0F6C4DA49A1F}"/>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289528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6B708-22E3-8240-BF8F-8223D99536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43A8D9-26CA-0E4F-8779-E4E4CA109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1D687-CF8A-B14B-B116-33C692377F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F5E866-625D-EA44-AA70-DB3769443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61E7C-56BD-3D43-B5B3-39251A8B05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9AEEFE-AE84-DD49-BD71-8E61A97C1A6B}"/>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8" name="Footer Placeholder 7">
            <a:extLst>
              <a:ext uri="{FF2B5EF4-FFF2-40B4-BE49-F238E27FC236}">
                <a16:creationId xmlns:a16="http://schemas.microsoft.com/office/drawing/2014/main" id="{FA6FB680-09E0-124D-91AF-6400E94965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F9EDB5-CA30-B542-84BD-85BE6993237E}"/>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2210826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DA8E-0320-B24C-9E9F-78B4DB91BB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1E595A-2B9D-3848-A859-FB1C728D5F49}"/>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4" name="Footer Placeholder 3">
            <a:extLst>
              <a:ext uri="{FF2B5EF4-FFF2-40B4-BE49-F238E27FC236}">
                <a16:creationId xmlns:a16="http://schemas.microsoft.com/office/drawing/2014/main" id="{7C36CC58-E554-854D-9F94-0EB8F41EF7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7A607F-C51B-8E47-B2E1-6F00420DB463}"/>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1244797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6A26B1-33B2-0E45-B196-7ABAB359A390}"/>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3" name="Footer Placeholder 2">
            <a:extLst>
              <a:ext uri="{FF2B5EF4-FFF2-40B4-BE49-F238E27FC236}">
                <a16:creationId xmlns:a16="http://schemas.microsoft.com/office/drawing/2014/main" id="{72095A27-8ABE-EA4F-9633-8FE9A9CB7B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06CB10-674E-FC40-B8E6-D457DAA84112}"/>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145836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FE6-76D9-4747-9F2A-E28E984CF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72280B-4A93-1341-A6CE-11FF494D7B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0634EA-437F-7A49-8CAA-E47DE1450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9CA84-B28B-A741-85C7-1AF2675344E5}"/>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6" name="Footer Placeholder 5">
            <a:extLst>
              <a:ext uri="{FF2B5EF4-FFF2-40B4-BE49-F238E27FC236}">
                <a16:creationId xmlns:a16="http://schemas.microsoft.com/office/drawing/2014/main" id="{0FC88279-6CA2-AE43-A245-5604B7D2A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F028E-4ED2-B649-B9FF-98BB2FC7D18E}"/>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78941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AC1A-4141-F048-B98B-7F85D09A2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C79093-DE29-374C-B9AC-4E773BE38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8CD9C9-50E8-104E-978D-581A8B1A3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00040-3BCF-284A-9F36-CB0ED66BF45E}"/>
              </a:ext>
            </a:extLst>
          </p:cNvPr>
          <p:cNvSpPr>
            <a:spLocks noGrp="1"/>
          </p:cNvSpPr>
          <p:nvPr>
            <p:ph type="dt" sz="half" idx="10"/>
          </p:nvPr>
        </p:nvSpPr>
        <p:spPr/>
        <p:txBody>
          <a:bodyPr/>
          <a:lstStyle/>
          <a:p>
            <a:fld id="{BF4C54CE-E7AB-544F-819E-7C896A8F5193}" type="datetimeFigureOut">
              <a:rPr lang="en-US" smtClean="0"/>
              <a:t>11/14/24</a:t>
            </a:fld>
            <a:endParaRPr lang="en-US"/>
          </a:p>
        </p:txBody>
      </p:sp>
      <p:sp>
        <p:nvSpPr>
          <p:cNvPr id="6" name="Footer Placeholder 5">
            <a:extLst>
              <a:ext uri="{FF2B5EF4-FFF2-40B4-BE49-F238E27FC236}">
                <a16:creationId xmlns:a16="http://schemas.microsoft.com/office/drawing/2014/main" id="{462B4CDC-85D1-9747-9614-E4EAF9F5E1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7EE3F-3525-3D46-94D0-2EC934B05674}"/>
              </a:ext>
            </a:extLst>
          </p:cNvPr>
          <p:cNvSpPr>
            <a:spLocks noGrp="1"/>
          </p:cNvSpPr>
          <p:nvPr>
            <p:ph type="sldNum" sz="quarter" idx="12"/>
          </p:nvPr>
        </p:nvSpPr>
        <p:spPr/>
        <p:txBody>
          <a:bodyPr/>
          <a:lstStyle/>
          <a:p>
            <a:fld id="{81FBAFE6-B235-4842-80E3-02221AE09A48}" type="slidenum">
              <a:rPr lang="en-US" smtClean="0"/>
              <a:t>‹#›</a:t>
            </a:fld>
            <a:endParaRPr lang="en-US"/>
          </a:p>
        </p:txBody>
      </p:sp>
    </p:spTree>
    <p:extLst>
      <p:ext uri="{BB962C8B-B14F-4D97-AF65-F5344CB8AC3E}">
        <p14:creationId xmlns:p14="http://schemas.microsoft.com/office/powerpoint/2010/main" val="3413528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49A7D5-FEBD-4841-BCD1-57C5887ADBF3}"/>
              </a:ext>
            </a:extLst>
          </p:cNvPr>
          <p:cNvSpPr>
            <a:spLocks noGrp="1"/>
          </p:cNvSpPr>
          <p:nvPr>
            <p:ph type="title"/>
          </p:nvPr>
        </p:nvSpPr>
        <p:spPr>
          <a:xfrm>
            <a:off x="389711" y="1825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FF49A9-BFA8-7845-9970-96637D121BE6}"/>
              </a:ext>
            </a:extLst>
          </p:cNvPr>
          <p:cNvSpPr>
            <a:spLocks noGrp="1"/>
          </p:cNvSpPr>
          <p:nvPr>
            <p:ph type="body" idx="1"/>
          </p:nvPr>
        </p:nvSpPr>
        <p:spPr>
          <a:xfrm>
            <a:off x="389711" y="142456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E1E208C-EE1F-4A49-A765-51009429A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C54CE-E7AB-544F-819E-7C896A8F5193}" type="datetimeFigureOut">
              <a:rPr lang="en-US" smtClean="0"/>
              <a:t>11/14/24</a:t>
            </a:fld>
            <a:endParaRPr lang="en-US"/>
          </a:p>
        </p:txBody>
      </p:sp>
      <p:sp>
        <p:nvSpPr>
          <p:cNvPr id="5" name="Footer Placeholder 4">
            <a:extLst>
              <a:ext uri="{FF2B5EF4-FFF2-40B4-BE49-F238E27FC236}">
                <a16:creationId xmlns:a16="http://schemas.microsoft.com/office/drawing/2014/main" id="{1C35AEAB-2361-944D-A6CE-16630A7A6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4D4451-3E2D-5847-965F-14F656A63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BAFE6-B235-4842-80E3-02221AE09A48}" type="slidenum">
              <a:rPr lang="en-US" smtClean="0"/>
              <a:t>‹#›</a:t>
            </a:fld>
            <a:endParaRPr lang="en-US"/>
          </a:p>
        </p:txBody>
      </p:sp>
    </p:spTree>
    <p:extLst>
      <p:ext uri="{BB962C8B-B14F-4D97-AF65-F5344CB8AC3E}">
        <p14:creationId xmlns:p14="http://schemas.microsoft.com/office/powerpoint/2010/main" val="1910590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000" b="1" kern="1200">
          <a:solidFill>
            <a:srgbClr val="1D58A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ropbox.com/scl/fi/4ph4tm2ttpbbf9xscjiet/2024-IIDAI-Vision-White-Paper.pdf?rlkey=w9zv4ru3sg69j4yd5s7khg238&amp;st=puq5lffz&amp;dl=0"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sv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15.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emf"/><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emf"/><Relationship Id="rId3" Type="http://schemas.openxmlformats.org/officeDocument/2006/relationships/image" Target="../media/image49.emf"/><Relationship Id="rId7" Type="http://schemas.openxmlformats.org/officeDocument/2006/relationships/image" Target="../media/image53.emf"/><Relationship Id="rId12" Type="http://schemas.openxmlformats.org/officeDocument/2006/relationships/image" Target="../media/image58.emf"/><Relationship Id="rId17" Type="http://schemas.openxmlformats.org/officeDocument/2006/relationships/image" Target="../media/image63.emf"/><Relationship Id="rId2" Type="http://schemas.openxmlformats.org/officeDocument/2006/relationships/notesSlide" Target="../notesSlides/notesSlide2.xml"/><Relationship Id="rId16" Type="http://schemas.openxmlformats.org/officeDocument/2006/relationships/image" Target="../media/image62.emf"/><Relationship Id="rId1" Type="http://schemas.openxmlformats.org/officeDocument/2006/relationships/slideLayout" Target="../slideLayouts/slideLayout1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61.emf"/><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emf"/><Relationship Id="rId1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rgbClr val="ED4418"/>
            </a:gs>
            <a:gs pos="0">
              <a:srgbClr val="FF552E"/>
            </a:gs>
            <a:gs pos="100000">
              <a:srgbClr val="DD3403"/>
            </a:gs>
          </a:gsLst>
          <a:path path="circle">
            <a:fillToRect r="100000" b="100000"/>
          </a:path>
        </a:grad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29705205-A107-D64A-B9CC-49152A7A6F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698772"/>
          </a:xfrm>
          <a:prstGeom prst="rect">
            <a:avLst/>
          </a:prstGeom>
        </p:spPr>
      </p:pic>
      <p:sp>
        <p:nvSpPr>
          <p:cNvPr id="21" name="Google Shape;259;p11">
            <a:extLst>
              <a:ext uri="{FF2B5EF4-FFF2-40B4-BE49-F238E27FC236}">
                <a16:creationId xmlns:a16="http://schemas.microsoft.com/office/drawing/2014/main" id="{1F9F521D-53FF-1F44-A512-C6F1D3EE09F8}"/>
              </a:ext>
            </a:extLst>
          </p:cNvPr>
          <p:cNvSpPr/>
          <p:nvPr/>
        </p:nvSpPr>
        <p:spPr>
          <a:xfrm rot="10800000" flipH="1">
            <a:off x="0" y="1634836"/>
            <a:ext cx="12192000" cy="6803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dirty="0">
              <a:ln>
                <a:noFill/>
              </a:ln>
              <a:solidFill>
                <a:srgbClr val="13294B"/>
              </a:solidFill>
              <a:effectLst/>
              <a:uLnTx/>
              <a:uFillTx/>
              <a:latin typeface="Calibri"/>
              <a:ea typeface="Calibri"/>
              <a:cs typeface="Calibri"/>
              <a:sym typeface="Calibri"/>
            </a:endParaRPr>
          </a:p>
        </p:txBody>
      </p:sp>
      <p:sp>
        <p:nvSpPr>
          <p:cNvPr id="14" name="Google Shape;259;p11">
            <a:extLst>
              <a:ext uri="{FF2B5EF4-FFF2-40B4-BE49-F238E27FC236}">
                <a16:creationId xmlns:a16="http://schemas.microsoft.com/office/drawing/2014/main" id="{EF2F6F6E-84ED-2447-B5C0-FCDA449A0088}"/>
              </a:ext>
            </a:extLst>
          </p:cNvPr>
          <p:cNvSpPr/>
          <p:nvPr/>
        </p:nvSpPr>
        <p:spPr>
          <a:xfrm rot="10800000" flipH="1">
            <a:off x="0" y="2299854"/>
            <a:ext cx="12192000" cy="4558145"/>
          </a:xfrm>
          <a:prstGeom prst="rect">
            <a:avLst/>
          </a:prstGeom>
          <a:gradFill flip="none" rotWithShape="1">
            <a:gsLst>
              <a:gs pos="100000">
                <a:srgbClr val="132978"/>
              </a:gs>
              <a:gs pos="50000">
                <a:srgbClr val="13295A"/>
              </a:gs>
              <a:gs pos="0">
                <a:srgbClr val="13294B"/>
              </a:gs>
            </a:gsLst>
            <a:lin ang="81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dirty="0">
              <a:ln>
                <a:noFill/>
              </a:ln>
              <a:solidFill>
                <a:srgbClr val="13294B"/>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46C74750-3A0A-1C4B-9720-15565ADA88F6}"/>
              </a:ext>
            </a:extLst>
          </p:cNvPr>
          <p:cNvSpPr txBox="1"/>
          <p:nvPr/>
        </p:nvSpPr>
        <p:spPr>
          <a:xfrm>
            <a:off x="1523999" y="2720850"/>
            <a:ext cx="9144000" cy="1569660"/>
          </a:xfrm>
          <a:prstGeom prst="rect">
            <a:avLst/>
          </a:prstGeom>
          <a:noFill/>
        </p:spPr>
        <p:txBody>
          <a:bodyPr wrap="square" rtlCol="0">
            <a:spAutoFit/>
          </a:bodyPr>
          <a:lstStyle/>
          <a:p>
            <a:pPr algn="ctr" defTabSz="457200" eaLnBrk="0" fontAlgn="base" hangingPunct="0">
              <a:spcBef>
                <a:spcPct val="0"/>
              </a:spcBef>
              <a:spcAft>
                <a:spcPct val="0"/>
              </a:spcAft>
            </a:pPr>
            <a:r>
              <a:rPr lang="en-US" sz="4800" b="1" dirty="0">
                <a:solidFill>
                  <a:schemeClr val="bg1"/>
                </a:solidFill>
                <a:latin typeface="Helvetica" pitchFamily="2" charset="0"/>
                <a:ea typeface="ＭＳ Ｐゴシック" panose="020B0600070205080204" pitchFamily="34" charset="-128"/>
                <a:cs typeface="Arial" panose="020B0604020202020204" pitchFamily="34" charset="0"/>
              </a:rPr>
              <a:t> </a:t>
            </a:r>
            <a:r>
              <a:rPr lang="en-US" sz="4800" dirty="0">
                <a:solidFill>
                  <a:srgbClr val="FFFFFF"/>
                </a:solidFill>
              </a:rPr>
              <a:t>2024 IIDAI Request for Proposals (RFP) Information Session</a:t>
            </a:r>
            <a:endParaRPr lang="en-US" sz="4800" b="1" dirty="0">
              <a:solidFill>
                <a:schemeClr val="bg1"/>
              </a:solidFill>
              <a:latin typeface="Helvetica" pitchFamily="2" charset="0"/>
              <a:ea typeface="ＭＳ Ｐゴシック" panose="020B0600070205080204" pitchFamily="34" charset="-128"/>
              <a:cs typeface="Arial" panose="020B0604020202020204" pitchFamily="34" charset="0"/>
            </a:endParaRPr>
          </a:p>
        </p:txBody>
      </p:sp>
      <p:pic>
        <p:nvPicPr>
          <p:cNvPr id="10" name="Picture 9" descr="A picture containing text, clipart&#10;&#10;Description automatically generated">
            <a:extLst>
              <a:ext uri="{FF2B5EF4-FFF2-40B4-BE49-F238E27FC236}">
                <a16:creationId xmlns:a16="http://schemas.microsoft.com/office/drawing/2014/main" id="{4956C71A-D90D-E04B-9D75-7D4B0F1AE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9549" y="5955928"/>
            <a:ext cx="815935" cy="300990"/>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F521DE9E-9897-2749-B383-72D486310B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610" y="5840749"/>
            <a:ext cx="1604608" cy="534869"/>
          </a:xfrm>
          <a:prstGeom prst="rect">
            <a:avLst/>
          </a:prstGeom>
        </p:spPr>
      </p:pic>
      <p:pic>
        <p:nvPicPr>
          <p:cNvPr id="12" name="Picture 11">
            <a:extLst>
              <a:ext uri="{FF2B5EF4-FFF2-40B4-BE49-F238E27FC236}">
                <a16:creationId xmlns:a16="http://schemas.microsoft.com/office/drawing/2014/main" id="{ED9AF0FF-362E-B043-854A-CAA15F650F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1993" y="1895754"/>
            <a:ext cx="7628013" cy="123465"/>
          </a:xfrm>
          <a:prstGeom prst="rect">
            <a:avLst/>
          </a:prstGeom>
        </p:spPr>
      </p:pic>
      <p:sp>
        <p:nvSpPr>
          <p:cNvPr id="19" name="TextBox 18">
            <a:extLst>
              <a:ext uri="{FF2B5EF4-FFF2-40B4-BE49-F238E27FC236}">
                <a16:creationId xmlns:a16="http://schemas.microsoft.com/office/drawing/2014/main" id="{DAB2629C-01F9-9044-B7EC-244BC4C6B4D4}"/>
              </a:ext>
            </a:extLst>
          </p:cNvPr>
          <p:cNvSpPr txBox="1"/>
          <p:nvPr/>
        </p:nvSpPr>
        <p:spPr>
          <a:xfrm>
            <a:off x="1440204" y="4571145"/>
            <a:ext cx="9144000" cy="477054"/>
          </a:xfrm>
          <a:prstGeom prst="rect">
            <a:avLst/>
          </a:prstGeom>
          <a:noFill/>
        </p:spPr>
        <p:txBody>
          <a:bodyPr wrap="square" rtlCol="0">
            <a:spAutoFit/>
          </a:bodyPr>
          <a:lstStyle/>
          <a:p>
            <a:pPr algn="ctr" defTabSz="457200" eaLnBrk="0" fontAlgn="base" hangingPunct="0">
              <a:spcBef>
                <a:spcPct val="0"/>
              </a:spcBef>
              <a:spcAft>
                <a:spcPct val="0"/>
              </a:spcAft>
            </a:pPr>
            <a:r>
              <a:rPr lang="en-US" sz="2500" dirty="0">
                <a:solidFill>
                  <a:schemeClr val="bg1"/>
                </a:solidFill>
                <a:latin typeface="Helvetica" pitchFamily="2" charset="0"/>
                <a:ea typeface="ＭＳ Ｐゴシック" panose="020B0600070205080204" pitchFamily="34" charset="-128"/>
                <a:cs typeface="Arial" panose="020B0604020202020204" pitchFamily="34" charset="0"/>
              </a:rPr>
              <a:t>November 14, 2024</a:t>
            </a:r>
          </a:p>
        </p:txBody>
      </p:sp>
    </p:spTree>
    <p:extLst>
      <p:ext uri="{BB962C8B-B14F-4D97-AF65-F5344CB8AC3E}">
        <p14:creationId xmlns:p14="http://schemas.microsoft.com/office/powerpoint/2010/main" val="355437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06183-C40B-6EE3-41C5-11B6D50EE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8850E-44FD-522B-7047-C670665D6C22}"/>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9021A2E5-E1BE-2DFF-35AF-7A32F83F5243}"/>
              </a:ext>
            </a:extLst>
          </p:cNvPr>
          <p:cNvSpPr>
            <a:spLocks noGrp="1"/>
          </p:cNvSpPr>
          <p:nvPr>
            <p:ph idx="1"/>
          </p:nvPr>
        </p:nvSpPr>
        <p:spPr/>
        <p:txBody>
          <a:bodyPr>
            <a:normAutofit/>
          </a:bodyPr>
          <a:lstStyle/>
          <a:p>
            <a:pPr>
              <a:lnSpc>
                <a:spcPct val="100000"/>
              </a:lnSpc>
              <a:spcBef>
                <a:spcPts val="1200"/>
              </a:spcBef>
            </a:pPr>
            <a:r>
              <a:rPr lang="en-US" sz="2400" dirty="0"/>
              <a:t>The recording and slides of this Information Session will be made available at the IIDAI website.</a:t>
            </a:r>
          </a:p>
          <a:p>
            <a:pPr>
              <a:lnSpc>
                <a:spcPct val="100000"/>
              </a:lnSpc>
              <a:spcBef>
                <a:spcPts val="1200"/>
              </a:spcBef>
            </a:pPr>
            <a:r>
              <a:rPr lang="en-US" sz="2400" dirty="0"/>
              <a:t>Consulting Sessions led by the thrust co-leads for each thrust:</a:t>
            </a:r>
          </a:p>
          <a:p>
            <a:pPr lvl="1">
              <a:lnSpc>
                <a:spcPct val="100000"/>
              </a:lnSpc>
              <a:spcBef>
                <a:spcPts val="1200"/>
              </a:spcBef>
            </a:pPr>
            <a:r>
              <a:rPr lang="en-US" dirty="0"/>
              <a:t>Hybrid Cloud &amp; AI, November 19, 10:00-11:00am CT</a:t>
            </a:r>
          </a:p>
          <a:p>
            <a:pPr lvl="1">
              <a:lnSpc>
                <a:spcPct val="100000"/>
              </a:lnSpc>
              <a:spcBef>
                <a:spcPts val="1200"/>
              </a:spcBef>
            </a:pPr>
            <a:r>
              <a:rPr lang="en-US" dirty="0"/>
              <a:t>Quantum Computing, November 19, 9:00-10:00am CT</a:t>
            </a:r>
          </a:p>
          <a:p>
            <a:pPr lvl="1">
              <a:lnSpc>
                <a:spcPct val="100000"/>
              </a:lnSpc>
              <a:spcBef>
                <a:spcPts val="1200"/>
              </a:spcBef>
            </a:pPr>
            <a:r>
              <a:rPr lang="en-US" dirty="0"/>
              <a:t>Climate &amp; Sustainability, November 19, 3:00-4:00pm CT</a:t>
            </a:r>
          </a:p>
          <a:p>
            <a:pPr lvl="1">
              <a:lnSpc>
                <a:spcPct val="100000"/>
              </a:lnSpc>
              <a:spcBef>
                <a:spcPts val="1200"/>
              </a:spcBef>
            </a:pPr>
            <a:r>
              <a:rPr lang="en-US" dirty="0"/>
              <a:t>Materials Discovery, November 18, 3:00-4:00 CT</a:t>
            </a:r>
          </a:p>
          <a:p>
            <a:pPr marL="914400" lvl="2" indent="0">
              <a:lnSpc>
                <a:spcPct val="100000"/>
              </a:lnSpc>
              <a:spcBef>
                <a:spcPts val="1200"/>
              </a:spcBef>
              <a:buNone/>
            </a:pPr>
            <a:endParaRPr lang="en-US" sz="1800" dirty="0">
              <a:effectLst/>
            </a:endParaRPr>
          </a:p>
          <a:p>
            <a:pPr>
              <a:lnSpc>
                <a:spcPct val="100000"/>
              </a:lnSpc>
              <a:spcBef>
                <a:spcPts val="1200"/>
              </a:spcBef>
            </a:pPr>
            <a:endParaRPr lang="en-US" sz="1800" dirty="0"/>
          </a:p>
          <a:p>
            <a:pPr marL="0" indent="0">
              <a:lnSpc>
                <a:spcPct val="100000"/>
              </a:lnSpc>
              <a:spcBef>
                <a:spcPts val="1200"/>
              </a:spcBef>
              <a:buNone/>
            </a:pPr>
            <a:endParaRPr lang="en-US" sz="1800" dirty="0"/>
          </a:p>
        </p:txBody>
      </p:sp>
    </p:spTree>
    <p:extLst>
      <p:ext uri="{BB962C8B-B14F-4D97-AF65-F5344CB8AC3E}">
        <p14:creationId xmlns:p14="http://schemas.microsoft.com/office/powerpoint/2010/main" val="1582743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864C-3A9C-B916-9A8F-F90EB1341AAD}"/>
              </a:ext>
            </a:extLst>
          </p:cNvPr>
          <p:cNvSpPr>
            <a:spLocks noGrp="1"/>
          </p:cNvSpPr>
          <p:nvPr>
            <p:ph type="title"/>
          </p:nvPr>
        </p:nvSpPr>
        <p:spPr/>
        <p:txBody>
          <a:bodyPr/>
          <a:lstStyle/>
          <a:p>
            <a:r>
              <a:rPr lang="en-US" dirty="0"/>
              <a:t>Overall Vision and Research Scope</a:t>
            </a:r>
          </a:p>
        </p:txBody>
      </p:sp>
      <p:sp>
        <p:nvSpPr>
          <p:cNvPr id="3" name="Content Placeholder 2">
            <a:extLst>
              <a:ext uri="{FF2B5EF4-FFF2-40B4-BE49-F238E27FC236}">
                <a16:creationId xmlns:a16="http://schemas.microsoft.com/office/drawing/2014/main" id="{C8373C5D-47BE-A655-A222-2DAD1730012F}"/>
              </a:ext>
            </a:extLst>
          </p:cNvPr>
          <p:cNvSpPr>
            <a:spLocks noGrp="1"/>
          </p:cNvSpPr>
          <p:nvPr>
            <p:ph idx="1"/>
          </p:nvPr>
        </p:nvSpPr>
        <p:spPr>
          <a:xfrm>
            <a:off x="491311" y="1263490"/>
            <a:ext cx="10515600" cy="4629309"/>
          </a:xfrm>
        </p:spPr>
        <p:txBody>
          <a:bodyPr>
            <a:normAutofit/>
          </a:bodyPr>
          <a:lstStyle/>
          <a:p>
            <a:pPr>
              <a:lnSpc>
                <a:spcPct val="100000"/>
              </a:lnSpc>
              <a:spcBef>
                <a:spcPts val="600"/>
              </a:spcBef>
            </a:pPr>
            <a:r>
              <a:rPr lang="en-US" sz="1800" dirty="0">
                <a:effectLst/>
                <a:ea typeface="Calibri" panose="020F0502020204030204" pitchFamily="34" charset="0"/>
              </a:rPr>
              <a:t>Our goal over the next 5-10 years is to identify new computing, storage, and communication elements, sub-systems, and innovations across all stack levels to </a:t>
            </a:r>
            <a:r>
              <a:rPr lang="en-US" sz="1800" b="1" dirty="0">
                <a:effectLst/>
                <a:ea typeface="Calibri" panose="020F0502020204030204" pitchFamily="34" charset="0"/>
              </a:rPr>
              <a:t>transform the hybrid cloud for emerging artificial intelligence (AI) workloads</a:t>
            </a:r>
            <a:r>
              <a:rPr lang="en-US" sz="1800" dirty="0">
                <a:effectLst/>
                <a:ea typeface="Calibri" panose="020F0502020204030204" pitchFamily="34" charset="0"/>
              </a:rPr>
              <a:t>. </a:t>
            </a:r>
          </a:p>
          <a:p>
            <a:pPr lvl="1">
              <a:lnSpc>
                <a:spcPct val="100000"/>
              </a:lnSpc>
              <a:spcBef>
                <a:spcPts val="600"/>
              </a:spcBef>
            </a:pPr>
            <a:r>
              <a:rPr lang="en-US" sz="1600" dirty="0">
                <a:effectLst/>
                <a:ea typeface="Calibri" panose="020F0502020204030204" pitchFamily="34" charset="0"/>
              </a:rPr>
              <a:t>Including </a:t>
            </a:r>
            <a:r>
              <a:rPr lang="en-US" sz="1600" dirty="0">
                <a:effectLst/>
                <a:ea typeface="SimSun" panose="02010600030101010101" pitchFamily="2" charset="-122"/>
              </a:rPr>
              <a:t>two important AI-driven scientific computing applications: </a:t>
            </a:r>
            <a:r>
              <a:rPr lang="en-US" sz="1600" b="1" dirty="0">
                <a:effectLst/>
                <a:ea typeface="SimSun" panose="02010600030101010101" pitchFamily="2" charset="-122"/>
              </a:rPr>
              <a:t>Materials </a:t>
            </a:r>
            <a:r>
              <a:rPr lang="en-US" sz="1600" b="1" dirty="0">
                <a:ea typeface="SimSun" panose="02010600030101010101" pitchFamily="2" charset="-122"/>
              </a:rPr>
              <a:t>D</a:t>
            </a:r>
            <a:r>
              <a:rPr lang="en-US" sz="1600" b="1" dirty="0">
                <a:effectLst/>
                <a:ea typeface="SimSun" panose="02010600030101010101" pitchFamily="2" charset="-122"/>
              </a:rPr>
              <a:t>iscovery and </a:t>
            </a:r>
            <a:r>
              <a:rPr lang="en-US" sz="1600" b="1" dirty="0">
                <a:ea typeface="SimSun" panose="02010600030101010101" pitchFamily="2" charset="-122"/>
              </a:rPr>
              <a:t>C</a:t>
            </a:r>
            <a:r>
              <a:rPr lang="en-US" sz="1600" b="1" dirty="0">
                <a:effectLst/>
                <a:ea typeface="Arial" panose="020B0604020202020204" pitchFamily="34" charset="0"/>
              </a:rPr>
              <a:t>limate and Sustainability.</a:t>
            </a:r>
            <a:r>
              <a:rPr lang="en-US" sz="1600" dirty="0">
                <a:effectLst/>
                <a:ea typeface="Arial" panose="020B0604020202020204" pitchFamily="34" charset="0"/>
              </a:rPr>
              <a:t> </a:t>
            </a:r>
            <a:r>
              <a:rPr lang="en-US" sz="1600" dirty="0">
                <a:effectLst/>
              </a:rPr>
              <a:t> </a:t>
            </a:r>
            <a:endParaRPr lang="en-US" sz="1600" dirty="0">
              <a:effectLst/>
              <a:ea typeface="Calibri" panose="020F0502020204030204" pitchFamily="34" charset="0"/>
            </a:endParaRPr>
          </a:p>
          <a:p>
            <a:pPr>
              <a:lnSpc>
                <a:spcPct val="100000"/>
              </a:lnSpc>
              <a:spcBef>
                <a:spcPts val="600"/>
              </a:spcBef>
            </a:pPr>
            <a:r>
              <a:rPr lang="en-US" sz="1800" dirty="0">
                <a:effectLst/>
                <a:ea typeface="Calibri" panose="020F0502020204030204" pitchFamily="34" charset="0"/>
              </a:rPr>
              <a:t>Envision a </a:t>
            </a:r>
            <a:r>
              <a:rPr lang="en-US" sz="1800" b="1" dirty="0">
                <a:effectLst/>
                <a:ea typeface="Calibri" panose="020F0502020204030204" pitchFamily="34" charset="0"/>
              </a:rPr>
              <a:t>reimagined hybrid cloud system</a:t>
            </a:r>
            <a:r>
              <a:rPr lang="en-US" sz="1800" dirty="0">
                <a:effectLst/>
                <a:ea typeface="Calibri" panose="020F0502020204030204" pitchFamily="34" charset="0"/>
              </a:rPr>
              <a:t> </a:t>
            </a:r>
          </a:p>
          <a:p>
            <a:pPr lvl="1">
              <a:lnSpc>
                <a:spcPct val="100000"/>
              </a:lnSpc>
              <a:spcBef>
                <a:spcPts val="600"/>
              </a:spcBef>
            </a:pPr>
            <a:r>
              <a:rPr lang="en-US" sz="1600" dirty="0">
                <a:effectLst/>
                <a:ea typeface="Calibri" panose="020F0502020204030204" pitchFamily="34" charset="0"/>
              </a:rPr>
              <a:t>that supports a wide range of AI frameworks, runtimes, tools, and various hardware resources, including cache-coherent interconnects, </a:t>
            </a:r>
            <a:r>
              <a:rPr lang="en-US" sz="1600" dirty="0" err="1">
                <a:effectLst/>
                <a:ea typeface="Calibri" panose="020F0502020204030204" pitchFamily="34" charset="0"/>
              </a:rPr>
              <a:t>SmartNiCs</a:t>
            </a:r>
            <a:r>
              <a:rPr lang="en-US" sz="1600" dirty="0">
                <a:effectLst/>
                <a:ea typeface="Calibri" panose="020F0502020204030204" pitchFamily="34" charset="0"/>
              </a:rPr>
              <a:t>, various AI accelerators, and quantum computers, etc. </a:t>
            </a:r>
          </a:p>
          <a:p>
            <a:pPr>
              <a:lnSpc>
                <a:spcPct val="100000"/>
              </a:lnSpc>
              <a:spcBef>
                <a:spcPts val="600"/>
              </a:spcBef>
            </a:pPr>
            <a:r>
              <a:rPr lang="en-US" sz="1800" b="1" dirty="0">
                <a:ea typeface="SimSun" panose="02010600030101010101" pitchFamily="2" charset="-122"/>
              </a:rPr>
              <a:t>A</a:t>
            </a:r>
            <a:r>
              <a:rPr lang="en-US" sz="1800" b="1" dirty="0">
                <a:effectLst/>
                <a:ea typeface="SimSun" panose="02010600030101010101" pitchFamily="2" charset="-122"/>
              </a:rPr>
              <a:t>dvance quantum computing </a:t>
            </a:r>
            <a:r>
              <a:rPr lang="en-US" sz="1800" dirty="0">
                <a:effectLst/>
                <a:ea typeface="SimSun" panose="02010600030101010101" pitchFamily="2" charset="-122"/>
              </a:rPr>
              <a:t>by demonstrating its utility through diverse scientific use cases:</a:t>
            </a:r>
          </a:p>
          <a:p>
            <a:pPr lvl="1">
              <a:lnSpc>
                <a:spcPct val="100000"/>
              </a:lnSpc>
              <a:spcBef>
                <a:spcPts val="600"/>
              </a:spcBef>
            </a:pPr>
            <a:r>
              <a:rPr lang="en-US" sz="1600" dirty="0">
                <a:ea typeface="SimSun" panose="02010600030101010101" pitchFamily="2" charset="-122"/>
              </a:rPr>
              <a:t>I</a:t>
            </a:r>
            <a:r>
              <a:rPr lang="en-US" sz="1600" dirty="0">
                <a:effectLst/>
                <a:ea typeface="SimSun" panose="02010600030101010101" pitchFamily="2" charset="-122"/>
              </a:rPr>
              <a:t>ntegrating quantum algorithms into classical computational workflows, exploring their performance and noise characteristics, developing new quantum algorithms, and testing error mitigation techniques.</a:t>
            </a:r>
            <a:r>
              <a:rPr lang="en-US" sz="1600" dirty="0">
                <a:effectLst/>
                <a:ea typeface="Arial" panose="020B0604020202020204" pitchFamily="34" charset="0"/>
              </a:rPr>
              <a:t> </a:t>
            </a:r>
            <a:endParaRPr lang="en-US" sz="1600" dirty="0">
              <a:effectLst/>
              <a:ea typeface="Calibri" panose="020F0502020204030204" pitchFamily="34" charset="0"/>
            </a:endParaRPr>
          </a:p>
          <a:p>
            <a:pPr>
              <a:lnSpc>
                <a:spcPct val="100000"/>
              </a:lnSpc>
              <a:spcBef>
                <a:spcPts val="600"/>
              </a:spcBef>
            </a:pPr>
            <a:r>
              <a:rPr lang="en-US" sz="1800" dirty="0">
                <a:effectLst/>
                <a:ea typeface="Calibri" panose="020F0502020204030204" pitchFamily="34" charset="0"/>
              </a:rPr>
              <a:t>Our focus is on </a:t>
            </a:r>
            <a:r>
              <a:rPr lang="en-US" sz="1800" b="1" dirty="0">
                <a:effectLst/>
                <a:ea typeface="Calibri" panose="020F0502020204030204" pitchFamily="34" charset="0"/>
              </a:rPr>
              <a:t>ease of use, affordability, adaptability, and ubiquity </a:t>
            </a:r>
            <a:r>
              <a:rPr lang="en-US" sz="1800" dirty="0">
                <a:effectLst/>
                <a:ea typeface="Calibri" panose="020F0502020204030204" pitchFamily="34" charset="0"/>
              </a:rPr>
              <a:t>at very large scales. </a:t>
            </a:r>
          </a:p>
          <a:p>
            <a:pPr>
              <a:lnSpc>
                <a:spcPct val="100000"/>
              </a:lnSpc>
              <a:spcBef>
                <a:spcPts val="600"/>
              </a:spcBef>
            </a:pPr>
            <a:r>
              <a:rPr lang="en-US" sz="1800" dirty="0">
                <a:effectLst/>
                <a:ea typeface="Calibri" panose="020F0502020204030204" pitchFamily="34" charset="0"/>
              </a:rPr>
              <a:t>Our role is to spearhead and nurture the environment that will </a:t>
            </a:r>
            <a:r>
              <a:rPr lang="en-US" sz="1800" b="1" dirty="0">
                <a:effectLst/>
                <a:ea typeface="Calibri" panose="020F0502020204030204" pitchFamily="34" charset="0"/>
              </a:rPr>
              <a:t>lead to the realization of these transformative technologies</a:t>
            </a:r>
            <a:r>
              <a:rPr lang="en-US" sz="1800" dirty="0">
                <a:effectLst/>
                <a:ea typeface="Calibri" panose="020F0502020204030204" pitchFamily="34" charset="0"/>
              </a:rPr>
              <a:t>.</a:t>
            </a:r>
            <a:endParaRPr lang="en-US" sz="1800" dirty="0"/>
          </a:p>
          <a:p>
            <a:pPr>
              <a:lnSpc>
                <a:spcPct val="100000"/>
              </a:lnSpc>
              <a:spcBef>
                <a:spcPts val="600"/>
              </a:spcBef>
            </a:pPr>
            <a:endParaRPr lang="en-US" sz="2400" dirty="0"/>
          </a:p>
        </p:txBody>
      </p:sp>
    </p:spTree>
    <p:extLst>
      <p:ext uri="{BB962C8B-B14F-4D97-AF65-F5344CB8AC3E}">
        <p14:creationId xmlns:p14="http://schemas.microsoft.com/office/powerpoint/2010/main" val="3819593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36119C-99A3-2D25-4FB2-B9E380E4BCBC}"/>
              </a:ext>
            </a:extLst>
          </p:cNvPr>
          <p:cNvPicPr>
            <a:picLocks noChangeAspect="1"/>
          </p:cNvPicPr>
          <p:nvPr/>
        </p:nvPicPr>
        <p:blipFill>
          <a:blip r:embed="rId2"/>
          <a:stretch>
            <a:fillRect/>
          </a:stretch>
        </p:blipFill>
        <p:spPr>
          <a:xfrm>
            <a:off x="4419600" y="151529"/>
            <a:ext cx="7772400" cy="6706471"/>
          </a:xfrm>
          <a:prstGeom prst="rect">
            <a:avLst/>
          </a:prstGeom>
        </p:spPr>
      </p:pic>
      <p:sp>
        <p:nvSpPr>
          <p:cNvPr id="6" name="TextBox 5">
            <a:extLst>
              <a:ext uri="{FF2B5EF4-FFF2-40B4-BE49-F238E27FC236}">
                <a16:creationId xmlns:a16="http://schemas.microsoft.com/office/drawing/2014/main" id="{EDD145DD-B4C8-6DCF-B733-548B746738F5}"/>
              </a:ext>
            </a:extLst>
          </p:cNvPr>
          <p:cNvSpPr txBox="1"/>
          <p:nvPr/>
        </p:nvSpPr>
        <p:spPr>
          <a:xfrm>
            <a:off x="223520" y="369054"/>
            <a:ext cx="4577080" cy="523220"/>
          </a:xfrm>
          <a:prstGeom prst="rect">
            <a:avLst/>
          </a:prstGeom>
          <a:noFill/>
        </p:spPr>
        <p:txBody>
          <a:bodyPr wrap="square">
            <a:spAutoFit/>
          </a:bodyPr>
          <a:lstStyle/>
          <a:p>
            <a:r>
              <a:rPr lang="en-US" sz="2800" b="1" dirty="0">
                <a:solidFill>
                  <a:srgbClr val="1D58A7"/>
                </a:solidFill>
                <a:latin typeface="Helvetica" pitchFamily="2" charset="0"/>
                <a:ea typeface="+mj-ea"/>
                <a:cs typeface="+mj-cs"/>
              </a:rPr>
              <a:t>IIDAI Vision White Paper</a:t>
            </a:r>
          </a:p>
        </p:txBody>
      </p:sp>
      <p:sp>
        <p:nvSpPr>
          <p:cNvPr id="7" name="TextBox 6">
            <a:extLst>
              <a:ext uri="{FF2B5EF4-FFF2-40B4-BE49-F238E27FC236}">
                <a16:creationId xmlns:a16="http://schemas.microsoft.com/office/drawing/2014/main" id="{134B5F9E-2845-187B-2700-094EC6CDD6FE}"/>
              </a:ext>
            </a:extLst>
          </p:cNvPr>
          <p:cNvSpPr txBox="1"/>
          <p:nvPr/>
        </p:nvSpPr>
        <p:spPr>
          <a:xfrm>
            <a:off x="457200" y="1109799"/>
            <a:ext cx="3962400" cy="357020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One year of collaborative effort</a:t>
            </a:r>
            <a:r>
              <a:rPr lang="en-US" dirty="0"/>
              <a:t>: Researchers from both IBM and Illinois have worked together within IIDAI to achieve this milestone.</a:t>
            </a:r>
          </a:p>
          <a:p>
            <a:pPr marL="285750" indent="-285750">
              <a:spcAft>
                <a:spcPts val="600"/>
              </a:spcAft>
              <a:buFont typeface="Arial" panose="020B0604020202020204" pitchFamily="34" charset="0"/>
              <a:buChar char="•"/>
            </a:pPr>
            <a:r>
              <a:rPr lang="en-US" b="1" dirty="0"/>
              <a:t>Unified vision</a:t>
            </a:r>
            <a:r>
              <a:rPr lang="en-US" dirty="0"/>
              <a:t>: All four thrust areas contributed to creating a cohesive and forward-looking vision for the institute's future.</a:t>
            </a:r>
          </a:p>
          <a:p>
            <a:pPr marL="285750" indent="-285750">
              <a:spcAft>
                <a:spcPts val="600"/>
              </a:spcAft>
              <a:buFont typeface="Arial" panose="020B0604020202020204" pitchFamily="34" charset="0"/>
              <a:buChar char="•"/>
            </a:pPr>
            <a:r>
              <a:rPr lang="en-US" b="1" dirty="0"/>
              <a:t>Upcoming publication</a:t>
            </a:r>
            <a:r>
              <a:rPr lang="en-US" dirty="0"/>
              <a:t>: It will soon be published as an </a:t>
            </a:r>
            <a:r>
              <a:rPr lang="en-US" dirty="0" err="1"/>
              <a:t>arXiv</a:t>
            </a:r>
            <a:r>
              <a:rPr lang="en-US" dirty="0"/>
              <a:t> paper to share with the broader research community.</a:t>
            </a:r>
            <a:endParaRPr lang="en-US" dirty="0">
              <a:latin typeface="Helvetica" pitchFamily="2" charset="0"/>
            </a:endParaRPr>
          </a:p>
        </p:txBody>
      </p:sp>
      <p:sp>
        <p:nvSpPr>
          <p:cNvPr id="8" name="TextBox 7">
            <a:extLst>
              <a:ext uri="{FF2B5EF4-FFF2-40B4-BE49-F238E27FC236}">
                <a16:creationId xmlns:a16="http://schemas.microsoft.com/office/drawing/2014/main" id="{7AD3F28D-97E8-94B4-C2AD-16658E874E52}"/>
              </a:ext>
            </a:extLst>
          </p:cNvPr>
          <p:cNvSpPr txBox="1"/>
          <p:nvPr/>
        </p:nvSpPr>
        <p:spPr>
          <a:xfrm>
            <a:off x="505460" y="5215005"/>
            <a:ext cx="3368040" cy="369332"/>
          </a:xfrm>
          <a:prstGeom prst="rect">
            <a:avLst/>
          </a:prstGeom>
          <a:noFill/>
        </p:spPr>
        <p:txBody>
          <a:bodyPr wrap="square" rtlCol="0">
            <a:spAutoFit/>
          </a:bodyPr>
          <a:lstStyle/>
          <a:p>
            <a:r>
              <a:rPr lang="en-US" dirty="0">
                <a:hlinkClick r:id="rId3"/>
              </a:rPr>
              <a:t>Link to the Vision White Paper</a:t>
            </a:r>
            <a:endParaRPr lang="en-US" dirty="0"/>
          </a:p>
        </p:txBody>
      </p:sp>
    </p:spTree>
    <p:extLst>
      <p:ext uri="{BB962C8B-B14F-4D97-AF65-F5344CB8AC3E}">
        <p14:creationId xmlns:p14="http://schemas.microsoft.com/office/powerpoint/2010/main" val="145737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DAF4ABC-BE75-62F1-4A80-B160BEDD6F8C}"/>
              </a:ext>
            </a:extLst>
          </p:cNvPr>
          <p:cNvSpPr>
            <a:spLocks noGrp="1"/>
          </p:cNvSpPr>
          <p:nvPr>
            <p:ph sz="half" idx="1"/>
          </p:nvPr>
        </p:nvSpPr>
        <p:spPr>
          <a:xfrm>
            <a:off x="667083" y="4717797"/>
            <a:ext cx="4733271" cy="1095503"/>
          </a:xfrm>
        </p:spPr>
        <p:txBody>
          <a:bodyPr>
            <a:normAutofit/>
          </a:bodyPr>
          <a:lstStyle/>
          <a:p>
            <a:pPr marL="0" indent="0" algn="ctr">
              <a:buNone/>
            </a:pPr>
            <a:r>
              <a:rPr lang="en-US" dirty="0">
                <a:cs typeface="Arial" panose="020B0604020202020204" pitchFamily="34" charset="0"/>
              </a:rPr>
              <a:t>Today’s AI-infused Scientific Computing Applications, Platforms, and Infrastructures</a:t>
            </a:r>
          </a:p>
        </p:txBody>
      </p:sp>
      <p:sp>
        <p:nvSpPr>
          <p:cNvPr id="10" name="Content Placeholder 9">
            <a:extLst>
              <a:ext uri="{FF2B5EF4-FFF2-40B4-BE49-F238E27FC236}">
                <a16:creationId xmlns:a16="http://schemas.microsoft.com/office/drawing/2014/main" id="{51B7DDCF-7E3C-5AAA-1D37-59D35F142CE5}"/>
              </a:ext>
            </a:extLst>
          </p:cNvPr>
          <p:cNvSpPr>
            <a:spLocks noGrp="1"/>
          </p:cNvSpPr>
          <p:nvPr>
            <p:ph sz="half" idx="2"/>
          </p:nvPr>
        </p:nvSpPr>
        <p:spPr>
          <a:xfrm>
            <a:off x="6706085" y="4717796"/>
            <a:ext cx="4512688" cy="774339"/>
          </a:xfrm>
        </p:spPr>
        <p:txBody>
          <a:bodyPr>
            <a:normAutofit/>
          </a:bodyPr>
          <a:lstStyle/>
          <a:p>
            <a:pPr marL="0" indent="0" algn="ctr">
              <a:buNone/>
            </a:pPr>
            <a:r>
              <a:rPr lang="en-US" dirty="0">
                <a:cs typeface="Arial" panose="020B0604020202020204" pitchFamily="34" charset="0"/>
              </a:rPr>
              <a:t>AI-centric Hybrid Cloud Computing of the Future</a:t>
            </a:r>
          </a:p>
        </p:txBody>
      </p:sp>
      <p:sp>
        <p:nvSpPr>
          <p:cNvPr id="4" name="Slide Number Placeholder 3">
            <a:extLst>
              <a:ext uri="{FF2B5EF4-FFF2-40B4-BE49-F238E27FC236}">
                <a16:creationId xmlns:a16="http://schemas.microsoft.com/office/drawing/2014/main" id="{878B9C2C-6088-6FF8-2C8E-961E2412B1BF}"/>
              </a:ext>
            </a:extLst>
          </p:cNvPr>
          <p:cNvSpPr>
            <a:spLocks noGrp="1"/>
          </p:cNvSpPr>
          <p:nvPr>
            <p:ph type="sldNum" sz="quarter" idx="12"/>
          </p:nvPr>
        </p:nvSpPr>
        <p:spPr/>
        <p:txBody>
          <a:bodyPr/>
          <a:lstStyle/>
          <a:p>
            <a:fld id="{5DB4A08E-BA08-4B46-B8C3-6E16A62D8372}" type="slidenum">
              <a:rPr lang="en-US" smtClean="0"/>
              <a:t>13</a:t>
            </a:fld>
            <a:endParaRPr lang="en-US" dirty="0"/>
          </a:p>
        </p:txBody>
      </p:sp>
      <p:pic>
        <p:nvPicPr>
          <p:cNvPr id="11" name="Picture 10">
            <a:extLst>
              <a:ext uri="{FF2B5EF4-FFF2-40B4-BE49-F238E27FC236}">
                <a16:creationId xmlns:a16="http://schemas.microsoft.com/office/drawing/2014/main" id="{F2C2A05B-2C54-CD7E-92A2-E6A1D11D3267}"/>
              </a:ext>
            </a:extLst>
          </p:cNvPr>
          <p:cNvPicPr>
            <a:picLocks noChangeAspect="1"/>
          </p:cNvPicPr>
          <p:nvPr/>
        </p:nvPicPr>
        <p:blipFill>
          <a:blip r:embed="rId2"/>
          <a:srcRect/>
          <a:stretch>
            <a:fillRect/>
          </a:stretch>
        </p:blipFill>
        <p:spPr>
          <a:xfrm>
            <a:off x="389022" y="1462120"/>
            <a:ext cx="5289396" cy="2972403"/>
          </a:xfrm>
          <a:prstGeom prst="rect">
            <a:avLst/>
          </a:prstGeom>
          <a:solidFill>
            <a:schemeClr val="tx1"/>
          </a:solidFill>
        </p:spPr>
      </p:pic>
      <p:pic>
        <p:nvPicPr>
          <p:cNvPr id="12" name="Picture 11">
            <a:extLst>
              <a:ext uri="{FF2B5EF4-FFF2-40B4-BE49-F238E27FC236}">
                <a16:creationId xmlns:a16="http://schemas.microsoft.com/office/drawing/2014/main" id="{93175BD3-10CA-4D6F-044B-45B4261F9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880" y="1462120"/>
            <a:ext cx="5681099" cy="2972403"/>
          </a:xfrm>
          <a:prstGeom prst="rect">
            <a:avLst/>
          </a:prstGeom>
        </p:spPr>
      </p:pic>
      <p:sp>
        <p:nvSpPr>
          <p:cNvPr id="3" name="Title 2">
            <a:extLst>
              <a:ext uri="{FF2B5EF4-FFF2-40B4-BE49-F238E27FC236}">
                <a16:creationId xmlns:a16="http://schemas.microsoft.com/office/drawing/2014/main" id="{8F7E0CD5-671F-2300-BFA8-1D0A6F17BC0D}"/>
              </a:ext>
            </a:extLst>
          </p:cNvPr>
          <p:cNvSpPr>
            <a:spLocks noGrp="1"/>
          </p:cNvSpPr>
          <p:nvPr>
            <p:ph type="title"/>
          </p:nvPr>
        </p:nvSpPr>
        <p:spPr/>
        <p:txBody>
          <a:bodyPr/>
          <a:lstStyle/>
          <a:p>
            <a:r>
              <a:rPr lang="en-US" dirty="0"/>
              <a:t>Today vs. Future</a:t>
            </a:r>
          </a:p>
        </p:txBody>
      </p:sp>
      <p:sp>
        <p:nvSpPr>
          <p:cNvPr id="5" name="Google Shape;259;p11">
            <a:extLst>
              <a:ext uri="{FF2B5EF4-FFF2-40B4-BE49-F238E27FC236}">
                <a16:creationId xmlns:a16="http://schemas.microsoft.com/office/drawing/2014/main" id="{64E09263-F6F8-69A3-7F97-652049254E8C}"/>
              </a:ext>
            </a:extLst>
          </p:cNvPr>
          <p:cNvSpPr/>
          <p:nvPr/>
        </p:nvSpPr>
        <p:spPr>
          <a:xfrm rot="10800000" flipH="1">
            <a:off x="0" y="6143861"/>
            <a:ext cx="12192000" cy="714139"/>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13294B"/>
              </a:solidFill>
              <a:effectLst/>
              <a:uLnTx/>
              <a:uFillTx/>
              <a:latin typeface="Calibri"/>
              <a:ea typeface="Calibri"/>
              <a:cs typeface="Calibri"/>
              <a:sym typeface="Calibri"/>
            </a:endParaRPr>
          </a:p>
        </p:txBody>
      </p:sp>
      <p:pic>
        <p:nvPicPr>
          <p:cNvPr id="6" name="Picture 5" descr="A picture containing text, clipart&#10;&#10;Description automatically generated">
            <a:extLst>
              <a:ext uri="{FF2B5EF4-FFF2-40B4-BE49-F238E27FC236}">
                <a16:creationId xmlns:a16="http://schemas.microsoft.com/office/drawing/2014/main" id="{804E7973-E25A-0279-796C-68213B4828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14574" y="6355547"/>
            <a:ext cx="690424" cy="25469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4AA659E9-47CF-742A-7B9D-4038D61449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53937" y="6256597"/>
            <a:ext cx="1357779" cy="452593"/>
          </a:xfrm>
          <a:prstGeom prst="rect">
            <a:avLst/>
          </a:prstGeom>
        </p:spPr>
      </p:pic>
      <p:pic>
        <p:nvPicPr>
          <p:cNvPr id="13" name="Picture 12">
            <a:extLst>
              <a:ext uri="{FF2B5EF4-FFF2-40B4-BE49-F238E27FC236}">
                <a16:creationId xmlns:a16="http://schemas.microsoft.com/office/drawing/2014/main" id="{6A4A2EBE-4C7A-5F5C-4D64-D5A4040C12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712" y="6427892"/>
            <a:ext cx="6796179" cy="110001"/>
          </a:xfrm>
          <a:prstGeom prst="rect">
            <a:avLst/>
          </a:prstGeom>
        </p:spPr>
      </p:pic>
      <p:sp>
        <p:nvSpPr>
          <p:cNvPr id="8" name="TextBox 7">
            <a:extLst>
              <a:ext uri="{FF2B5EF4-FFF2-40B4-BE49-F238E27FC236}">
                <a16:creationId xmlns:a16="http://schemas.microsoft.com/office/drawing/2014/main" id="{961893B0-3EA4-C8BE-4F45-9BD28A667BCF}"/>
              </a:ext>
            </a:extLst>
          </p:cNvPr>
          <p:cNvSpPr txBox="1"/>
          <p:nvPr/>
        </p:nvSpPr>
        <p:spPr>
          <a:xfrm>
            <a:off x="6689396" y="5502718"/>
            <a:ext cx="4733272" cy="584775"/>
          </a:xfrm>
          <a:prstGeom prst="rect">
            <a:avLst/>
          </a:prstGeom>
          <a:noFill/>
        </p:spPr>
        <p:txBody>
          <a:bodyPr wrap="square">
            <a:spAutoFit/>
          </a:bodyPr>
          <a:lstStyle/>
          <a:p>
            <a:r>
              <a:rPr lang="en-US" sz="1600" i="1" dirty="0">
                <a:effectLst/>
                <a:latin typeface="Helvetica" pitchFamily="2" charset="0"/>
              </a:rPr>
              <a:t>Easy to consume by scientists; </a:t>
            </a:r>
            <a:r>
              <a:rPr lang="en-US" sz="1600" i="1" dirty="0">
                <a:latin typeface="Helvetica" pitchFamily="2" charset="0"/>
              </a:rPr>
              <a:t>u</a:t>
            </a:r>
            <a:r>
              <a:rPr lang="en-US" sz="1600" i="1" dirty="0">
                <a:effectLst/>
                <a:latin typeface="Helvetica" pitchFamily="2" charset="0"/>
              </a:rPr>
              <a:t>biquitous access;</a:t>
            </a:r>
            <a:endParaRPr lang="en-US" sz="1600" i="1" dirty="0">
              <a:latin typeface="Helvetica" pitchFamily="2" charset="0"/>
            </a:endParaRPr>
          </a:p>
          <a:p>
            <a:r>
              <a:rPr lang="en-US" sz="1600" i="1" dirty="0">
                <a:effectLst/>
                <a:latin typeface="Helvetica" pitchFamily="2" charset="0"/>
              </a:rPr>
              <a:t>100x cost/performance</a:t>
            </a:r>
            <a:r>
              <a:rPr lang="en-US" sz="1600" dirty="0">
                <a:latin typeface="Helvetica" pitchFamily="2" charset="0"/>
              </a:rPr>
              <a:t> </a:t>
            </a:r>
            <a:r>
              <a:rPr lang="en-US" sz="1600" i="1" dirty="0">
                <a:latin typeface="Helvetica" pitchFamily="2" charset="0"/>
              </a:rPr>
              <a:t>i</a:t>
            </a:r>
            <a:r>
              <a:rPr lang="en-US" sz="1600" i="1" dirty="0">
                <a:effectLst/>
                <a:latin typeface="Helvetica" pitchFamily="2" charset="0"/>
              </a:rPr>
              <a:t>mprovements</a:t>
            </a:r>
            <a:endParaRPr lang="en-US" sz="1600" dirty="0">
              <a:effectLst/>
              <a:latin typeface="Helvetica" pitchFamily="2" charset="0"/>
            </a:endParaRPr>
          </a:p>
        </p:txBody>
      </p:sp>
    </p:spTree>
    <p:extLst>
      <p:ext uri="{BB962C8B-B14F-4D97-AF65-F5344CB8AC3E}">
        <p14:creationId xmlns:p14="http://schemas.microsoft.com/office/powerpoint/2010/main" val="8905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8B9C2C-6088-6FF8-2C8E-961E2412B1BF}"/>
              </a:ext>
            </a:extLst>
          </p:cNvPr>
          <p:cNvSpPr>
            <a:spLocks noGrp="1"/>
          </p:cNvSpPr>
          <p:nvPr>
            <p:ph type="sldNum" sz="quarter" idx="12"/>
          </p:nvPr>
        </p:nvSpPr>
        <p:spPr/>
        <p:txBody>
          <a:bodyPr/>
          <a:lstStyle/>
          <a:p>
            <a:fld id="{5DB4A08E-BA08-4B46-B8C3-6E16A62D8372}" type="slidenum">
              <a:rPr lang="en-US" smtClean="0"/>
              <a:t>14</a:t>
            </a:fld>
            <a:endParaRPr lang="en-US" dirty="0"/>
          </a:p>
        </p:txBody>
      </p:sp>
      <p:sp>
        <p:nvSpPr>
          <p:cNvPr id="7" name="Content Placeholder 2">
            <a:extLst>
              <a:ext uri="{FF2B5EF4-FFF2-40B4-BE49-F238E27FC236}">
                <a16:creationId xmlns:a16="http://schemas.microsoft.com/office/drawing/2014/main" id="{DFFD8D97-4BD0-06B4-0927-6EB28CA1B094}"/>
              </a:ext>
            </a:extLst>
          </p:cNvPr>
          <p:cNvSpPr>
            <a:spLocks noGrp="1"/>
          </p:cNvSpPr>
          <p:nvPr>
            <p:ph idx="1"/>
          </p:nvPr>
        </p:nvSpPr>
        <p:spPr>
          <a:xfrm>
            <a:off x="459015" y="1085280"/>
            <a:ext cx="10743114" cy="1886057"/>
          </a:xfrm>
        </p:spPr>
        <p:txBody>
          <a:bodyPr anchor="ctr">
            <a:normAutofit/>
          </a:bodyPr>
          <a:lstStyle/>
          <a:p>
            <a:pPr lvl="1">
              <a:lnSpc>
                <a:spcPct val="100000"/>
              </a:lnSpc>
            </a:pPr>
            <a:r>
              <a:rPr lang="en-US" dirty="0"/>
              <a:t>Nonuniform interface/programming model/runtime, leading to difficult </a:t>
            </a:r>
            <a:r>
              <a:rPr lang="en-US" dirty="0" err="1"/>
              <a:t>consumability</a:t>
            </a:r>
            <a:endParaRPr lang="en-US" dirty="0"/>
          </a:p>
          <a:p>
            <a:pPr lvl="1">
              <a:lnSpc>
                <a:spcPct val="100000"/>
              </a:lnSpc>
            </a:pPr>
            <a:r>
              <a:rPr lang="en-US" dirty="0"/>
              <a:t>Growing large cloud systems, leading to engineering and management complexity</a:t>
            </a:r>
          </a:p>
          <a:p>
            <a:pPr lvl="1">
              <a:lnSpc>
                <a:spcPct val="100000"/>
              </a:lnSpc>
            </a:pPr>
            <a:r>
              <a:rPr lang="en-US" dirty="0"/>
              <a:t>High compute and energy demands of large AI workloads, leading to limited affordability</a:t>
            </a:r>
          </a:p>
          <a:p>
            <a:pPr lvl="1">
              <a:lnSpc>
                <a:spcPct val="100000"/>
              </a:lnSpc>
            </a:pPr>
            <a:r>
              <a:rPr lang="en-US" dirty="0"/>
              <a:t>Inflexible system design, leading to poor adaptability</a:t>
            </a:r>
          </a:p>
        </p:txBody>
      </p:sp>
      <p:pic>
        <p:nvPicPr>
          <p:cNvPr id="13" name="Picture 12" descr="A graph showing the growth of power demand&#10;&#10;Description automatically generated with medium confidence">
            <a:extLst>
              <a:ext uri="{FF2B5EF4-FFF2-40B4-BE49-F238E27FC236}">
                <a16:creationId xmlns:a16="http://schemas.microsoft.com/office/drawing/2014/main" id="{22689BE8-BE5F-4D71-EACF-D471B6187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12" y="3165958"/>
            <a:ext cx="3739411" cy="2683027"/>
          </a:xfrm>
          <a:prstGeom prst="rect">
            <a:avLst/>
          </a:prstGeom>
        </p:spPr>
      </p:pic>
      <p:pic>
        <p:nvPicPr>
          <p:cNvPr id="14" name="Picture 13" descr="A graph of energy consumption&#10;&#10;Description automatically generated">
            <a:extLst>
              <a:ext uri="{FF2B5EF4-FFF2-40B4-BE49-F238E27FC236}">
                <a16:creationId xmlns:a16="http://schemas.microsoft.com/office/drawing/2014/main" id="{CD3255EA-BEE2-758F-C399-E9BAB6716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008" y="3142781"/>
            <a:ext cx="3739411" cy="2683027"/>
          </a:xfrm>
          <a:prstGeom prst="rect">
            <a:avLst/>
          </a:prstGeom>
        </p:spPr>
      </p:pic>
      <p:pic>
        <p:nvPicPr>
          <p:cNvPr id="15" name="Picture 14" descr="A graph with red line and blue line&#10;&#10;Description automatically generated">
            <a:extLst>
              <a:ext uri="{FF2B5EF4-FFF2-40B4-BE49-F238E27FC236}">
                <a16:creationId xmlns:a16="http://schemas.microsoft.com/office/drawing/2014/main" id="{C432BEEF-85B3-D659-62DE-02AEFB73A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8937" y="3271119"/>
            <a:ext cx="3809459" cy="2426353"/>
          </a:xfrm>
          <a:prstGeom prst="rect">
            <a:avLst/>
          </a:prstGeom>
        </p:spPr>
      </p:pic>
      <p:sp>
        <p:nvSpPr>
          <p:cNvPr id="3" name="Title 2">
            <a:extLst>
              <a:ext uri="{FF2B5EF4-FFF2-40B4-BE49-F238E27FC236}">
                <a16:creationId xmlns:a16="http://schemas.microsoft.com/office/drawing/2014/main" id="{0213AA11-AA5A-6558-BC33-D8938A4B4730}"/>
              </a:ext>
            </a:extLst>
          </p:cNvPr>
          <p:cNvSpPr>
            <a:spLocks noGrp="1"/>
          </p:cNvSpPr>
          <p:nvPr>
            <p:ph type="title"/>
          </p:nvPr>
        </p:nvSpPr>
        <p:spPr>
          <a:xfrm>
            <a:off x="459015" y="64784"/>
            <a:ext cx="11273969" cy="1325563"/>
          </a:xfrm>
        </p:spPr>
        <p:txBody>
          <a:bodyPr>
            <a:normAutofit/>
          </a:bodyPr>
          <a:lstStyle/>
          <a:p>
            <a:r>
              <a:rPr lang="en-US" sz="3600" dirty="0"/>
              <a:t>Challenges of AI-centric Hybrid Cloud Computing</a:t>
            </a:r>
          </a:p>
        </p:txBody>
      </p:sp>
      <p:sp>
        <p:nvSpPr>
          <p:cNvPr id="5" name="Google Shape;259;p11">
            <a:extLst>
              <a:ext uri="{FF2B5EF4-FFF2-40B4-BE49-F238E27FC236}">
                <a16:creationId xmlns:a16="http://schemas.microsoft.com/office/drawing/2014/main" id="{EA43174B-0117-5BA7-40D8-83AA4C676A1A}"/>
              </a:ext>
            </a:extLst>
          </p:cNvPr>
          <p:cNvSpPr/>
          <p:nvPr/>
        </p:nvSpPr>
        <p:spPr>
          <a:xfrm rot="10800000" flipH="1">
            <a:off x="0" y="6143861"/>
            <a:ext cx="12192000" cy="714139"/>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13294B"/>
              </a:solidFill>
              <a:effectLst/>
              <a:uLnTx/>
              <a:uFillTx/>
              <a:latin typeface="Calibri"/>
              <a:ea typeface="Calibri"/>
              <a:cs typeface="Calibri"/>
              <a:sym typeface="Calibri"/>
            </a:endParaRPr>
          </a:p>
        </p:txBody>
      </p:sp>
      <p:pic>
        <p:nvPicPr>
          <p:cNvPr id="6" name="Picture 5" descr="A picture containing text, clipart&#10;&#10;Description automatically generated">
            <a:extLst>
              <a:ext uri="{FF2B5EF4-FFF2-40B4-BE49-F238E27FC236}">
                <a16:creationId xmlns:a16="http://schemas.microsoft.com/office/drawing/2014/main" id="{AFB752CD-AA05-9EAF-9ADF-2F4A765C78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4574" y="6355547"/>
            <a:ext cx="690424" cy="25469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E1E01BE1-B575-6D1D-6654-96830A9EEF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53937" y="6256597"/>
            <a:ext cx="1357779" cy="452593"/>
          </a:xfrm>
          <a:prstGeom prst="rect">
            <a:avLst/>
          </a:prstGeom>
        </p:spPr>
      </p:pic>
      <p:pic>
        <p:nvPicPr>
          <p:cNvPr id="10" name="Picture 9">
            <a:extLst>
              <a:ext uri="{FF2B5EF4-FFF2-40B4-BE49-F238E27FC236}">
                <a16:creationId xmlns:a16="http://schemas.microsoft.com/office/drawing/2014/main" id="{024E8EC3-D148-940B-6DF2-02FDA59CF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9712" y="6427892"/>
            <a:ext cx="6796179" cy="110001"/>
          </a:xfrm>
          <a:prstGeom prst="rect">
            <a:avLst/>
          </a:prstGeom>
        </p:spPr>
      </p:pic>
    </p:spTree>
    <p:extLst>
      <p:ext uri="{BB962C8B-B14F-4D97-AF65-F5344CB8AC3E}">
        <p14:creationId xmlns:p14="http://schemas.microsoft.com/office/powerpoint/2010/main" val="1793582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6278AE-72A6-6255-791C-76CD61884E19}"/>
              </a:ext>
            </a:extLst>
          </p:cNvPr>
          <p:cNvSpPr>
            <a:spLocks noGrp="1"/>
          </p:cNvSpPr>
          <p:nvPr>
            <p:ph type="title"/>
          </p:nvPr>
        </p:nvSpPr>
        <p:spPr>
          <a:xfrm>
            <a:off x="471794" y="136524"/>
            <a:ext cx="11418467" cy="1325563"/>
          </a:xfrm>
        </p:spPr>
        <p:txBody>
          <a:bodyPr>
            <a:normAutofit/>
          </a:bodyPr>
          <a:lstStyle/>
          <a:p>
            <a:r>
              <a:rPr lang="en-US" dirty="0"/>
              <a:t>Transforming the Hybrid Cloud for the Future</a:t>
            </a:r>
            <a:br>
              <a:rPr lang="en-US" sz="4400" dirty="0"/>
            </a:br>
            <a:r>
              <a:rPr lang="en-US" sz="1800" dirty="0"/>
              <a:t>Orange bars: new features; green boxes: enhanced components; blue boxes: existing components</a:t>
            </a:r>
            <a:endParaRPr lang="en-US" sz="2000" dirty="0"/>
          </a:p>
        </p:txBody>
      </p:sp>
      <p:pic>
        <p:nvPicPr>
          <p:cNvPr id="7" name="Picture 6" descr="A computer screen shot of a computer&#10;&#10;Description automatically generated">
            <a:extLst>
              <a:ext uri="{FF2B5EF4-FFF2-40B4-BE49-F238E27FC236}">
                <a16:creationId xmlns:a16="http://schemas.microsoft.com/office/drawing/2014/main" id="{76E617FD-3E5B-233C-3943-A08E69D366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794" y="1462087"/>
            <a:ext cx="9085705" cy="4252615"/>
          </a:xfrm>
          <a:prstGeom prst="rect">
            <a:avLst/>
          </a:prstGeom>
        </p:spPr>
      </p:pic>
      <p:sp>
        <p:nvSpPr>
          <p:cNvPr id="8" name="TextBox 7">
            <a:extLst>
              <a:ext uri="{FF2B5EF4-FFF2-40B4-BE49-F238E27FC236}">
                <a16:creationId xmlns:a16="http://schemas.microsoft.com/office/drawing/2014/main" id="{5874FDF5-59AA-1D91-A48D-C7488B3781E5}"/>
              </a:ext>
            </a:extLst>
          </p:cNvPr>
          <p:cNvSpPr txBox="1"/>
          <p:nvPr/>
        </p:nvSpPr>
        <p:spPr>
          <a:xfrm>
            <a:off x="9921240" y="1353332"/>
            <a:ext cx="2052320" cy="1200329"/>
          </a:xfrm>
          <a:prstGeom prst="rect">
            <a:avLst/>
          </a:prstGeom>
          <a:noFill/>
        </p:spPr>
        <p:txBody>
          <a:bodyPr wrap="square" rtlCol="0">
            <a:spAutoFit/>
          </a:bodyPr>
          <a:lstStyle/>
          <a:p>
            <a:r>
              <a:rPr lang="en-US" sz="1600" dirty="0">
                <a:latin typeface="Helvetica" pitchFamily="2" charset="0"/>
              </a:rPr>
              <a:t>Applications:</a:t>
            </a:r>
          </a:p>
          <a:p>
            <a:pPr marL="285750" indent="-285750">
              <a:buFont typeface="Arial" panose="020B0604020202020204" pitchFamily="34" charset="0"/>
              <a:buChar char="•"/>
            </a:pPr>
            <a:r>
              <a:rPr lang="en-US" sz="1400" dirty="0">
                <a:latin typeface="Helvetica" pitchFamily="2" charset="0"/>
              </a:rPr>
              <a:t>AI workloads</a:t>
            </a:r>
          </a:p>
          <a:p>
            <a:pPr marL="285750" indent="-285750">
              <a:buFont typeface="Arial" panose="020B0604020202020204" pitchFamily="34" charset="0"/>
              <a:buChar char="•"/>
            </a:pPr>
            <a:r>
              <a:rPr lang="en-US" sz="1400" dirty="0">
                <a:latin typeface="Helvetica" pitchFamily="2" charset="0"/>
              </a:rPr>
              <a:t>AI-centric scientific discovery</a:t>
            </a:r>
          </a:p>
          <a:p>
            <a:pPr marL="285750" indent="-285750">
              <a:buFont typeface="Arial" panose="020B0604020202020204" pitchFamily="34" charset="0"/>
              <a:buChar char="•"/>
            </a:pPr>
            <a:r>
              <a:rPr lang="en-US" sz="1400" dirty="0">
                <a:latin typeface="Helvetica" pitchFamily="2" charset="0"/>
              </a:rPr>
              <a:t>Various others…</a:t>
            </a:r>
          </a:p>
        </p:txBody>
      </p:sp>
      <p:sp>
        <p:nvSpPr>
          <p:cNvPr id="9" name="TextBox 8">
            <a:extLst>
              <a:ext uri="{FF2B5EF4-FFF2-40B4-BE49-F238E27FC236}">
                <a16:creationId xmlns:a16="http://schemas.microsoft.com/office/drawing/2014/main" id="{C1EE63D2-BFAD-080C-F4E6-978622E0112A}"/>
              </a:ext>
            </a:extLst>
          </p:cNvPr>
          <p:cNvSpPr txBox="1"/>
          <p:nvPr/>
        </p:nvSpPr>
        <p:spPr>
          <a:xfrm>
            <a:off x="9921240" y="3922869"/>
            <a:ext cx="1842021" cy="1877437"/>
          </a:xfrm>
          <a:prstGeom prst="rect">
            <a:avLst/>
          </a:prstGeom>
          <a:noFill/>
        </p:spPr>
        <p:txBody>
          <a:bodyPr wrap="square" rtlCol="0">
            <a:spAutoFit/>
          </a:bodyPr>
          <a:lstStyle/>
          <a:p>
            <a:r>
              <a:rPr lang="en-US" sz="1600" dirty="0">
                <a:latin typeface="Helvetica" pitchFamily="2" charset="0"/>
              </a:rPr>
              <a:t>Accelerator Innovations:</a:t>
            </a:r>
          </a:p>
          <a:p>
            <a:pPr marL="285750" indent="-285750">
              <a:buFont typeface="Arial" panose="020B0604020202020204" pitchFamily="34" charset="0"/>
              <a:buChar char="•"/>
            </a:pPr>
            <a:r>
              <a:rPr lang="en-US" sz="1400" dirty="0">
                <a:latin typeface="Helvetica" pitchFamily="2" charset="0"/>
              </a:rPr>
              <a:t>IBM AIU</a:t>
            </a:r>
          </a:p>
          <a:p>
            <a:pPr marL="285750" indent="-285750">
              <a:buFont typeface="Arial" panose="020B0604020202020204" pitchFamily="34" charset="0"/>
              <a:buChar char="•"/>
            </a:pPr>
            <a:r>
              <a:rPr lang="en-US" sz="1400" dirty="0">
                <a:latin typeface="Helvetica" pitchFamily="2" charset="0"/>
              </a:rPr>
              <a:t>IBM Quantum Computer</a:t>
            </a:r>
          </a:p>
          <a:p>
            <a:pPr marL="285750" indent="-285750">
              <a:buFont typeface="Arial" panose="020B0604020202020204" pitchFamily="34" charset="0"/>
              <a:buChar char="•"/>
            </a:pPr>
            <a:r>
              <a:rPr lang="en-US" sz="1400" dirty="0">
                <a:latin typeface="Helvetica" pitchFamily="2" charset="0"/>
              </a:rPr>
              <a:t>Near-memory, in-memory</a:t>
            </a:r>
          </a:p>
          <a:p>
            <a:pPr marL="285750" indent="-285750">
              <a:buFont typeface="Arial" panose="020B0604020202020204" pitchFamily="34" charset="0"/>
              <a:buChar char="•"/>
            </a:pPr>
            <a:r>
              <a:rPr lang="en-US" sz="1400" dirty="0">
                <a:latin typeface="Helvetica" pitchFamily="2" charset="0"/>
              </a:rPr>
              <a:t>In-network…</a:t>
            </a:r>
          </a:p>
        </p:txBody>
      </p:sp>
      <p:sp>
        <p:nvSpPr>
          <p:cNvPr id="10" name="Up-Down Arrow 9">
            <a:extLst>
              <a:ext uri="{FF2B5EF4-FFF2-40B4-BE49-F238E27FC236}">
                <a16:creationId xmlns:a16="http://schemas.microsoft.com/office/drawing/2014/main" id="{32F73964-5DAF-2B97-FB09-F25A1922E488}"/>
              </a:ext>
            </a:extLst>
          </p:cNvPr>
          <p:cNvSpPr/>
          <p:nvPr/>
        </p:nvSpPr>
        <p:spPr>
          <a:xfrm>
            <a:off x="10652760" y="2790655"/>
            <a:ext cx="294640" cy="91440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862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F1BF-A509-BBEA-6B21-F2C41C234149}"/>
              </a:ext>
            </a:extLst>
          </p:cNvPr>
          <p:cNvSpPr>
            <a:spLocks noGrp="1"/>
          </p:cNvSpPr>
          <p:nvPr>
            <p:ph type="title"/>
          </p:nvPr>
        </p:nvSpPr>
        <p:spPr/>
        <p:txBody>
          <a:bodyPr/>
          <a:lstStyle/>
          <a:p>
            <a:r>
              <a:rPr lang="en-US" dirty="0"/>
              <a:t>How the Pieces Come Together?</a:t>
            </a:r>
          </a:p>
        </p:txBody>
      </p:sp>
      <p:pic>
        <p:nvPicPr>
          <p:cNvPr id="7" name="Picture 6">
            <a:extLst>
              <a:ext uri="{FF2B5EF4-FFF2-40B4-BE49-F238E27FC236}">
                <a16:creationId xmlns:a16="http://schemas.microsoft.com/office/drawing/2014/main" id="{D0FDB2A2-6CD3-1CB0-9A75-C1D79DCCED3F}"/>
              </a:ext>
            </a:extLst>
          </p:cNvPr>
          <p:cNvPicPr>
            <a:picLocks noChangeAspect="1"/>
          </p:cNvPicPr>
          <p:nvPr/>
        </p:nvPicPr>
        <p:blipFill>
          <a:blip r:embed="rId2"/>
          <a:stretch>
            <a:fillRect/>
          </a:stretch>
        </p:blipFill>
        <p:spPr>
          <a:xfrm>
            <a:off x="412605" y="1343818"/>
            <a:ext cx="11369635" cy="4061302"/>
          </a:xfrm>
          <a:prstGeom prst="rect">
            <a:avLst/>
          </a:prstGeom>
        </p:spPr>
      </p:pic>
    </p:spTree>
    <p:extLst>
      <p:ext uri="{BB962C8B-B14F-4D97-AF65-F5344CB8AC3E}">
        <p14:creationId xmlns:p14="http://schemas.microsoft.com/office/powerpoint/2010/main" val="52869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B13-CC35-1B8A-6DF6-2DC0355F8CB4}"/>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E14DB98-5EAF-79C9-AE16-8F826BCF34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0000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AECD-7BD7-2766-1117-5E55443EF94E}"/>
              </a:ext>
            </a:extLst>
          </p:cNvPr>
          <p:cNvSpPr>
            <a:spLocks noGrp="1"/>
          </p:cNvSpPr>
          <p:nvPr>
            <p:ph type="title"/>
          </p:nvPr>
        </p:nvSpPr>
        <p:spPr/>
        <p:txBody>
          <a:bodyPr>
            <a:normAutofit/>
          </a:bodyPr>
          <a:lstStyle/>
          <a:p>
            <a:r>
              <a:rPr lang="en-US" sz="4400" dirty="0"/>
              <a:t>Thrust Level Research Focus</a:t>
            </a:r>
          </a:p>
        </p:txBody>
      </p:sp>
    </p:spTree>
    <p:extLst>
      <p:ext uri="{BB962C8B-B14F-4D97-AF65-F5344CB8AC3E}">
        <p14:creationId xmlns:p14="http://schemas.microsoft.com/office/powerpoint/2010/main" val="111973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E69-3260-6E78-E103-E6C41DC5DB2E}"/>
              </a:ext>
            </a:extLst>
          </p:cNvPr>
          <p:cNvSpPr>
            <a:spLocks noGrp="1"/>
          </p:cNvSpPr>
          <p:nvPr>
            <p:ph type="title"/>
          </p:nvPr>
        </p:nvSpPr>
        <p:spPr/>
        <p:txBody>
          <a:bodyPr/>
          <a:lstStyle/>
          <a:p>
            <a:r>
              <a:rPr lang="en-US" dirty="0"/>
              <a:t>Hybrid Cloud &amp; AI Thrust</a:t>
            </a:r>
          </a:p>
        </p:txBody>
      </p:sp>
      <p:sp>
        <p:nvSpPr>
          <p:cNvPr id="3" name="Content Placeholder 2">
            <a:extLst>
              <a:ext uri="{FF2B5EF4-FFF2-40B4-BE49-F238E27FC236}">
                <a16:creationId xmlns:a16="http://schemas.microsoft.com/office/drawing/2014/main" id="{F217808D-F884-EAF0-54DA-4B1C0A0F3924}"/>
              </a:ext>
            </a:extLst>
          </p:cNvPr>
          <p:cNvSpPr>
            <a:spLocks noGrp="1"/>
          </p:cNvSpPr>
          <p:nvPr>
            <p:ph idx="1"/>
          </p:nvPr>
        </p:nvSpPr>
        <p:spPr>
          <a:xfrm>
            <a:off x="389711" y="1253330"/>
            <a:ext cx="10515600" cy="4588669"/>
          </a:xfrm>
        </p:spPr>
        <p:txBody>
          <a:bodyPr>
            <a:normAutofit fontScale="92500" lnSpcReduction="10000"/>
          </a:bodyPr>
          <a:lstStyle/>
          <a:p>
            <a:pPr lvl="1">
              <a:lnSpc>
                <a:spcPct val="110000"/>
              </a:lnSpc>
              <a:spcBef>
                <a:spcPts val="600"/>
              </a:spcBef>
            </a:pPr>
            <a:r>
              <a:rPr lang="en-US" sz="2400" dirty="0"/>
              <a:t>Thrust Co-leads: Lav Varshney (Illinois), Alaa Youssef (IBM)</a:t>
            </a:r>
          </a:p>
          <a:p>
            <a:pPr lvl="1">
              <a:lnSpc>
                <a:spcPct val="110000"/>
              </a:lnSpc>
              <a:spcBef>
                <a:spcPts val="600"/>
              </a:spcBef>
            </a:pPr>
            <a:r>
              <a:rPr lang="en-US" sz="2400" dirty="0"/>
              <a:t>Four Sub-Areas:</a:t>
            </a:r>
          </a:p>
          <a:p>
            <a:pPr marL="1200150" lvl="2" indent="-285750">
              <a:lnSpc>
                <a:spcPct val="110000"/>
              </a:lnSpc>
              <a:spcBef>
                <a:spcPts val="600"/>
              </a:spcBef>
              <a:buFont typeface="+mj-lt"/>
              <a:buAutoNum type="arabicPeriod"/>
            </a:pPr>
            <a:r>
              <a:rPr lang="en-US" sz="1900" b="1" dirty="0">
                <a:effectLst/>
                <a:ea typeface="DengXian Light" panose="02010600030101010101" pitchFamily="2" charset="-122"/>
              </a:rPr>
              <a:t>Agentic Systems</a:t>
            </a:r>
          </a:p>
          <a:p>
            <a:pPr marL="1143000" lvl="3" indent="0">
              <a:lnSpc>
                <a:spcPct val="110000"/>
              </a:lnSpc>
              <a:spcBef>
                <a:spcPts val="600"/>
              </a:spcBef>
              <a:buNone/>
            </a:pPr>
            <a:r>
              <a:rPr lang="en-US" sz="1900" dirty="0">
                <a:effectLst/>
                <a:ea typeface="Calibri" panose="020F0502020204030204" pitchFamily="34" charset="0"/>
                <a:cs typeface="Times New Roman" panose="02020603050405020304" pitchFamily="18" charset="0"/>
              </a:rPr>
              <a:t>Sub-Area Leads: Avi Sil (IBM), </a:t>
            </a:r>
            <a:r>
              <a:rPr lang="en-US" sz="1900" dirty="0" err="1">
                <a:effectLst/>
                <a:ea typeface="Calibri" panose="020F0502020204030204" pitchFamily="34" charset="0"/>
                <a:cs typeface="Times New Roman" panose="02020603050405020304" pitchFamily="18" charset="0"/>
              </a:rPr>
              <a:t>Reyhaneh</a:t>
            </a:r>
            <a:r>
              <a:rPr lang="en-US" sz="1900" dirty="0">
                <a:effectLst/>
                <a:ea typeface="Calibri" panose="020F0502020204030204" pitchFamily="34" charset="0"/>
                <a:cs typeface="Times New Roman" panose="02020603050405020304" pitchFamily="18" charset="0"/>
              </a:rPr>
              <a:t> </a:t>
            </a:r>
            <a:r>
              <a:rPr lang="en-US" sz="1900" dirty="0" err="1">
                <a:effectLst/>
                <a:ea typeface="Calibri" panose="020F0502020204030204" pitchFamily="34" charset="0"/>
                <a:cs typeface="Times New Roman" panose="02020603050405020304" pitchFamily="18" charset="0"/>
              </a:rPr>
              <a:t>Jabbarvand</a:t>
            </a:r>
            <a:r>
              <a:rPr lang="en-US" sz="1900" dirty="0">
                <a:effectLst/>
                <a:ea typeface="Calibri" panose="020F0502020204030204" pitchFamily="34" charset="0"/>
                <a:cs typeface="Times New Roman" panose="02020603050405020304" pitchFamily="18" charset="0"/>
              </a:rPr>
              <a:t> (Illinois), Martin Hirzel (IBM Advisor)</a:t>
            </a:r>
            <a:r>
              <a:rPr lang="en-US" sz="1900" dirty="0"/>
              <a:t> </a:t>
            </a:r>
          </a:p>
          <a:p>
            <a:pPr marL="1200150" lvl="2" indent="-285750">
              <a:lnSpc>
                <a:spcPct val="110000"/>
              </a:lnSpc>
              <a:spcBef>
                <a:spcPts val="600"/>
              </a:spcBef>
              <a:buFont typeface="+mj-lt"/>
              <a:buAutoNum type="arabicPeriod"/>
            </a:pPr>
            <a:r>
              <a:rPr lang="en-US" sz="1900" b="1" dirty="0">
                <a:effectLst/>
                <a:ea typeface="DengXian Light" panose="02010600030101010101" pitchFamily="2" charset="-122"/>
              </a:rPr>
              <a:t>AI Model Optimization and Runtimes</a:t>
            </a:r>
          </a:p>
          <a:p>
            <a:pPr marL="1143000" lvl="3" indent="0">
              <a:lnSpc>
                <a:spcPct val="110000"/>
              </a:lnSpc>
              <a:spcBef>
                <a:spcPts val="600"/>
              </a:spcBef>
              <a:buNone/>
            </a:pPr>
            <a:r>
              <a:rPr lang="en-US" sz="1900" dirty="0">
                <a:cs typeface="Times New Roman" panose="02020603050405020304" pitchFamily="18" charset="0"/>
              </a:rPr>
              <a:t>Sub-area Leads: Sara </a:t>
            </a:r>
            <a:r>
              <a:rPr lang="en-US" sz="1900" dirty="0" err="1">
                <a:cs typeface="Times New Roman" panose="02020603050405020304" pitchFamily="18" charset="0"/>
              </a:rPr>
              <a:t>Kokkila</a:t>
            </a:r>
            <a:r>
              <a:rPr lang="en-US" sz="1900" dirty="0">
                <a:cs typeface="Times New Roman" panose="02020603050405020304" pitchFamily="18" charset="0"/>
              </a:rPr>
              <a:t>-Schumacher (IBM), </a:t>
            </a:r>
            <a:r>
              <a:rPr lang="en-US" sz="1900" dirty="0" err="1">
                <a:cs typeface="Times New Roman" panose="02020603050405020304" pitchFamily="18" charset="0"/>
              </a:rPr>
              <a:t>Charith</a:t>
            </a:r>
            <a:r>
              <a:rPr lang="en-US" sz="1900" dirty="0">
                <a:cs typeface="Times New Roman" panose="02020603050405020304" pitchFamily="18" charset="0"/>
              </a:rPr>
              <a:t> Mendis (Illinois), </a:t>
            </a:r>
            <a:r>
              <a:rPr lang="en-US" sz="1900" dirty="0" err="1">
                <a:cs typeface="Times New Roman" panose="02020603050405020304" pitchFamily="18" charset="0"/>
              </a:rPr>
              <a:t>Mudhakar</a:t>
            </a:r>
            <a:r>
              <a:rPr lang="en-US" sz="1900" dirty="0">
                <a:cs typeface="Times New Roman" panose="02020603050405020304" pitchFamily="18" charset="0"/>
              </a:rPr>
              <a:t> Srivatsa (IBM Advisor) </a:t>
            </a:r>
          </a:p>
          <a:p>
            <a:pPr marL="1200150" lvl="2" indent="-285750">
              <a:lnSpc>
                <a:spcPct val="110000"/>
              </a:lnSpc>
              <a:spcBef>
                <a:spcPts val="600"/>
              </a:spcBef>
              <a:buFont typeface="+mj-lt"/>
              <a:buAutoNum type="arabicPeriod"/>
            </a:pPr>
            <a:r>
              <a:rPr lang="en-US" sz="1900" b="1" dirty="0">
                <a:effectLst/>
                <a:ea typeface="DengXian Light" panose="02010600030101010101" pitchFamily="2" charset="-122"/>
              </a:rPr>
              <a:t>Hybrid Cloud Platform and Middleware</a:t>
            </a:r>
          </a:p>
          <a:p>
            <a:pPr marL="1143000" lvl="3" indent="0">
              <a:lnSpc>
                <a:spcPct val="110000"/>
              </a:lnSpc>
              <a:spcBef>
                <a:spcPts val="600"/>
              </a:spcBef>
              <a:buNone/>
            </a:pPr>
            <a:r>
              <a:rPr lang="en-US" sz="1900" dirty="0">
                <a:cs typeface="Times New Roman" panose="02020603050405020304" pitchFamily="18" charset="0"/>
              </a:rPr>
              <a:t>Sub-area Leads: Chen Wang (IBM), Volodymyr </a:t>
            </a:r>
            <a:r>
              <a:rPr lang="en-US" sz="1900" dirty="0" err="1">
                <a:cs typeface="Times New Roman" panose="02020603050405020304" pitchFamily="18" charset="0"/>
              </a:rPr>
              <a:t>Kindratenko</a:t>
            </a:r>
            <a:r>
              <a:rPr lang="en-US" sz="1900" dirty="0">
                <a:cs typeface="Times New Roman" panose="02020603050405020304" pitchFamily="18" charset="0"/>
              </a:rPr>
              <a:t> (Illinois), Carlos Costa (IBM Advisor)  </a:t>
            </a:r>
          </a:p>
          <a:p>
            <a:pPr marL="1200150" lvl="2" indent="-285750">
              <a:lnSpc>
                <a:spcPct val="110000"/>
              </a:lnSpc>
              <a:spcBef>
                <a:spcPts val="600"/>
              </a:spcBef>
              <a:buFont typeface="+mj-lt"/>
              <a:buAutoNum type="arabicPeriod"/>
            </a:pPr>
            <a:r>
              <a:rPr lang="en-US" sz="1900" b="1" dirty="0">
                <a:effectLst/>
                <a:ea typeface="DengXian Light" panose="02010600030101010101" pitchFamily="2" charset="-122"/>
              </a:rPr>
              <a:t>Infrastructure and Security</a:t>
            </a:r>
          </a:p>
          <a:p>
            <a:pPr marL="1143000" lvl="3" indent="0">
              <a:lnSpc>
                <a:spcPct val="110000"/>
              </a:lnSpc>
              <a:spcBef>
                <a:spcPts val="600"/>
              </a:spcBef>
              <a:buNone/>
            </a:pPr>
            <a:r>
              <a:rPr lang="en-US" sz="1900" dirty="0">
                <a:cs typeface="Times New Roman" panose="02020603050405020304" pitchFamily="18" charset="0"/>
              </a:rPr>
              <a:t>Sub-area Leads: Hubertus Franke (IBM), Nam Sung Kim (Illinois), </a:t>
            </a:r>
            <a:r>
              <a:rPr lang="en-US" sz="1900" dirty="0" err="1">
                <a:cs typeface="Times New Roman" panose="02020603050405020304" pitchFamily="18" charset="0"/>
              </a:rPr>
              <a:t>Seetharami</a:t>
            </a:r>
            <a:r>
              <a:rPr lang="en-US" sz="1900" dirty="0">
                <a:cs typeface="Times New Roman" panose="02020603050405020304" pitchFamily="18" charset="0"/>
              </a:rPr>
              <a:t> </a:t>
            </a:r>
            <a:r>
              <a:rPr lang="en-US" sz="1900" dirty="0" err="1">
                <a:cs typeface="Times New Roman" panose="02020603050405020304" pitchFamily="18" charset="0"/>
              </a:rPr>
              <a:t>Seelam</a:t>
            </a:r>
            <a:r>
              <a:rPr lang="en-US" sz="1900" dirty="0">
                <a:cs typeface="Times New Roman" panose="02020603050405020304" pitchFamily="18" charset="0"/>
              </a:rPr>
              <a:t> (IBM Advisor)  </a:t>
            </a:r>
          </a:p>
          <a:p>
            <a:pPr>
              <a:lnSpc>
                <a:spcPct val="110000"/>
              </a:lnSpc>
              <a:spcBef>
                <a:spcPts val="600"/>
              </a:spcBef>
            </a:pPr>
            <a:endParaRPr lang="en-US" sz="1800" dirty="0"/>
          </a:p>
        </p:txBody>
      </p:sp>
    </p:spTree>
    <p:extLst>
      <p:ext uri="{BB962C8B-B14F-4D97-AF65-F5344CB8AC3E}">
        <p14:creationId xmlns:p14="http://schemas.microsoft.com/office/powerpoint/2010/main" val="415797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00CB-4CAC-EC11-6239-48C90161120C}"/>
              </a:ext>
            </a:extLst>
          </p:cNvPr>
          <p:cNvSpPr>
            <a:spLocks noGrp="1"/>
          </p:cNvSpPr>
          <p:nvPr>
            <p:ph type="title"/>
          </p:nvPr>
        </p:nvSpPr>
        <p:spPr/>
        <p:txBody>
          <a:bodyPr/>
          <a:lstStyle/>
          <a:p>
            <a:r>
              <a:rPr lang="en-US" dirty="0"/>
              <a:t>IIDAI Leadership Team</a:t>
            </a:r>
          </a:p>
        </p:txBody>
      </p:sp>
      <p:sp>
        <p:nvSpPr>
          <p:cNvPr id="3" name="Content Placeholder 2">
            <a:extLst>
              <a:ext uri="{FF2B5EF4-FFF2-40B4-BE49-F238E27FC236}">
                <a16:creationId xmlns:a16="http://schemas.microsoft.com/office/drawing/2014/main" id="{1D146E87-A25F-8AD9-2A91-5B0711B37253}"/>
              </a:ext>
            </a:extLst>
          </p:cNvPr>
          <p:cNvSpPr>
            <a:spLocks noGrp="1"/>
          </p:cNvSpPr>
          <p:nvPr>
            <p:ph idx="1"/>
          </p:nvPr>
        </p:nvSpPr>
        <p:spPr>
          <a:xfrm>
            <a:off x="389711" y="1424566"/>
            <a:ext cx="10515600" cy="3878954"/>
          </a:xfrm>
        </p:spPr>
        <p:txBody>
          <a:bodyPr>
            <a:normAutofit fontScale="85000" lnSpcReduction="20000"/>
          </a:bodyPr>
          <a:lstStyle/>
          <a:p>
            <a:pPr>
              <a:lnSpc>
                <a:spcPct val="120000"/>
              </a:lnSpc>
              <a:spcBef>
                <a:spcPts val="600"/>
              </a:spcBef>
            </a:pPr>
            <a:r>
              <a:rPr lang="en-US" sz="2800" dirty="0"/>
              <a:t>Co-Directors: Deming Chen (Illinois), Fabio Oliveira (IBM) </a:t>
            </a:r>
          </a:p>
          <a:p>
            <a:pPr>
              <a:lnSpc>
                <a:spcPct val="120000"/>
              </a:lnSpc>
              <a:spcBef>
                <a:spcPts val="600"/>
              </a:spcBef>
            </a:pPr>
            <a:endParaRPr lang="en-US" sz="1100" dirty="0"/>
          </a:p>
          <a:p>
            <a:pPr>
              <a:lnSpc>
                <a:spcPct val="120000"/>
              </a:lnSpc>
              <a:spcBef>
                <a:spcPts val="600"/>
              </a:spcBef>
            </a:pPr>
            <a:r>
              <a:rPr lang="en-US" sz="2800" dirty="0"/>
              <a:t>Research and Crosscut Thrust Leads:	</a:t>
            </a:r>
          </a:p>
          <a:p>
            <a:pPr lvl="1">
              <a:lnSpc>
                <a:spcPct val="120000"/>
              </a:lnSpc>
              <a:spcBef>
                <a:spcPts val="600"/>
              </a:spcBef>
            </a:pPr>
            <a:r>
              <a:rPr lang="en-US" sz="2300" dirty="0"/>
              <a:t>Hybrid Cloud &amp; AI: Lav Varshney (Illinois), Alaa Youssef (IBM)</a:t>
            </a:r>
          </a:p>
          <a:p>
            <a:pPr lvl="2">
              <a:lnSpc>
                <a:spcPct val="120000"/>
              </a:lnSpc>
              <a:spcBef>
                <a:spcPts val="600"/>
              </a:spcBef>
              <a:buFont typeface="Wingdings" pitchFamily="2" charset="2"/>
              <a:buChar char="Ø"/>
            </a:pPr>
            <a:r>
              <a:rPr lang="en-US" sz="2100" dirty="0"/>
              <a:t>Has four Sub-Areas, each with its own sub-area leads. </a:t>
            </a:r>
          </a:p>
          <a:p>
            <a:pPr lvl="1">
              <a:lnSpc>
                <a:spcPct val="120000"/>
              </a:lnSpc>
              <a:spcBef>
                <a:spcPts val="600"/>
              </a:spcBef>
            </a:pPr>
            <a:r>
              <a:rPr lang="en-US" sz="2300" dirty="0"/>
              <a:t>Quantum Computing: Ruchi </a:t>
            </a:r>
            <a:r>
              <a:rPr lang="en-US" sz="2300" dirty="0" err="1"/>
              <a:t>Pendse</a:t>
            </a:r>
            <a:r>
              <a:rPr lang="en-US" sz="2300" dirty="0"/>
              <a:t> (IBM), Andre </a:t>
            </a:r>
            <a:r>
              <a:rPr lang="en-US" sz="2300" dirty="0" err="1"/>
              <a:t>Schleife</a:t>
            </a:r>
            <a:r>
              <a:rPr lang="en-US" sz="2300" dirty="0"/>
              <a:t> (Illinois)</a:t>
            </a:r>
          </a:p>
          <a:p>
            <a:pPr lvl="1">
              <a:lnSpc>
                <a:spcPct val="120000"/>
              </a:lnSpc>
              <a:spcBef>
                <a:spcPts val="600"/>
              </a:spcBef>
            </a:pPr>
            <a:r>
              <a:rPr lang="en-US" sz="2300" dirty="0"/>
              <a:t>Materials Discovery: Teodoro </a:t>
            </a:r>
            <a:r>
              <a:rPr lang="en-US" sz="2300" dirty="0" err="1"/>
              <a:t>Laino</a:t>
            </a:r>
            <a:r>
              <a:rPr lang="en-US" sz="2300" dirty="0"/>
              <a:t> (IBM), </a:t>
            </a:r>
            <a:r>
              <a:rPr lang="en-US" sz="2300" dirty="0" err="1"/>
              <a:t>Huimin</a:t>
            </a:r>
            <a:r>
              <a:rPr lang="en-US" sz="2300" dirty="0"/>
              <a:t> Zhao (Illinois)</a:t>
            </a:r>
          </a:p>
          <a:p>
            <a:pPr lvl="1">
              <a:lnSpc>
                <a:spcPct val="120000"/>
              </a:lnSpc>
              <a:spcBef>
                <a:spcPts val="600"/>
              </a:spcBef>
            </a:pPr>
            <a:r>
              <a:rPr lang="en-US" sz="2300" dirty="0"/>
              <a:t>Climate &amp; Sustainability: Hendrik Hamann (IBM), </a:t>
            </a:r>
            <a:r>
              <a:rPr lang="en-US" sz="2300" dirty="0" err="1"/>
              <a:t>Jingrui</a:t>
            </a:r>
            <a:r>
              <a:rPr lang="en-US" sz="2300" dirty="0"/>
              <a:t> He (Illinois)</a:t>
            </a:r>
          </a:p>
          <a:p>
            <a:pPr lvl="1">
              <a:lnSpc>
                <a:spcPct val="120000"/>
              </a:lnSpc>
              <a:spcBef>
                <a:spcPts val="600"/>
              </a:spcBef>
            </a:pPr>
            <a:r>
              <a:rPr lang="en-US" sz="2300" dirty="0"/>
              <a:t>DEI: Sudhir Gowda (IBM), Jonathan Makela (Illinois)</a:t>
            </a:r>
          </a:p>
          <a:p>
            <a:pPr lvl="1">
              <a:lnSpc>
                <a:spcPct val="120000"/>
              </a:lnSpc>
              <a:spcBef>
                <a:spcPts val="600"/>
              </a:spcBef>
            </a:pPr>
            <a:r>
              <a:rPr lang="en-US" sz="2300" dirty="0"/>
              <a:t>Entrepreneurship: Andrea </a:t>
            </a:r>
            <a:r>
              <a:rPr lang="en-US" sz="2300" dirty="0" err="1"/>
              <a:t>Greggo</a:t>
            </a:r>
            <a:r>
              <a:rPr lang="en-US" sz="2300" dirty="0"/>
              <a:t> (IBM), Jed Taylor (Illinois)</a:t>
            </a:r>
          </a:p>
          <a:p>
            <a:pPr>
              <a:lnSpc>
                <a:spcPct val="120000"/>
              </a:lnSpc>
              <a:spcBef>
                <a:spcPts val="600"/>
              </a:spcBef>
            </a:pPr>
            <a:endParaRPr lang="en-US" dirty="0"/>
          </a:p>
        </p:txBody>
      </p:sp>
      <p:sp>
        <p:nvSpPr>
          <p:cNvPr id="4" name="TextBox 3">
            <a:extLst>
              <a:ext uri="{FF2B5EF4-FFF2-40B4-BE49-F238E27FC236}">
                <a16:creationId xmlns:a16="http://schemas.microsoft.com/office/drawing/2014/main" id="{B8DAAC6E-BB39-7EB9-D31A-E8C32DBB19E2}"/>
              </a:ext>
            </a:extLst>
          </p:cNvPr>
          <p:cNvSpPr txBox="1"/>
          <p:nvPr/>
        </p:nvSpPr>
        <p:spPr>
          <a:xfrm>
            <a:off x="701040" y="5433434"/>
            <a:ext cx="7365722" cy="400110"/>
          </a:xfrm>
          <a:prstGeom prst="rect">
            <a:avLst/>
          </a:prstGeom>
          <a:noFill/>
        </p:spPr>
        <p:txBody>
          <a:bodyPr wrap="square" rtlCol="0">
            <a:spAutoFit/>
          </a:bodyPr>
          <a:lstStyle/>
          <a:p>
            <a:r>
              <a:rPr lang="en-US" sz="2000" b="1" i="1" dirty="0">
                <a:latin typeface="Helvetica" pitchFamily="2" charset="0"/>
              </a:rPr>
              <a:t>The names are listed by last-name alphabetical order</a:t>
            </a:r>
          </a:p>
        </p:txBody>
      </p:sp>
    </p:spTree>
    <p:extLst>
      <p:ext uri="{BB962C8B-B14F-4D97-AF65-F5344CB8AC3E}">
        <p14:creationId xmlns:p14="http://schemas.microsoft.com/office/powerpoint/2010/main" val="2329691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5FAB-1A53-4B82-F2F7-90EFC545A5AC}"/>
              </a:ext>
            </a:extLst>
          </p:cNvPr>
          <p:cNvSpPr>
            <a:spLocks noGrp="1"/>
          </p:cNvSpPr>
          <p:nvPr>
            <p:ph type="title"/>
          </p:nvPr>
        </p:nvSpPr>
        <p:spPr>
          <a:xfrm>
            <a:off x="0" y="1"/>
            <a:ext cx="12192000" cy="720436"/>
          </a:xfrm>
          <a:solidFill>
            <a:schemeClr val="accent1"/>
          </a:solidFill>
        </p:spPr>
        <p:txBody>
          <a:bodyPr>
            <a:normAutofit/>
          </a:bodyPr>
          <a:lstStyle/>
          <a:p>
            <a:r>
              <a:rPr lang="en-US" sz="3733" dirty="0">
                <a:solidFill>
                  <a:schemeClr val="bg1"/>
                </a:solidFill>
                <a:latin typeface="+mn-lt"/>
              </a:rPr>
              <a:t>Agentic Systems</a:t>
            </a:r>
          </a:p>
        </p:txBody>
      </p:sp>
      <p:sp>
        <p:nvSpPr>
          <p:cNvPr id="3" name="Content Placeholder 2">
            <a:extLst>
              <a:ext uri="{FF2B5EF4-FFF2-40B4-BE49-F238E27FC236}">
                <a16:creationId xmlns:a16="http://schemas.microsoft.com/office/drawing/2014/main" id="{60CED558-2837-6579-EDA6-F50DD0162F76}"/>
              </a:ext>
            </a:extLst>
          </p:cNvPr>
          <p:cNvSpPr>
            <a:spLocks noGrp="1"/>
          </p:cNvSpPr>
          <p:nvPr>
            <p:ph idx="1"/>
          </p:nvPr>
        </p:nvSpPr>
        <p:spPr>
          <a:xfrm>
            <a:off x="207761" y="740190"/>
            <a:ext cx="6863599" cy="5380989"/>
          </a:xfrm>
        </p:spPr>
        <p:txBody>
          <a:bodyPr vert="horz" lIns="121920" tIns="60960" rIns="121920" bIns="60960" rtlCol="0" anchor="t">
            <a:normAutofit/>
          </a:bodyPr>
          <a:lstStyle/>
          <a:p>
            <a:pPr marL="0" indent="0">
              <a:buNone/>
            </a:pPr>
            <a:endParaRPr lang="en-US" sz="1867" i="1"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867" i="1" dirty="0">
                <a:latin typeface="Arial" panose="020B0604020202020204" pitchFamily="34" charset="0"/>
                <a:ea typeface="Calibri" panose="020F0502020204030204" pitchFamily="34" charset="0"/>
                <a:cs typeface="Arial" panose="020B0604020202020204" pitchFamily="34" charset="0"/>
              </a:rPr>
              <a:t>Advancing Collaboration and Intelligence in Agentic AI Systems</a:t>
            </a:r>
          </a:p>
          <a:p>
            <a:pPr lvl="1"/>
            <a:r>
              <a:rPr lang="en-US" sz="1600" dirty="0">
                <a:latin typeface="Arial" panose="020B0604020202020204" pitchFamily="34" charset="0"/>
                <a:ea typeface="Calibri" panose="020F0502020204030204" pitchFamily="34" charset="0"/>
                <a:cs typeface="Arial" panose="020B0604020202020204" pitchFamily="34" charset="0"/>
              </a:rPr>
              <a:t>Improve how AI agents collaborate like human collective intelligence.</a:t>
            </a:r>
            <a:r>
              <a:rPr lang="en-US" sz="1600" dirty="0">
                <a:latin typeface="Arial" panose="020B0604020202020204" pitchFamily="34" charset="0"/>
                <a:cs typeface="Arial" panose="020B0604020202020204" pitchFamily="34" charset="0"/>
              </a:rPr>
              <a:t> </a:t>
            </a:r>
            <a:endParaRPr lang="en-US" sz="1600" i="1" dirty="0">
              <a:latin typeface="Arial" panose="020B0604020202020204" pitchFamily="34" charset="0"/>
              <a:cs typeface="Arial" panose="020B0604020202020204" pitchFamily="34" charset="0"/>
            </a:endParaRPr>
          </a:p>
          <a:p>
            <a:pPr lvl="1"/>
            <a:r>
              <a:rPr lang="en-US" sz="1600" dirty="0">
                <a:latin typeface="Arial"/>
                <a:ea typeface="Calibri" panose="020F0502020204030204" pitchFamily="34" charset="0"/>
                <a:cs typeface="Arial"/>
              </a:rPr>
              <a:t>Achieve better task decomposition, chaining, and self-improvement, offering new research pathways in AI systems design, including systems-theoretic insights.</a:t>
            </a:r>
            <a:endParaRPr lang="en-US" sz="1600" dirty="0">
              <a:latin typeface="Arial" panose="020B0604020202020204" pitchFamily="34" charset="0"/>
              <a:ea typeface="Calibri" panose="020F050202020403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Overcome limitations of performing SWE and SRE tasks.</a:t>
            </a:r>
            <a:endParaRPr lang="en-US" sz="1600" i="1"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1867" i="1"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867" i="1" dirty="0">
                <a:latin typeface="Arial" panose="020B0604020202020204" pitchFamily="34" charset="0"/>
                <a:ea typeface="Calibri" panose="020F0502020204030204" pitchFamily="34" charset="0"/>
                <a:cs typeface="Arial" panose="020B0604020202020204" pitchFamily="34" charset="0"/>
              </a:rPr>
              <a:t>LLM-as-an-Abstraction (LLMaaA)</a:t>
            </a:r>
            <a:endParaRPr lang="en-US" sz="1867" dirty="0">
              <a:latin typeface="Arial" panose="020B0604020202020204" pitchFamily="34" charset="0"/>
              <a:ea typeface="Calibri" panose="020F0502020204030204" pitchFamily="34" charset="0"/>
              <a:cs typeface="Arial" panose="020B0604020202020204" pitchFamily="34" charset="0"/>
            </a:endParaRPr>
          </a:p>
          <a:p>
            <a:pPr lvl="1"/>
            <a:r>
              <a:rPr lang="en-US" sz="1600" dirty="0">
                <a:latin typeface="Arial"/>
                <a:ea typeface="Calibri"/>
                <a:cs typeface="Arial"/>
              </a:rPr>
              <a:t>Novel paradigm for engaging with cloud computing and services, with a natural language interface. </a:t>
            </a:r>
          </a:p>
          <a:p>
            <a:pPr lvl="1"/>
            <a:r>
              <a:rPr lang="en-US" sz="1600" dirty="0">
                <a:latin typeface="Arial" panose="020B0604020202020204" pitchFamily="34" charset="0"/>
                <a:ea typeface="Calibri" panose="020F0502020204030204" pitchFamily="34" charset="0"/>
                <a:cs typeface="Arial" panose="020B0604020202020204" pitchFamily="34" charset="0"/>
              </a:rPr>
              <a:t>Interface for building, deploying, and managing complex applications.</a:t>
            </a:r>
          </a:p>
          <a:p>
            <a:pPr lvl="1"/>
            <a:r>
              <a:rPr lang="en-US" sz="1600" dirty="0">
                <a:latin typeface="Arial" panose="020B0604020202020204" pitchFamily="34" charset="0"/>
                <a:ea typeface="Calibri" panose="020F0502020204030204" pitchFamily="34" charset="0"/>
                <a:cs typeface="Arial" panose="020B0604020202020204" pitchFamily="34" charset="0"/>
              </a:rPr>
              <a:t>Driver for improving the adaptive programming model, and advancing secure, scalable cloud systems that flexibly integrate LLM and specialized agents for evolving real-world applications.</a:t>
            </a: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7E18CAF-B3B1-0956-7906-BD7B99279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432" y="925335"/>
            <a:ext cx="4732582" cy="2351123"/>
          </a:xfrm>
          <a:prstGeom prst="rect">
            <a:avLst/>
          </a:prstGeom>
        </p:spPr>
      </p:pic>
      <p:pic>
        <p:nvPicPr>
          <p:cNvPr id="5" name="Picture 4" descr="A diagram of a software agent&#10;&#10;Description automatically generated">
            <a:extLst>
              <a:ext uri="{FF2B5EF4-FFF2-40B4-BE49-F238E27FC236}">
                <a16:creationId xmlns:a16="http://schemas.microsoft.com/office/drawing/2014/main" id="{55800ABC-4DD0-B6C3-5E99-C52B8FEF7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207" y="3751897"/>
            <a:ext cx="4575032" cy="2059623"/>
          </a:xfrm>
          <a:prstGeom prst="rect">
            <a:avLst/>
          </a:prstGeom>
        </p:spPr>
      </p:pic>
    </p:spTree>
    <p:extLst>
      <p:ext uri="{BB962C8B-B14F-4D97-AF65-F5344CB8AC3E}">
        <p14:creationId xmlns:p14="http://schemas.microsoft.com/office/powerpoint/2010/main" val="1147835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ED558-2837-6579-EDA6-F50DD0162F76}"/>
              </a:ext>
            </a:extLst>
          </p:cNvPr>
          <p:cNvSpPr>
            <a:spLocks noGrp="1"/>
          </p:cNvSpPr>
          <p:nvPr>
            <p:ph idx="1"/>
          </p:nvPr>
        </p:nvSpPr>
        <p:spPr>
          <a:xfrm>
            <a:off x="123962" y="1251717"/>
            <a:ext cx="11731708" cy="5553840"/>
          </a:xfrm>
        </p:spPr>
        <p:txBody>
          <a:bodyPr>
            <a:normAutofit/>
          </a:bodyPr>
          <a:lstStyle/>
          <a:p>
            <a:pPr marL="0" indent="0">
              <a:buNone/>
            </a:pPr>
            <a:r>
              <a:rPr lang="en-US" sz="1867" i="1" dirty="0">
                <a:latin typeface="Arial" panose="020B0604020202020204" pitchFamily="34" charset="0"/>
                <a:ea typeface="Calibri" panose="020F0502020204030204" pitchFamily="34" charset="0"/>
              </a:rPr>
              <a:t>AI Compilers and Runtimes</a:t>
            </a:r>
            <a:r>
              <a:rPr lang="en-US" sz="1867" dirty="0"/>
              <a:t> </a:t>
            </a:r>
          </a:p>
          <a:p>
            <a:pPr lvl="1">
              <a:lnSpc>
                <a:spcPct val="100000"/>
              </a:lnSpc>
            </a:pPr>
            <a:r>
              <a:rPr lang="en-US" sz="1600" dirty="0">
                <a:latin typeface="Arial" panose="020B0604020202020204" pitchFamily="34" charset="0"/>
                <a:cs typeface="Arial" panose="020B0604020202020204" pitchFamily="34" charset="0"/>
              </a:rPr>
              <a:t>Focus on AI compilers, framework-level optimizations, common accelerator abstractions and high-level kernels (e.g., OpenAI Triton), and leveraging hardware innovations to enable efficient scaling and optimization of emerging AI models, maximizing their impact on real-world applications.</a:t>
            </a:r>
          </a:p>
          <a:p>
            <a:pPr lvl="1">
              <a:lnSpc>
                <a:spcPct val="100000"/>
              </a:lnSpc>
            </a:pPr>
            <a:r>
              <a:rPr lang="en-US" sz="1600" dirty="0">
                <a:latin typeface="Arial" panose="020B0604020202020204" pitchFamily="34" charset="0"/>
                <a:cs typeface="Arial" panose="020B0604020202020204" pitchFamily="34" charset="0"/>
              </a:rPr>
              <a:t>Scaling FMs to handle larger context lengths is crucial for advancing AI applications in areas like NLP, climate prediction, and geospatial data.</a:t>
            </a:r>
          </a:p>
          <a:p>
            <a:pPr lvl="1">
              <a:lnSpc>
                <a:spcPct val="100000"/>
              </a:lnSpc>
            </a:pPr>
            <a:r>
              <a:rPr lang="en-US" sz="1600" dirty="0">
                <a:latin typeface="Arial" panose="020B0604020202020204" pitchFamily="34" charset="0"/>
                <a:cs typeface="Arial" panose="020B0604020202020204" pitchFamily="34" charset="0"/>
              </a:rPr>
              <a:t>Scaling sparse models which play a pivotal role in predictive analytics for fields like drug and material discovery and quantum chemistry, but are challenging to scale due to irregular data. </a:t>
            </a:r>
          </a:p>
          <a:p>
            <a:pPr lvl="1">
              <a:lnSpc>
                <a:spcPct val="100000"/>
              </a:lnSpc>
            </a:pPr>
            <a:r>
              <a:rPr lang="en-US" sz="1600" dirty="0">
                <a:latin typeface="Arial" panose="020B0604020202020204" pitchFamily="34" charset="0"/>
                <a:cs typeface="Arial" panose="020B0604020202020204" pitchFamily="34" charset="0"/>
              </a:rPr>
              <a:t>Advance the IBM AIU Spyre accelerator software stack.</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0" indent="0">
              <a:lnSpc>
                <a:spcPct val="100000"/>
              </a:lnSpc>
              <a:buNone/>
            </a:pPr>
            <a:r>
              <a:rPr lang="en-US" sz="1867" i="1" dirty="0">
                <a:latin typeface="Arial" panose="020B0604020202020204" pitchFamily="34" charset="0"/>
              </a:rPr>
              <a:t>End-to-end Edge-Cloud Transformation and Optimization</a:t>
            </a:r>
          </a:p>
          <a:p>
            <a:pPr lvl="1">
              <a:lnSpc>
                <a:spcPct val="100000"/>
              </a:lnSpc>
            </a:pPr>
            <a:r>
              <a:rPr lang="en-US" sz="1600" dirty="0">
                <a:latin typeface="Arial" panose="020B0604020202020204" pitchFamily="34" charset="0"/>
                <a:ea typeface="Calibri" panose="020F0502020204030204" pitchFamily="34" charset="0"/>
                <a:cs typeface="Arial" panose="020B0604020202020204" pitchFamily="34" charset="0"/>
              </a:rPr>
              <a:t>Optimize the balance between edge and cloud AI computation</a:t>
            </a:r>
            <a:r>
              <a:rPr lang="en-US" sz="1600" dirty="0">
                <a:latin typeface="Arial" panose="020B0604020202020204" pitchFamily="34" charset="0"/>
                <a:cs typeface="Arial" panose="020B0604020202020204" pitchFamily="34" charset="0"/>
              </a:rPr>
              <a:t> based on flexible SLOs, leveraging fine grained </a:t>
            </a:r>
            <a:r>
              <a:rPr lang="en-US" sz="1600" dirty="0">
                <a:latin typeface="Arial" panose="020B0604020202020204" pitchFamily="34" charset="0"/>
                <a:ea typeface="Calibri" panose="020F0502020204030204" pitchFamily="34" charset="0"/>
                <a:cs typeface="Arial" panose="020B0604020202020204" pitchFamily="34" charset="0"/>
              </a:rPr>
              <a:t>composable acceleration.</a:t>
            </a:r>
            <a:r>
              <a:rPr lang="en-US" sz="1600" dirty="0"/>
              <a:t> </a:t>
            </a:r>
            <a:endParaRPr lang="en-US" sz="1600" dirty="0">
              <a:latin typeface="Arial" panose="020B0604020202020204" pitchFamily="34" charset="0"/>
              <a:ea typeface="Calibri" panose="020F0502020204030204" pitchFamily="34" charset="0"/>
              <a:cs typeface="Arial" panose="020B0604020202020204" pitchFamily="34" charset="0"/>
            </a:endParaRPr>
          </a:p>
          <a:p>
            <a:pPr lvl="1">
              <a:lnSpc>
                <a:spcPct val="100000"/>
              </a:lnSpc>
            </a:pPr>
            <a:r>
              <a:rPr lang="en-US" sz="1600" dirty="0">
                <a:latin typeface="Arial" panose="020B0604020202020204" pitchFamily="34" charset="0"/>
                <a:ea typeface="Calibri" panose="020F0502020204030204" pitchFamily="34" charset="0"/>
                <a:cs typeface="Arial" panose="020B0604020202020204" pitchFamily="34" charset="0"/>
              </a:rPr>
              <a:t>Focus on unified programming models, specialized data communication methods, co-design of neural architectures and accelerators, and integrated offline and online optimization techniques.</a:t>
            </a:r>
          </a:p>
          <a:p>
            <a:pPr lvl="1">
              <a:lnSpc>
                <a:spcPct val="100000"/>
              </a:lnSpc>
            </a:pPr>
            <a:r>
              <a:rPr lang="en-US" sz="1600" dirty="0">
                <a:latin typeface="Arial" panose="020B0604020202020204" pitchFamily="34" charset="0"/>
                <a:ea typeface="Calibri" panose="020F0502020204030204" pitchFamily="34" charset="0"/>
              </a:rPr>
              <a:t>End-to-end system prototypes and benchmarking are essential to validate these ideas.</a:t>
            </a:r>
            <a:r>
              <a:rPr lang="en-US" sz="1600" dirty="0">
                <a:latin typeface="Arial" panose="020B0604020202020204" pitchFamily="34" charset="0"/>
                <a:cs typeface="Arial" panose="020B0604020202020204" pitchFamily="34" charset="0"/>
              </a:rPr>
              <a:t> </a:t>
            </a:r>
          </a:p>
          <a:p>
            <a:pPr marL="0" indent="0">
              <a:lnSpc>
                <a:spcPct val="100000"/>
              </a:lnSpc>
              <a:buNone/>
            </a:pPr>
            <a:endParaRPr lang="en-US" sz="2133" b="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02B0395-B322-4C53-520C-0D813EA7AA83}"/>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AI Model Optimization &amp; Runtimes</a:t>
            </a:r>
          </a:p>
        </p:txBody>
      </p:sp>
      <p:pic>
        <p:nvPicPr>
          <p:cNvPr id="2" name="Picture 1">
            <a:extLst>
              <a:ext uri="{FF2B5EF4-FFF2-40B4-BE49-F238E27FC236}">
                <a16:creationId xmlns:a16="http://schemas.microsoft.com/office/drawing/2014/main" id="{B55D66A2-C2D7-A983-4DE3-21B7A01A9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7550" y="-19752"/>
            <a:ext cx="3258583" cy="1618848"/>
          </a:xfrm>
          <a:prstGeom prst="rect">
            <a:avLst/>
          </a:prstGeom>
        </p:spPr>
      </p:pic>
    </p:spTree>
    <p:extLst>
      <p:ext uri="{BB962C8B-B14F-4D97-AF65-F5344CB8AC3E}">
        <p14:creationId xmlns:p14="http://schemas.microsoft.com/office/powerpoint/2010/main" val="67260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ED558-2837-6579-EDA6-F50DD0162F76}"/>
              </a:ext>
            </a:extLst>
          </p:cNvPr>
          <p:cNvSpPr>
            <a:spLocks noGrp="1"/>
          </p:cNvSpPr>
          <p:nvPr>
            <p:ph idx="1"/>
          </p:nvPr>
        </p:nvSpPr>
        <p:spPr>
          <a:xfrm>
            <a:off x="162534" y="756083"/>
            <a:ext cx="11866933" cy="6234260"/>
          </a:xfrm>
        </p:spPr>
        <p:txBody>
          <a:bodyPr>
            <a:normAutofit/>
          </a:bodyPr>
          <a:lstStyle/>
          <a:p>
            <a:pPr marL="0" indent="0">
              <a:lnSpc>
                <a:spcPct val="85000"/>
              </a:lnSpc>
              <a:buNone/>
            </a:pPr>
            <a:r>
              <a:rPr lang="en-US" sz="1467" i="1" dirty="0">
                <a:latin typeface="Arial" panose="020B0604020202020204" pitchFamily="34" charset="0"/>
                <a:ea typeface="Calibri" panose="020F0502020204030204" pitchFamily="34" charset="0"/>
              </a:rPr>
              <a:t>Adaptive Middleware and Runtime in Hybrid Cloud Systems</a:t>
            </a:r>
          </a:p>
          <a:p>
            <a:pPr lvl="1">
              <a:lnSpc>
                <a:spcPct val="85000"/>
              </a:lnSpc>
            </a:pPr>
            <a:r>
              <a:rPr lang="en-US" sz="1400" dirty="0">
                <a:latin typeface="Arial" panose="020B0604020202020204" pitchFamily="34" charset="0"/>
              </a:rPr>
              <a:t>Develop adaptive and intelligent middleware and runtime solutions to optimize the interplay between </a:t>
            </a:r>
            <a:br>
              <a:rPr lang="en-US" sz="1400" dirty="0">
                <a:latin typeface="Arial" panose="020B0604020202020204" pitchFamily="34" charset="0"/>
              </a:rPr>
            </a:br>
            <a:r>
              <a:rPr lang="en-US" sz="1400" dirty="0">
                <a:latin typeface="Arial" panose="020B0604020202020204" pitchFamily="34" charset="0"/>
              </a:rPr>
              <a:t>compute and communication across distributed AI workloads.</a:t>
            </a:r>
          </a:p>
          <a:p>
            <a:pPr lvl="1">
              <a:lnSpc>
                <a:spcPct val="85000"/>
              </a:lnSpc>
            </a:pPr>
            <a:r>
              <a:rPr lang="en-US" sz="1400" dirty="0">
                <a:latin typeface="Arial" panose="020B0604020202020204" pitchFamily="34" charset="0"/>
              </a:rPr>
              <a:t>Design a unified control plane for AI-powered management of the resources in heterogeneous and dynamic cloud environments. </a:t>
            </a:r>
          </a:p>
          <a:p>
            <a:pPr lvl="1">
              <a:lnSpc>
                <a:spcPct val="85000"/>
              </a:lnSpc>
            </a:pPr>
            <a:r>
              <a:rPr lang="en-US" sz="1400" dirty="0">
                <a:latin typeface="Arial" panose="020B0604020202020204" pitchFamily="34" charset="0"/>
                <a:ea typeface="Calibri" panose="020F0502020204030204" pitchFamily="34" charset="0"/>
              </a:rPr>
              <a:t>The goal is to make future hybrid cloud dynamically adjust to real-time workload demands, evolving system topologies, and </a:t>
            </a:r>
            <a:r>
              <a:rPr lang="en-US" sz="1400" dirty="0">
                <a:latin typeface="Arial" panose="020B0604020202020204" pitchFamily="34" charset="0"/>
                <a:ea typeface="Arial" panose="020B0604020202020204" pitchFamily="34" charset="0"/>
              </a:rPr>
              <a:t>edge-cloud coordination,</a:t>
            </a:r>
            <a:r>
              <a:rPr lang="en-US" sz="1400" dirty="0">
                <a:latin typeface="Arial" panose="020B0604020202020204" pitchFamily="34" charset="0"/>
                <a:ea typeface="Calibri" panose="020F0502020204030204" pitchFamily="34" charset="0"/>
              </a:rPr>
              <a:t> through AI-driven workload management.</a:t>
            </a:r>
          </a:p>
          <a:p>
            <a:pPr lvl="1">
              <a:lnSpc>
                <a:spcPct val="85000"/>
              </a:lnSpc>
            </a:pPr>
            <a:r>
              <a:rPr lang="en-US" sz="1400" dirty="0">
                <a:latin typeface="Arial" panose="020B0604020202020204" pitchFamily="34" charset="0"/>
                <a:ea typeface="Calibri" panose="020F0502020204030204" pitchFamily="34" charset="0"/>
              </a:rPr>
              <a:t>Advanced collective communication primitives, </a:t>
            </a:r>
            <a:r>
              <a:rPr lang="en-US" sz="1400" dirty="0">
                <a:solidFill>
                  <a:srgbClr val="1D1C1D"/>
                </a:solidFill>
                <a:latin typeface="Arial" panose="020B0604020202020204" pitchFamily="34" charset="0"/>
                <a:ea typeface="Calibri" panose="020F0502020204030204" pitchFamily="34" charset="0"/>
                <a:cs typeface="Arial" panose="020B0604020202020204" pitchFamily="34" charset="0"/>
              </a:rPr>
              <a:t>l</a:t>
            </a:r>
            <a:r>
              <a:rPr lang="en-US" sz="1400" dirty="0">
                <a:solidFill>
                  <a:srgbClr val="1D1C1D"/>
                </a:solidFill>
                <a:latin typeface="Arial" panose="020B0604020202020204" pitchFamily="34" charset="0"/>
                <a:cs typeface="Arial" panose="020B0604020202020204" pitchFamily="34" charset="0"/>
              </a:rPr>
              <a:t>everaging emerging technologies like </a:t>
            </a:r>
            <a:r>
              <a:rPr lang="en-US" sz="1400" dirty="0" err="1">
                <a:solidFill>
                  <a:srgbClr val="1D1C1D"/>
                </a:solidFill>
                <a:latin typeface="Slack-Lato"/>
              </a:rPr>
              <a:t>UCIe</a:t>
            </a:r>
            <a:r>
              <a:rPr lang="en-US" sz="1400" dirty="0">
                <a:solidFill>
                  <a:srgbClr val="1D1C1D"/>
                </a:solidFill>
                <a:latin typeface="Slack-Lato"/>
              </a:rPr>
              <a:t>, </a:t>
            </a:r>
            <a:r>
              <a:rPr lang="en-US" sz="1400" dirty="0">
                <a:solidFill>
                  <a:srgbClr val="1D1C1D"/>
                </a:solidFill>
                <a:latin typeface="Arial" panose="020B0604020202020204" pitchFamily="34" charset="0"/>
                <a:cs typeface="Arial" panose="020B0604020202020204" pitchFamily="34" charset="0"/>
              </a:rPr>
              <a:t>CXL, </a:t>
            </a:r>
            <a:r>
              <a:rPr lang="en-US" sz="1400" dirty="0" err="1">
                <a:solidFill>
                  <a:srgbClr val="1D1C1D"/>
                </a:solidFill>
                <a:latin typeface="Arial" panose="020B0604020202020204" pitchFamily="34" charset="0"/>
                <a:cs typeface="Arial" panose="020B0604020202020204" pitchFamily="34" charset="0"/>
              </a:rPr>
              <a:t>UALink</a:t>
            </a:r>
            <a:r>
              <a:rPr lang="en-US" sz="1400" dirty="0">
                <a:solidFill>
                  <a:srgbClr val="1D1C1D"/>
                </a:solidFill>
                <a:latin typeface="Arial" panose="020B0604020202020204" pitchFamily="34" charset="0"/>
                <a:cs typeface="Arial" panose="020B0604020202020204" pitchFamily="34" charset="0"/>
              </a:rPr>
              <a:t>, </a:t>
            </a:r>
            <a:r>
              <a:rPr lang="en-US" sz="1400" dirty="0" err="1">
                <a:solidFill>
                  <a:srgbClr val="1D1C1D"/>
                </a:solidFill>
                <a:latin typeface="Arial" panose="020B0604020202020204" pitchFamily="34" charset="0"/>
                <a:cs typeface="Arial" panose="020B0604020202020204" pitchFamily="34" charset="0"/>
              </a:rPr>
              <a:t>UltraEthernet</a:t>
            </a:r>
            <a:r>
              <a:rPr lang="en-US" sz="1400" dirty="0">
                <a:solidFill>
                  <a:srgbClr val="1D1C1D"/>
                </a:solidFill>
                <a:latin typeface="Arial" panose="020B0604020202020204" pitchFamily="34" charset="0"/>
                <a:cs typeface="Arial" panose="020B0604020202020204" pitchFamily="34" charset="0"/>
              </a:rPr>
              <a:t>, etc., in designing a uniform communication interface that addresses multiple granularity levels spanning from </a:t>
            </a:r>
            <a:r>
              <a:rPr lang="en-US" sz="1400" dirty="0" err="1">
                <a:solidFill>
                  <a:srgbClr val="1D1C1D"/>
                </a:solidFill>
                <a:latin typeface="Arial" panose="020B0604020202020204" pitchFamily="34" charset="0"/>
                <a:cs typeface="Arial" panose="020B0604020202020204" pitchFamily="34" charset="0"/>
              </a:rPr>
              <a:t>chiplets</a:t>
            </a:r>
            <a:r>
              <a:rPr lang="en-US" sz="1400" dirty="0">
                <a:solidFill>
                  <a:srgbClr val="1D1C1D"/>
                </a:solidFill>
                <a:latin typeface="Arial" panose="020B0604020202020204" pitchFamily="34" charset="0"/>
                <a:cs typeface="Arial" panose="020B0604020202020204" pitchFamily="34" charset="0"/>
              </a:rPr>
              <a:t> to intra-node and inter-node communication patterns.</a:t>
            </a:r>
            <a:endParaRPr lang="en-US" sz="1400" dirty="0">
              <a:latin typeface="Arial" panose="020B0604020202020204" pitchFamily="34" charset="0"/>
              <a:ea typeface="Calibri" panose="020F0502020204030204" pitchFamily="34" charset="0"/>
            </a:endParaRPr>
          </a:p>
          <a:p>
            <a:pPr marL="0" indent="0">
              <a:lnSpc>
                <a:spcPct val="85000"/>
              </a:lnSpc>
              <a:buNone/>
            </a:pPr>
            <a:r>
              <a:rPr lang="en-US" sz="1467" i="1" dirty="0">
                <a:latin typeface="Arial" panose="020B0604020202020204" pitchFamily="34" charset="0"/>
                <a:ea typeface="Calibri" panose="020F0502020204030204" pitchFamily="34" charset="0"/>
              </a:rPr>
              <a:t>Cross-Layer Automation and Integration</a:t>
            </a:r>
          </a:p>
          <a:p>
            <a:pPr lvl="1">
              <a:lnSpc>
                <a:spcPct val="85000"/>
              </a:lnSpc>
            </a:pPr>
            <a:r>
              <a:rPr lang="en-US" sz="1400" dirty="0">
                <a:latin typeface="Arial" panose="020B0604020202020204" pitchFamily="34" charset="0"/>
                <a:ea typeface="Calibri" panose="020F0502020204030204" pitchFamily="34" charset="0"/>
                <a:cs typeface="Arial" panose="020B0604020202020204" pitchFamily="34" charset="0"/>
              </a:rPr>
              <a:t>Optimize cloud infrastructure for complex computations, cross-layer automation, integration, and observability.</a:t>
            </a:r>
          </a:p>
          <a:p>
            <a:pPr lvl="1">
              <a:lnSpc>
                <a:spcPct val="85000"/>
              </a:lnSpc>
            </a:pPr>
            <a:r>
              <a:rPr lang="en-US" sz="1400" dirty="0">
                <a:latin typeface="Arial" panose="020B0604020202020204" pitchFamily="34" charset="0"/>
                <a:cs typeface="Arial" panose="020B0604020202020204" pitchFamily="34" charset="0"/>
              </a:rPr>
              <a:t>E</a:t>
            </a:r>
            <a:r>
              <a:rPr lang="en-US" sz="1400" dirty="0">
                <a:latin typeface="Arial" panose="020B0604020202020204" pitchFamily="34" charset="0"/>
                <a:ea typeface="Calibri" panose="020F0502020204030204" pitchFamily="34" charset="0"/>
                <a:cs typeface="Arial" panose="020B0604020202020204" pitchFamily="34" charset="0"/>
              </a:rPr>
              <a:t>fficient resource allocation, scheduling, and SLO optimization, ensuring minimal delays and max availability. </a:t>
            </a:r>
          </a:p>
          <a:p>
            <a:pPr lvl="1">
              <a:lnSpc>
                <a:spcPct val="85000"/>
              </a:lnSpc>
            </a:pPr>
            <a:r>
              <a:rPr lang="en-US" sz="1400" dirty="0">
                <a:latin typeface="Arial" panose="020B0604020202020204" pitchFamily="34" charset="0"/>
                <a:ea typeface="Calibri" panose="020F0502020204030204" pitchFamily="34" charset="0"/>
              </a:rPr>
              <a:t>Develop automated frameworks for seamless orchestration and monitoring across cloud layers, which will improve efficiency, flexibility, robustness, adaptivity, and scalability.</a:t>
            </a:r>
            <a:r>
              <a:rPr lang="en-US" sz="1400" dirty="0"/>
              <a:t> </a:t>
            </a:r>
          </a:p>
          <a:p>
            <a:pPr lvl="1">
              <a:lnSpc>
                <a:spcPct val="85000"/>
              </a:lnSpc>
            </a:pPr>
            <a:r>
              <a:rPr lang="en-US" sz="1467" i="1" dirty="0">
                <a:latin typeface="Arial" panose="020B0604020202020204" pitchFamily="34" charset="0"/>
                <a:ea typeface="Calibri" panose="020F0502020204030204" pitchFamily="34" charset="0"/>
              </a:rPr>
              <a:t>Robustness and System Health Monitoring for AI in Hybrid Cloud: </a:t>
            </a:r>
            <a:r>
              <a:rPr lang="en-US" sz="1467" dirty="0">
                <a:latin typeface="Arial" panose="020B0604020202020204" pitchFamily="34" charset="0"/>
                <a:ea typeface="Calibri" panose="020F0502020204030204" pitchFamily="34" charset="0"/>
                <a:cs typeface="Arial" panose="020B0604020202020204" pitchFamily="34" charset="0"/>
              </a:rPr>
              <a:t>Advanced fault detection, and self-healing algorithms and mechanisms to ensure long-term health, resiliency, and dependability. </a:t>
            </a:r>
            <a:endParaRPr lang="en-US" sz="1467" i="1" dirty="0">
              <a:latin typeface="Arial" panose="020B0604020202020204" pitchFamily="34" charset="0"/>
              <a:ea typeface="Calibri" panose="020F0502020204030204" pitchFamily="34" charset="0"/>
            </a:endParaRPr>
          </a:p>
          <a:p>
            <a:pPr marL="0" indent="0">
              <a:buNone/>
            </a:pPr>
            <a:r>
              <a:rPr lang="en-US" sz="1467" i="1" dirty="0">
                <a:latin typeface="Arial" panose="020B0604020202020204" pitchFamily="34" charset="0"/>
              </a:rPr>
              <a:t>Energy-Efficient AI Workloads and Sustainability in Hybrid Cloud Systems</a:t>
            </a:r>
          </a:p>
          <a:p>
            <a:pPr lvl="1"/>
            <a:r>
              <a:rPr lang="en-US" sz="1467" dirty="0">
                <a:latin typeface="Arial" panose="020B0604020202020204" pitchFamily="34" charset="0"/>
                <a:ea typeface="Calibri" panose="020F0502020204030204" pitchFamily="34" charset="0"/>
                <a:cs typeface="Arial" panose="020B0604020202020204" pitchFamily="34" charset="0"/>
              </a:rPr>
              <a:t>Allow AI runtimes to make energy-aware decisions during model training and inferencing, contributing to carbon efficiency while maintaining high performance.</a:t>
            </a:r>
          </a:p>
          <a:p>
            <a:pPr lvl="1"/>
            <a:r>
              <a:rPr lang="en-US" sz="1467" dirty="0">
                <a:latin typeface="Arial" panose="020B0604020202020204" pitchFamily="34" charset="0"/>
                <a:ea typeface="Calibri" panose="020F0502020204030204" pitchFamily="34" charset="0"/>
                <a:cs typeface="Arial" panose="020B0604020202020204" pitchFamily="34" charset="0"/>
              </a:rPr>
              <a:t>Develop AI-driven energy management techniques that dynamically optimize energy consumption across hybrid multi-cloud systems powered by diversified energy sources, including renewable sources</a:t>
            </a:r>
            <a:r>
              <a:rPr lang="en-US" sz="1467" dirty="0">
                <a:latin typeface="Arial" panose="020B0604020202020204" pitchFamily="34" charset="0"/>
                <a:cs typeface="Arial" panose="020B0604020202020204" pitchFamily="34" charset="0"/>
              </a:rPr>
              <a:t>.</a:t>
            </a:r>
          </a:p>
          <a:p>
            <a:pPr lvl="1"/>
            <a:r>
              <a:rPr lang="en-US" sz="1467" dirty="0">
                <a:latin typeface="Arial" panose="020B0604020202020204" pitchFamily="34" charset="0"/>
                <a:ea typeface="Calibri" panose="020F0502020204030204" pitchFamily="34" charset="0"/>
                <a:cs typeface="Arial" panose="020B0604020202020204" pitchFamily="34" charset="0"/>
              </a:rPr>
              <a:t>Adaptive techniques to balance energy and performance, efficient compute/memory/storage management, and smart workload distribution between edge devices and cloud resources. </a:t>
            </a:r>
            <a:endParaRPr lang="en-US" sz="1400" dirty="0">
              <a:latin typeface="Arial" panose="020B0604020202020204" pitchFamily="34" charset="0"/>
              <a:ea typeface="Calibri" panose="020F0502020204030204" pitchFamily="34" charset="0"/>
              <a:cs typeface="Arial" panose="020B0604020202020204" pitchFamily="34" charset="0"/>
            </a:endParaRPr>
          </a:p>
          <a:p>
            <a:pPr marL="0" indent="0">
              <a:lnSpc>
                <a:spcPct val="85000"/>
              </a:lnSpc>
              <a:buNone/>
            </a:pPr>
            <a:endParaRPr lang="en-US" sz="1467" dirty="0">
              <a:latin typeface="Arial" panose="020B0604020202020204" pitchFamily="34" charset="0"/>
              <a:ea typeface="Calibri" panose="020F0502020204030204" pitchFamily="34" charset="0"/>
            </a:endParaRPr>
          </a:p>
        </p:txBody>
      </p:sp>
      <p:sp>
        <p:nvSpPr>
          <p:cNvPr id="7" name="Title 1">
            <a:extLst>
              <a:ext uri="{FF2B5EF4-FFF2-40B4-BE49-F238E27FC236}">
                <a16:creationId xmlns:a16="http://schemas.microsoft.com/office/drawing/2014/main" id="{C02B0395-B322-4C53-520C-0D813EA7AA83}"/>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HC Platform &amp; Middleware</a:t>
            </a:r>
          </a:p>
        </p:txBody>
      </p:sp>
      <p:pic>
        <p:nvPicPr>
          <p:cNvPr id="2" name="Picture 1">
            <a:extLst>
              <a:ext uri="{FF2B5EF4-FFF2-40B4-BE49-F238E27FC236}">
                <a16:creationId xmlns:a16="http://schemas.microsoft.com/office/drawing/2014/main" id="{B55D66A2-C2D7-A983-4DE3-21B7A01A9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3780" y="0"/>
            <a:ext cx="2808220" cy="1395110"/>
          </a:xfrm>
          <a:prstGeom prst="rect">
            <a:avLst/>
          </a:prstGeom>
        </p:spPr>
      </p:pic>
    </p:spTree>
    <p:extLst>
      <p:ext uri="{BB962C8B-B14F-4D97-AF65-F5344CB8AC3E}">
        <p14:creationId xmlns:p14="http://schemas.microsoft.com/office/powerpoint/2010/main" val="1524104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B73555-F5C7-BAC9-E2FA-11D05F4AF6A7}"/>
              </a:ext>
            </a:extLst>
          </p:cNvPr>
          <p:cNvSpPr>
            <a:spLocks noGrp="1"/>
          </p:cNvSpPr>
          <p:nvPr>
            <p:ph idx="1"/>
          </p:nvPr>
        </p:nvSpPr>
        <p:spPr>
          <a:xfrm>
            <a:off x="183868" y="751167"/>
            <a:ext cx="11824264" cy="5970309"/>
          </a:xfrm>
        </p:spPr>
        <p:txBody>
          <a:bodyPr vert="horz" lIns="121920" tIns="60960" rIns="121920" bIns="60960" rtlCol="0" anchor="t">
            <a:noAutofit/>
          </a:bodyPr>
          <a:lstStyle/>
          <a:p>
            <a:pPr marL="0" indent="0">
              <a:lnSpc>
                <a:spcPct val="85000"/>
              </a:lnSpc>
              <a:buNone/>
            </a:pPr>
            <a:r>
              <a:rPr lang="en-US" sz="1400" i="1" dirty="0">
                <a:latin typeface="Arial" panose="020B0604020202020204" pitchFamily="34" charset="0"/>
                <a:ea typeface="Calibri" panose="020F0502020204030204" pitchFamily="34" charset="0"/>
              </a:rPr>
              <a:t>Unified, Programmable, and AI-Optimized Networking for Distributed AI Workloads</a:t>
            </a:r>
          </a:p>
          <a:p>
            <a:pPr lvl="1">
              <a:lnSpc>
                <a:spcPct val="85000"/>
              </a:lnSpc>
            </a:pPr>
            <a:r>
              <a:rPr lang="en-US" sz="1400" dirty="0">
                <a:latin typeface="Arial"/>
                <a:ea typeface="Calibri"/>
                <a:cs typeface="Arial"/>
              </a:rPr>
              <a:t>Design unified, reconfigurable, and AI-optimized software defined networking that facilitates secure and efficient data transfer across a shared hybrid cloud environments, eliminating inefficiencies and security vulnerabilities in inter- and intra-node communications. </a:t>
            </a:r>
          </a:p>
          <a:p>
            <a:pPr lvl="1">
              <a:lnSpc>
                <a:spcPct val="85000"/>
              </a:lnSpc>
            </a:pPr>
            <a:r>
              <a:rPr lang="en-US" sz="1400" dirty="0">
                <a:latin typeface="Arial" panose="020B0604020202020204" pitchFamily="34" charset="0"/>
                <a:ea typeface="Calibri" panose="020F0502020204030204" pitchFamily="34" charset="0"/>
              </a:rPr>
              <a:t>AI-driven network orchestration schemes that intelligently allocate bandwidth and resources, minimizing latency and cost while maximizing throughput for AI frameworks, like </a:t>
            </a:r>
            <a:r>
              <a:rPr lang="en-US" sz="1400" dirty="0" err="1">
                <a:latin typeface="Arial" panose="020B0604020202020204" pitchFamily="34" charset="0"/>
                <a:ea typeface="Calibri" panose="020F0502020204030204" pitchFamily="34" charset="0"/>
              </a:rPr>
              <a:t>PyTorch</a:t>
            </a:r>
            <a:r>
              <a:rPr lang="en-US" sz="1400" dirty="0">
                <a:latin typeface="Arial" panose="020B0604020202020204" pitchFamily="34" charset="0"/>
                <a:ea typeface="Calibri" panose="020F0502020204030204" pitchFamily="34" charset="0"/>
              </a:rPr>
              <a:t>, and ensuring secure data flow across diverse networking protocols (e.g., RoCE v2, InfiniBand).</a:t>
            </a:r>
          </a:p>
          <a:p>
            <a:pPr marL="0" indent="0">
              <a:lnSpc>
                <a:spcPct val="100000"/>
              </a:lnSpc>
              <a:buNone/>
            </a:pPr>
            <a:r>
              <a:rPr lang="en-US" sz="1400" i="1" dirty="0">
                <a:latin typeface="Arial" panose="020B0604020202020204" pitchFamily="34" charset="0"/>
              </a:rPr>
              <a:t>Advancing AI Systems through Co-Design and Emerging Hardware Innovations</a:t>
            </a:r>
          </a:p>
          <a:p>
            <a:pPr lvl="1">
              <a:lnSpc>
                <a:spcPct val="100000"/>
              </a:lnSpc>
            </a:pPr>
            <a:r>
              <a:rPr lang="en-US" sz="1400" dirty="0">
                <a:latin typeface="Arial" panose="020B0604020202020204" pitchFamily="34" charset="0"/>
                <a:ea typeface="Calibri" panose="020F0502020204030204" pitchFamily="34" charset="0"/>
              </a:rPr>
              <a:t>Streamline data transfers and optimize memory access leveraging system co-design and emerging hardware technologies such as Compute Express Link (CXL), Advanced Matrix Extensions (AMX), and </a:t>
            </a:r>
            <a:r>
              <a:rPr lang="en-US" sz="1400" dirty="0" err="1">
                <a:latin typeface="Arial" panose="020B0604020202020204" pitchFamily="34" charset="0"/>
                <a:ea typeface="Calibri" panose="020F0502020204030204" pitchFamily="34" charset="0"/>
              </a:rPr>
              <a:t>GPUDirect</a:t>
            </a:r>
            <a:r>
              <a:rPr lang="en-US" sz="1400" dirty="0">
                <a:latin typeface="Arial" panose="020B0604020202020204" pitchFamily="34" charset="0"/>
                <a:ea typeface="Calibri" panose="020F0502020204030204" pitchFamily="34" charset="0"/>
              </a:rPr>
              <a:t>.</a:t>
            </a:r>
          </a:p>
          <a:p>
            <a:pPr lvl="1">
              <a:lnSpc>
                <a:spcPct val="100000"/>
              </a:lnSpc>
            </a:pPr>
            <a:r>
              <a:rPr lang="en-US" sz="1400" dirty="0">
                <a:latin typeface="Arial"/>
                <a:ea typeface="Calibri"/>
                <a:cs typeface="Arial"/>
              </a:rPr>
              <a:t>Software-defined interfaces and cache-coherent interconnects need to be co-designed to improve fine-grained computational efficiency and system security and isolation across AI workloads. </a:t>
            </a:r>
            <a:endParaRPr lang="en-US" sz="1400" i="1" dirty="0">
              <a:latin typeface="Arial"/>
              <a:ea typeface="Calibri"/>
              <a:cs typeface="Arial"/>
            </a:endParaRPr>
          </a:p>
          <a:p>
            <a:pPr marL="0" indent="0">
              <a:lnSpc>
                <a:spcPct val="100000"/>
              </a:lnSpc>
              <a:buNone/>
            </a:pPr>
            <a:r>
              <a:rPr lang="en-US" sz="1400" i="1" dirty="0">
                <a:latin typeface="Arial" panose="020B0604020202020204" pitchFamily="34" charset="0"/>
                <a:ea typeface="Calibri" panose="020F0502020204030204" pitchFamily="34" charset="0"/>
              </a:rPr>
              <a:t>Data Management and Storage Efficiency for Large Models</a:t>
            </a:r>
          </a:p>
          <a:p>
            <a:pPr lvl="1">
              <a:lnSpc>
                <a:spcPct val="100000"/>
              </a:lnSpc>
            </a:pPr>
            <a:r>
              <a:rPr lang="en-US" sz="1400" dirty="0">
                <a:latin typeface="Arial" panose="020B0604020202020204" pitchFamily="34" charset="0"/>
                <a:ea typeface="Calibri" panose="020F0502020204030204" pitchFamily="34" charset="0"/>
              </a:rPr>
              <a:t>Place and migrate data in real-time, ensuring efficient storage use while reducing bottlenecks – not just within a single cloud, but also across edge devices, private clouds, and public clouds.</a:t>
            </a:r>
          </a:p>
          <a:p>
            <a:pPr lvl="1">
              <a:lnSpc>
                <a:spcPct val="100000"/>
              </a:lnSpc>
            </a:pPr>
            <a:r>
              <a:rPr lang="en-US" sz="1400" dirty="0">
                <a:latin typeface="Arial" panose="020B0604020202020204" pitchFamily="34" charset="0"/>
                <a:ea typeface="Calibri" panose="020F0502020204030204" pitchFamily="34" charset="0"/>
              </a:rPr>
              <a:t>Innovate data management systems that intelligently distribute and manage large amounts of data (e.g., data used by FMs) across AI-Accelerator/CPU memory, SSDs, and node-local storage in hybrid cloud environments securely and efficiently. </a:t>
            </a:r>
          </a:p>
          <a:p>
            <a:pPr marL="0" indent="0">
              <a:buNone/>
            </a:pPr>
            <a:r>
              <a:rPr lang="en-US" sz="1400" i="1" dirty="0">
                <a:latin typeface="Arial" panose="020B0604020202020204" pitchFamily="34" charset="0"/>
              </a:rPr>
              <a:t>Adaptive and Reconfigurable Cloud Infrastructures for AI Workloads </a:t>
            </a:r>
          </a:p>
          <a:p>
            <a:pPr lvl="1"/>
            <a:r>
              <a:rPr lang="en-US" sz="1400" dirty="0">
                <a:latin typeface="Arial" panose="020B0604020202020204" pitchFamily="34" charset="0"/>
                <a:ea typeface="Calibri" panose="020F0502020204030204" pitchFamily="34" charset="0"/>
                <a:cs typeface="Arial" panose="020B0604020202020204" pitchFamily="34" charset="0"/>
              </a:rPr>
              <a:t>Enhance reconfigurability and adaptability in hybrid cloud system through technologies such as programmable </a:t>
            </a:r>
            <a:r>
              <a:rPr lang="en-US" sz="1400" dirty="0" err="1">
                <a:latin typeface="Arial" panose="020B0604020202020204" pitchFamily="34" charset="0"/>
                <a:ea typeface="Calibri" panose="020F0502020204030204" pitchFamily="34" charset="0"/>
                <a:cs typeface="Arial" panose="020B0604020202020204" pitchFamily="34" charset="0"/>
              </a:rPr>
              <a:t>SmartNiCs</a:t>
            </a:r>
            <a:r>
              <a:rPr lang="en-US" sz="1400" dirty="0">
                <a:latin typeface="Arial" panose="020B0604020202020204" pitchFamily="34" charset="0"/>
                <a:ea typeface="Calibri" panose="020F0502020204030204" pitchFamily="34" charset="0"/>
                <a:cs typeface="Arial" panose="020B0604020202020204" pitchFamily="34" charset="0"/>
              </a:rPr>
              <a:t> and in-network switches, reconfigurable hardware and interconnects, software-defined programmable interface, and workload-adaptive control strategies. </a:t>
            </a:r>
          </a:p>
          <a:p>
            <a:pPr lvl="1"/>
            <a:r>
              <a:rPr lang="en-US" sz="1400" dirty="0">
                <a:latin typeface="Arial" panose="020B0604020202020204" pitchFamily="34" charset="0"/>
                <a:ea typeface="Calibri" panose="020F0502020204030204" pitchFamily="34" charset="0"/>
                <a:cs typeface="Arial" panose="020B0604020202020204" pitchFamily="34" charset="0"/>
              </a:rPr>
              <a:t>Coordinated reconfiguration and specialization tailored towards specific workload characteristics will enable clouds to achieve significant performance gains, making them more affordable.</a:t>
            </a:r>
            <a:endParaRPr lang="en-US" sz="1400" i="1" dirty="0">
              <a:latin typeface="Arial" panose="020B0604020202020204" pitchFamily="34" charset="0"/>
              <a:ea typeface="Calibri" panose="020F0502020204030204" pitchFamily="34" charset="0"/>
            </a:endParaRPr>
          </a:p>
        </p:txBody>
      </p:sp>
      <p:sp>
        <p:nvSpPr>
          <p:cNvPr id="10" name="Title 1">
            <a:extLst>
              <a:ext uri="{FF2B5EF4-FFF2-40B4-BE49-F238E27FC236}">
                <a16:creationId xmlns:a16="http://schemas.microsoft.com/office/drawing/2014/main" id="{AC6DBCAB-2552-13F5-D7E9-39948E103643}"/>
              </a:ext>
            </a:extLst>
          </p:cNvPr>
          <p:cNvSpPr>
            <a:spLocks noGrp="1"/>
          </p:cNvSpPr>
          <p:nvPr>
            <p:ph type="title"/>
          </p:nvPr>
        </p:nvSpPr>
        <p:spPr>
          <a:xfrm>
            <a:off x="0" y="1"/>
            <a:ext cx="12192000" cy="720436"/>
          </a:xfrm>
          <a:solidFill>
            <a:schemeClr val="accent1"/>
          </a:solidFill>
        </p:spPr>
        <p:txBody>
          <a:bodyPr>
            <a:normAutofit/>
          </a:bodyPr>
          <a:lstStyle/>
          <a:p>
            <a:r>
              <a:rPr lang="en-US" sz="3733" dirty="0">
                <a:solidFill>
                  <a:schemeClr val="bg1"/>
                </a:solidFill>
                <a:latin typeface="+mn-lt"/>
              </a:rPr>
              <a:t>Infrastructure &amp; Security</a:t>
            </a:r>
          </a:p>
        </p:txBody>
      </p:sp>
      <p:pic>
        <p:nvPicPr>
          <p:cNvPr id="5" name="Picture 4">
            <a:extLst>
              <a:ext uri="{FF2B5EF4-FFF2-40B4-BE49-F238E27FC236}">
                <a16:creationId xmlns:a16="http://schemas.microsoft.com/office/drawing/2014/main" id="{574BFA98-75BA-2DB0-B375-722F00C3C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5743" y="-19750"/>
            <a:ext cx="2140387" cy="1063333"/>
          </a:xfrm>
          <a:prstGeom prst="rect">
            <a:avLst/>
          </a:prstGeom>
        </p:spPr>
      </p:pic>
    </p:spTree>
    <p:extLst>
      <p:ext uri="{BB962C8B-B14F-4D97-AF65-F5344CB8AC3E}">
        <p14:creationId xmlns:p14="http://schemas.microsoft.com/office/powerpoint/2010/main" val="1231560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B13-CC35-1B8A-6DF6-2DC0355F8CB4}"/>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E14DB98-5EAF-79C9-AE16-8F826BCF34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346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E69-3260-6E78-E103-E6C41DC5DB2E}"/>
              </a:ext>
            </a:extLst>
          </p:cNvPr>
          <p:cNvSpPr>
            <a:spLocks noGrp="1"/>
          </p:cNvSpPr>
          <p:nvPr>
            <p:ph type="title"/>
          </p:nvPr>
        </p:nvSpPr>
        <p:spPr/>
        <p:txBody>
          <a:bodyPr/>
          <a:lstStyle/>
          <a:p>
            <a:r>
              <a:rPr lang="en-US" sz="4000" dirty="0"/>
              <a:t>Quantum Computing </a:t>
            </a:r>
            <a:r>
              <a:rPr lang="en-US" dirty="0"/>
              <a:t>Thrust</a:t>
            </a:r>
          </a:p>
        </p:txBody>
      </p:sp>
      <p:sp>
        <p:nvSpPr>
          <p:cNvPr id="3" name="Content Placeholder 2">
            <a:extLst>
              <a:ext uri="{FF2B5EF4-FFF2-40B4-BE49-F238E27FC236}">
                <a16:creationId xmlns:a16="http://schemas.microsoft.com/office/drawing/2014/main" id="{F217808D-F884-EAF0-54DA-4B1C0A0F3924}"/>
              </a:ext>
            </a:extLst>
          </p:cNvPr>
          <p:cNvSpPr>
            <a:spLocks noGrp="1"/>
          </p:cNvSpPr>
          <p:nvPr>
            <p:ph idx="1"/>
          </p:nvPr>
        </p:nvSpPr>
        <p:spPr/>
        <p:txBody>
          <a:bodyPr>
            <a:normAutofit/>
          </a:bodyPr>
          <a:lstStyle/>
          <a:p>
            <a:pPr lvl="1">
              <a:lnSpc>
                <a:spcPct val="120000"/>
              </a:lnSpc>
              <a:spcBef>
                <a:spcPts val="600"/>
              </a:spcBef>
            </a:pPr>
            <a:r>
              <a:rPr lang="en-US" sz="2400" dirty="0"/>
              <a:t>Thrust Co-leads: Ruchi </a:t>
            </a:r>
            <a:r>
              <a:rPr lang="en-US" sz="2400" dirty="0" err="1"/>
              <a:t>Pendse</a:t>
            </a:r>
            <a:r>
              <a:rPr lang="en-US" sz="2400" dirty="0"/>
              <a:t> (IBM), Andre </a:t>
            </a:r>
            <a:r>
              <a:rPr lang="en-US" sz="2400" dirty="0" err="1"/>
              <a:t>Schleife</a:t>
            </a:r>
            <a:r>
              <a:rPr lang="en-US" sz="2400" dirty="0"/>
              <a:t> (Illinois)</a:t>
            </a:r>
          </a:p>
        </p:txBody>
      </p:sp>
    </p:spTree>
    <p:extLst>
      <p:ext uri="{BB962C8B-B14F-4D97-AF65-F5344CB8AC3E}">
        <p14:creationId xmlns:p14="http://schemas.microsoft.com/office/powerpoint/2010/main" val="444290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BFF2-8B6D-DC4C-BFB3-F5F4C0D26F7E}"/>
              </a:ext>
            </a:extLst>
          </p:cNvPr>
          <p:cNvSpPr>
            <a:spLocks noGrp="1"/>
          </p:cNvSpPr>
          <p:nvPr>
            <p:ph type="title"/>
          </p:nvPr>
        </p:nvSpPr>
        <p:spPr>
          <a:xfrm>
            <a:off x="280416" y="268224"/>
            <a:ext cx="5522976" cy="1072896"/>
          </a:xfrm>
        </p:spPr>
        <p:txBody>
          <a:bodyPr anchor="t">
            <a:normAutofit/>
          </a:bodyPr>
          <a:lstStyle/>
          <a:p>
            <a:r>
              <a:rPr lang="en-US" dirty="0"/>
              <a:t>Current Work</a:t>
            </a:r>
          </a:p>
        </p:txBody>
      </p:sp>
      <p:sp>
        <p:nvSpPr>
          <p:cNvPr id="6" name="Text Placeholder 5">
            <a:extLst>
              <a:ext uri="{FF2B5EF4-FFF2-40B4-BE49-F238E27FC236}">
                <a16:creationId xmlns:a16="http://schemas.microsoft.com/office/drawing/2014/main" id="{C48CC862-755C-ECAB-0E50-94FB13A57C7A}"/>
              </a:ext>
            </a:extLst>
          </p:cNvPr>
          <p:cNvSpPr>
            <a:spLocks noGrp="1"/>
          </p:cNvSpPr>
          <p:nvPr>
            <p:ph type="body" sz="quarter" idx="13"/>
          </p:nvPr>
        </p:nvSpPr>
        <p:spPr>
          <a:xfrm>
            <a:off x="292608" y="1658112"/>
            <a:ext cx="5498592" cy="4336288"/>
          </a:xfrm>
        </p:spPr>
        <p:txBody>
          <a:bodyPr>
            <a:normAutofit/>
          </a:bodyPr>
          <a:lstStyle/>
          <a:p>
            <a:pPr marL="380990" indent="-380990">
              <a:lnSpc>
                <a:spcPct val="100000"/>
              </a:lnSpc>
            </a:pPr>
            <a:r>
              <a:rPr lang="en-US" sz="1733" dirty="0">
                <a:solidFill>
                  <a:schemeClr val="accent1">
                    <a:lumMod val="75000"/>
                  </a:schemeClr>
                </a:solidFill>
              </a:rPr>
              <a:t>“Modular Quantum Computing Architectures”</a:t>
            </a:r>
          </a:p>
          <a:p>
            <a:pPr marL="380990" indent="-380990">
              <a:lnSpc>
                <a:spcPct val="100000"/>
              </a:lnSpc>
            </a:pPr>
            <a:r>
              <a:rPr lang="en-US" sz="1733" dirty="0"/>
              <a:t>“Optimal Measurements in State Discrimination Problems and their Efficient Implementation”</a:t>
            </a:r>
          </a:p>
          <a:p>
            <a:pPr marL="380990" indent="-380990">
              <a:lnSpc>
                <a:spcPct val="100000"/>
              </a:lnSpc>
            </a:pPr>
            <a:r>
              <a:rPr lang="en-US" sz="1733" dirty="0"/>
              <a:t>“First-Principles Defect Simulations and Quantum Embedding”</a:t>
            </a:r>
          </a:p>
          <a:p>
            <a:pPr marL="380990" indent="-380990">
              <a:lnSpc>
                <a:spcPct val="100000"/>
              </a:lnSpc>
            </a:pPr>
            <a:r>
              <a:rPr lang="en-US" sz="1733" dirty="0">
                <a:solidFill>
                  <a:schemeClr val="accent1">
                    <a:lumMod val="75000"/>
                  </a:schemeClr>
                </a:solidFill>
              </a:rPr>
              <a:t>“Superconducting Devices based on High Kinetic Inductances”</a:t>
            </a:r>
          </a:p>
          <a:p>
            <a:pPr marL="380990" indent="-380990">
              <a:lnSpc>
                <a:spcPct val="100000"/>
              </a:lnSpc>
            </a:pPr>
            <a:r>
              <a:rPr lang="en-US" sz="1733" dirty="0"/>
              <a:t>“Approximation Methods and Adaptive Hybrid Resource Allocation for Digital Quantum Simulations”</a:t>
            </a:r>
          </a:p>
          <a:p>
            <a:pPr marL="380990" indent="-380990">
              <a:lnSpc>
                <a:spcPct val="100000"/>
              </a:lnSpc>
            </a:pPr>
            <a:r>
              <a:rPr lang="en-US" sz="1733" dirty="0"/>
              <a:t>“Error Mitigation with Process Shadow Tomography”</a:t>
            </a:r>
          </a:p>
        </p:txBody>
      </p:sp>
      <p:sp>
        <p:nvSpPr>
          <p:cNvPr id="11" name="Text Placeholder 5">
            <a:extLst>
              <a:ext uri="{FF2B5EF4-FFF2-40B4-BE49-F238E27FC236}">
                <a16:creationId xmlns:a16="http://schemas.microsoft.com/office/drawing/2014/main" id="{A71BD8AB-D8C2-9EE2-D004-2A49A1037A11}"/>
              </a:ext>
            </a:extLst>
          </p:cNvPr>
          <p:cNvSpPr txBox="1">
            <a:spLocks/>
          </p:cNvSpPr>
          <p:nvPr/>
        </p:nvSpPr>
        <p:spPr>
          <a:xfrm>
            <a:off x="6096000" y="0"/>
            <a:ext cx="3048000" cy="3429000"/>
          </a:xfrm>
          <a:prstGeom prst="rect">
            <a:avLst/>
          </a:prstGeom>
          <a:solidFill>
            <a:schemeClr val="bg1"/>
          </a:solidFill>
          <a:ln>
            <a:noFill/>
          </a:ln>
        </p:spPr>
        <p:txBody>
          <a:bodyPr vert="horz" lIns="292608" tIns="268224" rIns="304800" bIns="304800" rtlCol="0">
            <a:normAutofit/>
          </a:bodyPr>
          <a:lstStyle>
            <a:lvl1pPr marL="0" indent="0" algn="l" rtl="0" eaLnBrk="1" fontAlgn="base" hangingPunct="1">
              <a:lnSpc>
                <a:spcPct val="110000"/>
              </a:lnSpc>
              <a:spcBef>
                <a:spcPts val="1100"/>
              </a:spcBef>
              <a:spcAft>
                <a:spcPct val="0"/>
              </a:spcAft>
              <a:buClr>
                <a:srgbClr val="161616"/>
              </a:buClr>
              <a:buSzPct val="90000"/>
              <a:buFont typeface="Arial" panose="020B0604020202020204" pitchFamily="34" charset="0"/>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
                <a:schemeClr val="bg1"/>
              </a:buClr>
              <a:buSzPct val="80000"/>
              <a:buFont typeface="System Font Regular"/>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
                <a:schemeClr val="bg1"/>
              </a:buClr>
              <a:buSzPct val="8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
                <a:schemeClr val="bg1"/>
              </a:buClr>
              <a:buSzPct val="8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10000"/>
              </a:lnSpc>
              <a:spcBef>
                <a:spcPts val="1100"/>
              </a:spcBef>
              <a:spcAft>
                <a:spcPct val="0"/>
              </a:spcAft>
              <a:buClr>
                <a:schemeClr val="bg1"/>
              </a:buClr>
              <a:buSzPct val="8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r>
              <a:rPr lang="en-US" sz="1867" kern="0" dirty="0">
                <a:solidFill>
                  <a:schemeClr val="tx1"/>
                </a:solidFill>
              </a:rPr>
              <a:t>One </a:t>
            </a:r>
            <a:r>
              <a:rPr lang="en-US" sz="1867" kern="0" dirty="0">
                <a:solidFill>
                  <a:schemeClr val="accent1">
                    <a:lumMod val="75000"/>
                  </a:schemeClr>
                </a:solidFill>
              </a:rPr>
              <a:t>cross-thrust </a:t>
            </a:r>
            <a:r>
              <a:rPr lang="en-US" sz="1867" kern="0" dirty="0">
                <a:solidFill>
                  <a:schemeClr val="tx1"/>
                </a:solidFill>
              </a:rPr>
              <a:t>project:</a:t>
            </a:r>
          </a:p>
          <a:p>
            <a:pPr defTabSz="1219170"/>
            <a:r>
              <a:rPr lang="en-US" sz="1867" kern="0" dirty="0">
                <a:solidFill>
                  <a:schemeClr val="tx1"/>
                </a:solidFill>
              </a:rPr>
              <a:t> “Characterization and Tuning Strategies of Quantum Devices via Digital Twinning”</a:t>
            </a:r>
          </a:p>
        </p:txBody>
      </p:sp>
      <p:sp>
        <p:nvSpPr>
          <p:cNvPr id="10" name="Text Placeholder 5">
            <a:extLst>
              <a:ext uri="{FF2B5EF4-FFF2-40B4-BE49-F238E27FC236}">
                <a16:creationId xmlns:a16="http://schemas.microsoft.com/office/drawing/2014/main" id="{8178B643-D7F1-8828-DA95-125DBF91917A}"/>
              </a:ext>
            </a:extLst>
          </p:cNvPr>
          <p:cNvSpPr txBox="1">
            <a:spLocks/>
          </p:cNvSpPr>
          <p:nvPr/>
        </p:nvSpPr>
        <p:spPr>
          <a:xfrm>
            <a:off x="9144000" y="0"/>
            <a:ext cx="3048000" cy="3429000"/>
          </a:xfrm>
          <a:prstGeom prst="rect">
            <a:avLst/>
          </a:prstGeom>
          <a:solidFill>
            <a:schemeClr val="bg1">
              <a:lumMod val="85000"/>
            </a:schemeClr>
          </a:solidFill>
          <a:ln>
            <a:noFill/>
          </a:ln>
        </p:spPr>
        <p:txBody>
          <a:bodyPr vert="horz" lIns="292608" tIns="268224" rIns="304800" bIns="304800" rtlCol="0">
            <a:normAutofit/>
          </a:bodyPr>
          <a:lstStyle>
            <a:lvl1pPr marL="0" indent="0" algn="l" rtl="0" eaLnBrk="1" fontAlgn="base" hangingPunct="1">
              <a:lnSpc>
                <a:spcPct val="110000"/>
              </a:lnSpc>
              <a:spcBef>
                <a:spcPts val="1100"/>
              </a:spcBef>
              <a:spcAft>
                <a:spcPct val="0"/>
              </a:spcAft>
              <a:buClr>
                <a:srgbClr val="161616"/>
              </a:buClr>
              <a:buSzPct val="90000"/>
              <a:buFont typeface="Arial" panose="020B0604020202020204" pitchFamily="34" charset="0"/>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
                <a:schemeClr val="bg1"/>
              </a:buClr>
              <a:buSzPct val="80000"/>
              <a:buFont typeface="System Font Regular"/>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
                <a:schemeClr val="bg1"/>
              </a:buClr>
              <a:buSzPct val="8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
                <a:schemeClr val="bg1"/>
              </a:buClr>
              <a:buSzPct val="8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10000"/>
              </a:lnSpc>
              <a:spcBef>
                <a:spcPts val="1100"/>
              </a:spcBef>
              <a:spcAft>
                <a:spcPct val="0"/>
              </a:spcAft>
              <a:buClr>
                <a:schemeClr val="bg1"/>
              </a:buClr>
              <a:buSzPct val="8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r>
              <a:rPr lang="en-US" sz="1867" kern="0">
                <a:solidFill>
                  <a:schemeClr val="tx1"/>
                </a:solidFill>
              </a:rPr>
              <a:t>One education project: “Quantum Education and Training”</a:t>
            </a:r>
          </a:p>
        </p:txBody>
      </p:sp>
      <p:pic>
        <p:nvPicPr>
          <p:cNvPr id="9" name="Picture 8" descr="A group of people standing in a room&#10;&#10;Description automatically generated">
            <a:extLst>
              <a:ext uri="{FF2B5EF4-FFF2-40B4-BE49-F238E27FC236}">
                <a16:creationId xmlns:a16="http://schemas.microsoft.com/office/drawing/2014/main" id="{AA2AC853-BB3F-9FE7-8626-B19E705CC29E}"/>
              </a:ext>
            </a:extLst>
          </p:cNvPr>
          <p:cNvPicPr>
            <a:picLocks noChangeAspect="1"/>
          </p:cNvPicPr>
          <p:nvPr/>
        </p:nvPicPr>
        <p:blipFill>
          <a:blip r:embed="rId2"/>
          <a:srcRect t="5835" b="19367"/>
          <a:stretch/>
        </p:blipFill>
        <p:spPr>
          <a:xfrm>
            <a:off x="6096000" y="3429000"/>
            <a:ext cx="6096000" cy="3429000"/>
          </a:xfrm>
          <a:prstGeom prst="rect">
            <a:avLst/>
          </a:prstGeom>
          <a:noFill/>
          <a:ln>
            <a:noFill/>
          </a:ln>
        </p:spPr>
      </p:pic>
      <p:sp>
        <p:nvSpPr>
          <p:cNvPr id="4" name="Footer Placeholder 3">
            <a:extLst>
              <a:ext uri="{FF2B5EF4-FFF2-40B4-BE49-F238E27FC236}">
                <a16:creationId xmlns:a16="http://schemas.microsoft.com/office/drawing/2014/main" id="{933D9348-1B94-7342-99D3-4B0CEFA91299}"/>
              </a:ext>
            </a:extLst>
          </p:cNvPr>
          <p:cNvSpPr>
            <a:spLocks noGrp="1"/>
          </p:cNvSpPr>
          <p:nvPr>
            <p:ph type="ftr" sz="quarter" idx="10"/>
          </p:nvPr>
        </p:nvSpPr>
        <p:spPr>
          <a:xfrm>
            <a:off x="304889" y="6383868"/>
            <a:ext cx="5486313" cy="222249"/>
          </a:xfrm>
        </p:spPr>
        <p:txBody>
          <a:bodyPr anchor="ctr">
            <a:normAutofit fontScale="85000" lnSpcReduction="20000"/>
          </a:bodyPr>
          <a:lstStyle/>
          <a:p>
            <a:pPr>
              <a:spcAft>
                <a:spcPts val="800"/>
              </a:spcAft>
            </a:pPr>
            <a:r>
              <a:rPr lang="en-US"/>
              <a:t>IBM Confidential – For Internal Use Only</a:t>
            </a:r>
          </a:p>
        </p:txBody>
      </p:sp>
      <p:sp>
        <p:nvSpPr>
          <p:cNvPr id="5" name="Slide Number Placeholder 4">
            <a:extLst>
              <a:ext uri="{FF2B5EF4-FFF2-40B4-BE49-F238E27FC236}">
                <a16:creationId xmlns:a16="http://schemas.microsoft.com/office/drawing/2014/main" id="{39420C65-A365-BD41-B315-28ABE83D98DB}"/>
              </a:ext>
            </a:extLst>
          </p:cNvPr>
          <p:cNvSpPr>
            <a:spLocks noGrp="1"/>
          </p:cNvSpPr>
          <p:nvPr>
            <p:ph type="sldNum" sz="quarter" idx="11"/>
          </p:nvPr>
        </p:nvSpPr>
        <p:spPr>
          <a:xfrm>
            <a:off x="9448802" y="6383868"/>
            <a:ext cx="2438309" cy="222249"/>
          </a:xfrm>
        </p:spPr>
        <p:txBody>
          <a:bodyPr anchor="ctr">
            <a:normAutofit fontScale="85000" lnSpcReduction="20000"/>
          </a:bodyPr>
          <a:lstStyle/>
          <a:p>
            <a:pPr>
              <a:spcAft>
                <a:spcPts val="800"/>
              </a:spcAft>
            </a:pPr>
            <a:fld id="{59395FB3-9C97-154F-86B2-7E381B951268}" type="slidenum">
              <a:rPr lang="en-US" smtClean="0"/>
              <a:pPr>
                <a:spcAft>
                  <a:spcPts val="800"/>
                </a:spcAft>
              </a:pPr>
              <a:t>26</a:t>
            </a:fld>
            <a:endParaRPr lang="en-US"/>
          </a:p>
        </p:txBody>
      </p:sp>
    </p:spTree>
    <p:extLst>
      <p:ext uri="{BB962C8B-B14F-4D97-AF65-F5344CB8AC3E}">
        <p14:creationId xmlns:p14="http://schemas.microsoft.com/office/powerpoint/2010/main" val="265346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2439-5AE9-8142-8A23-77269FF987D0}"/>
              </a:ext>
            </a:extLst>
          </p:cNvPr>
          <p:cNvSpPr>
            <a:spLocks noGrp="1"/>
          </p:cNvSpPr>
          <p:nvPr>
            <p:ph type="title"/>
          </p:nvPr>
        </p:nvSpPr>
        <p:spPr/>
        <p:txBody>
          <a:bodyPr/>
          <a:lstStyle/>
          <a:p>
            <a:r>
              <a:rPr lang="en-US" dirty="0"/>
              <a:t>Going Forward</a:t>
            </a:r>
          </a:p>
        </p:txBody>
      </p:sp>
      <p:sp>
        <p:nvSpPr>
          <p:cNvPr id="4" name="Content Placeholder 6">
            <a:extLst>
              <a:ext uri="{FF2B5EF4-FFF2-40B4-BE49-F238E27FC236}">
                <a16:creationId xmlns:a16="http://schemas.microsoft.com/office/drawing/2014/main" id="{F4735081-C851-CF48-F0D1-14ED67F4E3AC}"/>
              </a:ext>
            </a:extLst>
          </p:cNvPr>
          <p:cNvSpPr txBox="1">
            <a:spLocks/>
          </p:cNvSpPr>
          <p:nvPr/>
        </p:nvSpPr>
        <p:spPr>
          <a:xfrm>
            <a:off x="501471" y="1219533"/>
            <a:ext cx="5498592" cy="4336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We will focus on:</a:t>
            </a:r>
          </a:p>
          <a:p>
            <a:pPr marL="457189" lvl="1" indent="-457189">
              <a:buFont typeface="+mj-lt"/>
              <a:buAutoNum type="arabicPeriod"/>
            </a:pPr>
            <a:r>
              <a:rPr lang="en-US" dirty="0"/>
              <a:t>Utility-scale application problems in the domains of quantum chemistry, material simulations, optimization, high energy physics simulations, etc. Running circuits with ~100 qubit circuit width 1-5K gate depth</a:t>
            </a:r>
          </a:p>
          <a:p>
            <a:pPr marL="457189" lvl="1" indent="-457189">
              <a:buFont typeface="+mj-lt"/>
              <a:buAutoNum type="arabicPeriod"/>
            </a:pPr>
            <a:r>
              <a:rPr lang="en-US" dirty="0"/>
              <a:t>Improvements in error mitigation schemes</a:t>
            </a:r>
          </a:p>
          <a:p>
            <a:pPr marL="457189" lvl="1" indent="-457189">
              <a:buFont typeface="+mj-lt"/>
              <a:buAutoNum type="arabicPeriod"/>
            </a:pPr>
            <a:r>
              <a:rPr lang="en-US" dirty="0"/>
              <a:t>Algorithm development for expanding the quantum-utility application space</a:t>
            </a:r>
          </a:p>
          <a:p>
            <a:pPr marL="457189" lvl="1" indent="-457189">
              <a:buFont typeface="+mj-lt"/>
              <a:buAutoNum type="arabicPeriod"/>
            </a:pPr>
            <a:r>
              <a:rPr lang="en-US" dirty="0"/>
              <a:t>Research in near-term systems that leverage both quantum and classical HPC is beneficial</a:t>
            </a:r>
          </a:p>
        </p:txBody>
      </p:sp>
      <p:graphicFrame>
        <p:nvGraphicFramePr>
          <p:cNvPr id="8" name="Text Placeholder 5">
            <a:extLst>
              <a:ext uri="{FF2B5EF4-FFF2-40B4-BE49-F238E27FC236}">
                <a16:creationId xmlns:a16="http://schemas.microsoft.com/office/drawing/2014/main" id="{03B5D8F1-13EF-4779-3F22-5C8ADFE2529C}"/>
              </a:ext>
            </a:extLst>
          </p:cNvPr>
          <p:cNvGraphicFramePr/>
          <p:nvPr>
            <p:extLst>
              <p:ext uri="{D42A27DB-BD31-4B8C-83A1-F6EECF244321}">
                <p14:modId xmlns:p14="http://schemas.microsoft.com/office/powerpoint/2010/main" val="3630046264"/>
              </p:ext>
            </p:extLst>
          </p:nvPr>
        </p:nvGraphicFramePr>
        <p:xfrm>
          <a:off x="6279313" y="1058672"/>
          <a:ext cx="5522976" cy="4372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0D8DAACD-F5B0-0324-D459-286EA0715FF7}"/>
              </a:ext>
            </a:extLst>
          </p:cNvPr>
          <p:cNvPicPr>
            <a:picLocks noChangeAspect="1"/>
          </p:cNvPicPr>
          <p:nvPr/>
        </p:nvPicPr>
        <p:blipFill>
          <a:blip r:embed="rId7"/>
          <a:stretch>
            <a:fillRect/>
          </a:stretch>
        </p:blipFill>
        <p:spPr>
          <a:xfrm>
            <a:off x="9813111" y="122236"/>
            <a:ext cx="2184400" cy="558800"/>
          </a:xfrm>
          <a:prstGeom prst="rect">
            <a:avLst/>
          </a:prstGeom>
        </p:spPr>
      </p:pic>
    </p:spTree>
    <p:extLst>
      <p:ext uri="{BB962C8B-B14F-4D97-AF65-F5344CB8AC3E}">
        <p14:creationId xmlns:p14="http://schemas.microsoft.com/office/powerpoint/2010/main" val="1140002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ck of computer chips&#10;&#10;Description automatically generated">
            <a:extLst>
              <a:ext uri="{FF2B5EF4-FFF2-40B4-BE49-F238E27FC236}">
                <a16:creationId xmlns:a16="http://schemas.microsoft.com/office/drawing/2014/main" id="{1004CACD-5605-E908-ECB8-0C9184EEEF96}"/>
              </a:ext>
            </a:extLst>
          </p:cNvPr>
          <p:cNvPicPr>
            <a:picLocks noChangeAspect="1"/>
          </p:cNvPicPr>
          <p:nvPr/>
        </p:nvPicPr>
        <p:blipFill>
          <a:blip r:embed="rId2"/>
          <a:srcRect l="13592" r="53729" b="-2"/>
          <a:stretch/>
        </p:blipFill>
        <p:spPr>
          <a:xfrm>
            <a:off x="27" y="13"/>
            <a:ext cx="4059909" cy="6864083"/>
          </a:xfrm>
          <a:prstGeom prst="rect">
            <a:avLst/>
          </a:prstGeom>
          <a:noFill/>
        </p:spPr>
      </p:pic>
      <p:sp>
        <p:nvSpPr>
          <p:cNvPr id="11" name="Footer Placeholder 3">
            <a:extLst>
              <a:ext uri="{FF2B5EF4-FFF2-40B4-BE49-F238E27FC236}">
                <a16:creationId xmlns:a16="http://schemas.microsoft.com/office/drawing/2014/main" id="{AB500DC1-9224-AF53-EDDA-2597DC8909CF}"/>
              </a:ext>
            </a:extLst>
          </p:cNvPr>
          <p:cNvSpPr>
            <a:spLocks noGrp="1"/>
          </p:cNvSpPr>
          <p:nvPr>
            <p:ph type="ftr" sz="quarter" idx="10"/>
          </p:nvPr>
        </p:nvSpPr>
        <p:spPr>
          <a:xfrm>
            <a:off x="304889" y="6383868"/>
            <a:ext cx="5486313" cy="222249"/>
          </a:xfrm>
        </p:spPr>
        <p:txBody>
          <a:bodyPr anchor="ctr">
            <a:normAutofit fontScale="85000" lnSpcReduction="20000"/>
          </a:bodyPr>
          <a:lstStyle/>
          <a:p>
            <a:pPr>
              <a:spcAft>
                <a:spcPts val="800"/>
              </a:spcAft>
            </a:pPr>
            <a:r>
              <a:rPr lang="en-US"/>
              <a:t>IBM Confidential – For Internal Use Only</a:t>
            </a:r>
          </a:p>
        </p:txBody>
      </p:sp>
      <p:sp>
        <p:nvSpPr>
          <p:cNvPr id="13" name="Slide Number Placeholder 4">
            <a:extLst>
              <a:ext uri="{FF2B5EF4-FFF2-40B4-BE49-F238E27FC236}">
                <a16:creationId xmlns:a16="http://schemas.microsoft.com/office/drawing/2014/main" id="{09018BFE-AEDC-3118-6AF5-DB38D6C91C5D}"/>
              </a:ext>
            </a:extLst>
          </p:cNvPr>
          <p:cNvSpPr>
            <a:spLocks noGrp="1"/>
          </p:cNvSpPr>
          <p:nvPr>
            <p:ph type="sldNum" sz="quarter" idx="11"/>
          </p:nvPr>
        </p:nvSpPr>
        <p:spPr>
          <a:xfrm>
            <a:off x="9448802" y="6383868"/>
            <a:ext cx="2438309" cy="222249"/>
          </a:xfrm>
        </p:spPr>
        <p:txBody>
          <a:bodyPr anchor="ctr">
            <a:normAutofit fontScale="85000" lnSpcReduction="20000"/>
          </a:bodyPr>
          <a:lstStyle/>
          <a:p>
            <a:pPr>
              <a:spcAft>
                <a:spcPts val="800"/>
              </a:spcAft>
            </a:pPr>
            <a:fld id="{59395FB3-9C97-154F-86B2-7E381B951268}" type="slidenum">
              <a:rPr lang="en-US" smtClean="0"/>
              <a:pPr>
                <a:spcAft>
                  <a:spcPts val="800"/>
                </a:spcAft>
              </a:pPr>
              <a:t>28</a:t>
            </a:fld>
            <a:endParaRPr lang="en-US"/>
          </a:p>
        </p:txBody>
      </p:sp>
      <p:pic>
        <p:nvPicPr>
          <p:cNvPr id="10" name="Picture 9" descr="Diagram of a diagram of a generation&#10;&#10;Description automatically generated">
            <a:extLst>
              <a:ext uri="{FF2B5EF4-FFF2-40B4-BE49-F238E27FC236}">
                <a16:creationId xmlns:a16="http://schemas.microsoft.com/office/drawing/2014/main" id="{850CB2E0-6C2E-F2A5-B4B6-30F5F3ACFD9F}"/>
              </a:ext>
            </a:extLst>
          </p:cNvPr>
          <p:cNvPicPr>
            <a:picLocks noChangeAspect="1"/>
          </p:cNvPicPr>
          <p:nvPr/>
        </p:nvPicPr>
        <p:blipFill>
          <a:blip r:embed="rId3"/>
          <a:srcRect l="15393"/>
          <a:stretch/>
        </p:blipFill>
        <p:spPr>
          <a:xfrm>
            <a:off x="4059936" y="-13"/>
            <a:ext cx="8132037" cy="6858000"/>
          </a:xfrm>
          <a:prstGeom prst="rect">
            <a:avLst/>
          </a:prstGeom>
        </p:spPr>
      </p:pic>
    </p:spTree>
    <p:extLst>
      <p:ext uri="{BB962C8B-B14F-4D97-AF65-F5344CB8AC3E}">
        <p14:creationId xmlns:p14="http://schemas.microsoft.com/office/powerpoint/2010/main" val="3054511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C09AD8-BE59-B810-C4E2-06EE4A5FDBFF}"/>
              </a:ext>
            </a:extLst>
          </p:cNvPr>
          <p:cNvSpPr>
            <a:spLocks noGrp="1"/>
          </p:cNvSpPr>
          <p:nvPr>
            <p:ph type="ftr" sz="quarter" idx="12"/>
          </p:nvPr>
        </p:nvSpPr>
        <p:spPr/>
        <p:txBody>
          <a:bodyPr/>
          <a:lstStyle/>
          <a:p>
            <a:r>
              <a:rPr lang="en-US"/>
              <a:t>IBM Quantum | © 2024 IBM Corporation</a:t>
            </a:r>
            <a:endParaRPr lang="en-US" dirty="0"/>
          </a:p>
        </p:txBody>
      </p:sp>
      <p:grpSp>
        <p:nvGrpSpPr>
          <p:cNvPr id="5" name="Group 4">
            <a:extLst>
              <a:ext uri="{FF2B5EF4-FFF2-40B4-BE49-F238E27FC236}">
                <a16:creationId xmlns:a16="http://schemas.microsoft.com/office/drawing/2014/main" id="{6A16791F-6EB6-C7FA-D078-DDD542E2FDBC}"/>
              </a:ext>
            </a:extLst>
          </p:cNvPr>
          <p:cNvGrpSpPr/>
          <p:nvPr/>
        </p:nvGrpSpPr>
        <p:grpSpPr>
          <a:xfrm>
            <a:off x="519385" y="644982"/>
            <a:ext cx="11153231" cy="5623823"/>
            <a:chOff x="352084" y="1203281"/>
            <a:chExt cx="23579290" cy="12333722"/>
          </a:xfrm>
        </p:grpSpPr>
        <p:sp>
          <p:nvSpPr>
            <p:cNvPr id="6" name="Rectangle 5">
              <a:extLst>
                <a:ext uri="{FF2B5EF4-FFF2-40B4-BE49-F238E27FC236}">
                  <a16:creationId xmlns:a16="http://schemas.microsoft.com/office/drawing/2014/main" id="{519CD6A1-3FC3-D123-E888-D3B1EEC80679}"/>
                </a:ext>
              </a:extLst>
            </p:cNvPr>
            <p:cNvSpPr/>
            <p:nvPr/>
          </p:nvSpPr>
          <p:spPr bwMode="auto">
            <a:xfrm>
              <a:off x="22032658" y="1728321"/>
              <a:ext cx="1897646"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7" name="Rectangle 6">
              <a:extLst>
                <a:ext uri="{FF2B5EF4-FFF2-40B4-BE49-F238E27FC236}">
                  <a16:creationId xmlns:a16="http://schemas.microsoft.com/office/drawing/2014/main" id="{F2990667-904E-C2F7-E782-9AF44507A7D7}"/>
                </a:ext>
              </a:extLst>
            </p:cNvPr>
            <p:cNvSpPr/>
            <p:nvPr/>
          </p:nvSpPr>
          <p:spPr bwMode="auto">
            <a:xfrm>
              <a:off x="12077777" y="1728321"/>
              <a:ext cx="1525328"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8" name="Rectangle 7">
              <a:extLst>
                <a:ext uri="{FF2B5EF4-FFF2-40B4-BE49-F238E27FC236}">
                  <a16:creationId xmlns:a16="http://schemas.microsoft.com/office/drawing/2014/main" id="{220C6C85-2617-0B90-BC8A-9FFF336FDD8C}"/>
                </a:ext>
              </a:extLst>
            </p:cNvPr>
            <p:cNvSpPr/>
            <p:nvPr/>
          </p:nvSpPr>
          <p:spPr bwMode="auto">
            <a:xfrm>
              <a:off x="13721429" y="1728321"/>
              <a:ext cx="1552108"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9" name="Rectangle 8">
              <a:extLst>
                <a:ext uri="{FF2B5EF4-FFF2-40B4-BE49-F238E27FC236}">
                  <a16:creationId xmlns:a16="http://schemas.microsoft.com/office/drawing/2014/main" id="{4D0D52D9-E80D-851A-F01F-7EEB6385853A}"/>
                </a:ext>
              </a:extLst>
            </p:cNvPr>
            <p:cNvSpPr/>
            <p:nvPr/>
          </p:nvSpPr>
          <p:spPr bwMode="auto">
            <a:xfrm>
              <a:off x="15395900" y="1728321"/>
              <a:ext cx="1521474"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0" name="Rectangle 9">
              <a:extLst>
                <a:ext uri="{FF2B5EF4-FFF2-40B4-BE49-F238E27FC236}">
                  <a16:creationId xmlns:a16="http://schemas.microsoft.com/office/drawing/2014/main" id="{D65B5DBD-CD68-C9B2-520A-DB2D103A9144}"/>
                </a:ext>
              </a:extLst>
            </p:cNvPr>
            <p:cNvSpPr/>
            <p:nvPr/>
          </p:nvSpPr>
          <p:spPr bwMode="auto">
            <a:xfrm>
              <a:off x="17029278" y="1728321"/>
              <a:ext cx="1586170"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1" name="Rectangle 10">
              <a:extLst>
                <a:ext uri="{FF2B5EF4-FFF2-40B4-BE49-F238E27FC236}">
                  <a16:creationId xmlns:a16="http://schemas.microsoft.com/office/drawing/2014/main" id="{AAF7A8E7-BF89-2577-3FAB-2B45B888F21D}"/>
                </a:ext>
              </a:extLst>
            </p:cNvPr>
            <p:cNvSpPr/>
            <p:nvPr/>
          </p:nvSpPr>
          <p:spPr bwMode="auto">
            <a:xfrm>
              <a:off x="18719983" y="1728321"/>
              <a:ext cx="1556416"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2" name="Rectangle 11">
              <a:extLst>
                <a:ext uri="{FF2B5EF4-FFF2-40B4-BE49-F238E27FC236}">
                  <a16:creationId xmlns:a16="http://schemas.microsoft.com/office/drawing/2014/main" id="{12A0CD0E-6D0C-6FEC-0665-D65E58B6E93F}"/>
                </a:ext>
              </a:extLst>
            </p:cNvPr>
            <p:cNvSpPr/>
            <p:nvPr/>
          </p:nvSpPr>
          <p:spPr bwMode="auto">
            <a:xfrm>
              <a:off x="20388488" y="1728321"/>
              <a:ext cx="1515910"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3" name="Rectangle 12">
              <a:extLst>
                <a:ext uri="{FF2B5EF4-FFF2-40B4-BE49-F238E27FC236}">
                  <a16:creationId xmlns:a16="http://schemas.microsoft.com/office/drawing/2014/main" id="{9C032A83-ED36-9428-1DAF-7E29CCB327F9}"/>
                </a:ext>
              </a:extLst>
            </p:cNvPr>
            <p:cNvSpPr/>
            <p:nvPr/>
          </p:nvSpPr>
          <p:spPr bwMode="auto">
            <a:xfrm>
              <a:off x="12077155" y="3166698"/>
              <a:ext cx="11853148" cy="998584"/>
            </a:xfrm>
            <a:prstGeom prst="rect">
              <a:avLst/>
            </a:prstGeom>
            <a:solidFill>
              <a:srgbClr val="FF7EB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4" name="Rectangle 13">
              <a:extLst>
                <a:ext uri="{FF2B5EF4-FFF2-40B4-BE49-F238E27FC236}">
                  <a16:creationId xmlns:a16="http://schemas.microsoft.com/office/drawing/2014/main" id="{D6AABDB1-C86B-F787-0B6B-B3B3A4E92547}"/>
                </a:ext>
              </a:extLst>
            </p:cNvPr>
            <p:cNvSpPr/>
            <p:nvPr/>
          </p:nvSpPr>
          <p:spPr bwMode="auto">
            <a:xfrm>
              <a:off x="5410984" y="1728321"/>
              <a:ext cx="1573126"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5" name="Rectangle 14">
              <a:extLst>
                <a:ext uri="{FF2B5EF4-FFF2-40B4-BE49-F238E27FC236}">
                  <a16:creationId xmlns:a16="http://schemas.microsoft.com/office/drawing/2014/main" id="{3FCC36B5-F731-768B-EC54-2BE6574A89E8}"/>
                </a:ext>
              </a:extLst>
            </p:cNvPr>
            <p:cNvSpPr/>
            <p:nvPr/>
          </p:nvSpPr>
          <p:spPr bwMode="auto">
            <a:xfrm>
              <a:off x="2130998" y="8394171"/>
              <a:ext cx="1529302"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6" name="Rectangle 15">
              <a:extLst>
                <a:ext uri="{FF2B5EF4-FFF2-40B4-BE49-F238E27FC236}">
                  <a16:creationId xmlns:a16="http://schemas.microsoft.com/office/drawing/2014/main" id="{94E1E282-B6A1-CE3F-A586-3E0E42CBD90F}"/>
                </a:ext>
              </a:extLst>
            </p:cNvPr>
            <p:cNvSpPr/>
            <p:nvPr/>
          </p:nvSpPr>
          <p:spPr bwMode="auto">
            <a:xfrm>
              <a:off x="3771530" y="8394171"/>
              <a:ext cx="1526858"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7" name="Rectangle 16">
              <a:extLst>
                <a:ext uri="{FF2B5EF4-FFF2-40B4-BE49-F238E27FC236}">
                  <a16:creationId xmlns:a16="http://schemas.microsoft.com/office/drawing/2014/main" id="{4E09880D-BE51-AF79-3BB9-0DEC10C0DB36}"/>
                </a:ext>
              </a:extLst>
            </p:cNvPr>
            <p:cNvSpPr/>
            <p:nvPr/>
          </p:nvSpPr>
          <p:spPr bwMode="auto">
            <a:xfrm>
              <a:off x="5418082" y="8394171"/>
              <a:ext cx="1556486"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8" name="Rectangle 17">
              <a:extLst>
                <a:ext uri="{FF2B5EF4-FFF2-40B4-BE49-F238E27FC236}">
                  <a16:creationId xmlns:a16="http://schemas.microsoft.com/office/drawing/2014/main" id="{97CA1970-06CE-36FD-5FD2-7D051FCDB9EF}"/>
                </a:ext>
              </a:extLst>
            </p:cNvPr>
            <p:cNvSpPr/>
            <p:nvPr/>
          </p:nvSpPr>
          <p:spPr bwMode="auto">
            <a:xfrm>
              <a:off x="7088854" y="8394171"/>
              <a:ext cx="1561626"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19" name="Rectangle 18">
              <a:extLst>
                <a:ext uri="{FF2B5EF4-FFF2-40B4-BE49-F238E27FC236}">
                  <a16:creationId xmlns:a16="http://schemas.microsoft.com/office/drawing/2014/main" id="{B578F325-2757-248B-D085-A5E41C76D60E}"/>
                </a:ext>
              </a:extLst>
            </p:cNvPr>
            <p:cNvSpPr/>
            <p:nvPr/>
          </p:nvSpPr>
          <p:spPr bwMode="auto">
            <a:xfrm>
              <a:off x="8763824" y="8394171"/>
              <a:ext cx="1524638"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0" name="Rectangle 19">
              <a:extLst>
                <a:ext uri="{FF2B5EF4-FFF2-40B4-BE49-F238E27FC236}">
                  <a16:creationId xmlns:a16="http://schemas.microsoft.com/office/drawing/2014/main" id="{70D069D5-8C11-C921-D3B8-F34055137BE2}"/>
                </a:ext>
              </a:extLst>
            </p:cNvPr>
            <p:cNvSpPr/>
            <p:nvPr/>
          </p:nvSpPr>
          <p:spPr bwMode="auto">
            <a:xfrm>
              <a:off x="10403122" y="8394171"/>
              <a:ext cx="1559954"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1" name="Rectangle 20">
              <a:extLst>
                <a:ext uri="{FF2B5EF4-FFF2-40B4-BE49-F238E27FC236}">
                  <a16:creationId xmlns:a16="http://schemas.microsoft.com/office/drawing/2014/main" id="{3014C9BC-512D-A78D-BA59-E0B517756D23}"/>
                </a:ext>
              </a:extLst>
            </p:cNvPr>
            <p:cNvSpPr/>
            <p:nvPr/>
          </p:nvSpPr>
          <p:spPr bwMode="auto">
            <a:xfrm>
              <a:off x="12082461" y="8394171"/>
              <a:ext cx="1515912"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2" name="Rectangle 21">
              <a:extLst>
                <a:ext uri="{FF2B5EF4-FFF2-40B4-BE49-F238E27FC236}">
                  <a16:creationId xmlns:a16="http://schemas.microsoft.com/office/drawing/2014/main" id="{A7E247F7-0E53-5F6C-A11A-5913E4A993B4}"/>
                </a:ext>
              </a:extLst>
            </p:cNvPr>
            <p:cNvSpPr/>
            <p:nvPr/>
          </p:nvSpPr>
          <p:spPr bwMode="auto">
            <a:xfrm>
              <a:off x="13716632" y="8394171"/>
              <a:ext cx="1566446"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3" name="Rectangle 22">
              <a:extLst>
                <a:ext uri="{FF2B5EF4-FFF2-40B4-BE49-F238E27FC236}">
                  <a16:creationId xmlns:a16="http://schemas.microsoft.com/office/drawing/2014/main" id="{54444626-9F4D-8D8F-9976-9356EF267822}"/>
                </a:ext>
              </a:extLst>
            </p:cNvPr>
            <p:cNvSpPr/>
            <p:nvPr/>
          </p:nvSpPr>
          <p:spPr bwMode="auto">
            <a:xfrm>
              <a:off x="15395165" y="8394171"/>
              <a:ext cx="1530692"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4" name="Rectangle 23">
              <a:extLst>
                <a:ext uri="{FF2B5EF4-FFF2-40B4-BE49-F238E27FC236}">
                  <a16:creationId xmlns:a16="http://schemas.microsoft.com/office/drawing/2014/main" id="{CF7C8164-19CB-DEB1-6DF5-9AE953140254}"/>
                </a:ext>
              </a:extLst>
            </p:cNvPr>
            <p:cNvSpPr/>
            <p:nvPr/>
          </p:nvSpPr>
          <p:spPr bwMode="auto">
            <a:xfrm>
              <a:off x="17029278" y="8394171"/>
              <a:ext cx="1568710" cy="5142830"/>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5" name="Rectangle 24">
              <a:extLst>
                <a:ext uri="{FF2B5EF4-FFF2-40B4-BE49-F238E27FC236}">
                  <a16:creationId xmlns:a16="http://schemas.microsoft.com/office/drawing/2014/main" id="{E9966E6E-945B-E438-75D5-A477B4B376A1}"/>
                </a:ext>
              </a:extLst>
            </p:cNvPr>
            <p:cNvSpPr/>
            <p:nvPr/>
          </p:nvSpPr>
          <p:spPr bwMode="auto">
            <a:xfrm>
              <a:off x="18713221" y="8379965"/>
              <a:ext cx="1552108" cy="5157038"/>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6" name="Rectangle 25">
              <a:extLst>
                <a:ext uri="{FF2B5EF4-FFF2-40B4-BE49-F238E27FC236}">
                  <a16:creationId xmlns:a16="http://schemas.microsoft.com/office/drawing/2014/main" id="{A40CFB91-309C-5128-6604-BF9222DD63C6}"/>
                </a:ext>
              </a:extLst>
            </p:cNvPr>
            <p:cNvSpPr/>
            <p:nvPr/>
          </p:nvSpPr>
          <p:spPr bwMode="auto">
            <a:xfrm>
              <a:off x="20385262" y="8379965"/>
              <a:ext cx="1522562" cy="5157038"/>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7" name="Rectangle 26">
              <a:extLst>
                <a:ext uri="{FF2B5EF4-FFF2-40B4-BE49-F238E27FC236}">
                  <a16:creationId xmlns:a16="http://schemas.microsoft.com/office/drawing/2014/main" id="{0DD9E6D5-F1A6-63E1-7C5C-F70A9779F058}"/>
                </a:ext>
              </a:extLst>
            </p:cNvPr>
            <p:cNvSpPr/>
            <p:nvPr/>
          </p:nvSpPr>
          <p:spPr bwMode="auto">
            <a:xfrm flipH="1">
              <a:off x="397711" y="8398962"/>
              <a:ext cx="16091268" cy="1391332"/>
            </a:xfrm>
            <a:prstGeom prst="rect">
              <a:avLst/>
            </a:prstGeom>
            <a:gradFill>
              <a:gsLst>
                <a:gs pos="100000">
                  <a:schemeClr val="bg1"/>
                </a:gs>
                <a:gs pos="70000">
                  <a:srgbClr val="F4F4F4">
                    <a:alpha val="0"/>
                  </a:srgbClr>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8" name="Rectangle 27">
              <a:extLst>
                <a:ext uri="{FF2B5EF4-FFF2-40B4-BE49-F238E27FC236}">
                  <a16:creationId xmlns:a16="http://schemas.microsoft.com/office/drawing/2014/main" id="{9A644012-7BC6-5181-4BAA-12BDA7147692}"/>
                </a:ext>
              </a:extLst>
            </p:cNvPr>
            <p:cNvSpPr/>
            <p:nvPr/>
          </p:nvSpPr>
          <p:spPr bwMode="auto">
            <a:xfrm flipH="1">
              <a:off x="352086" y="9880470"/>
              <a:ext cx="16183874" cy="2897632"/>
            </a:xfrm>
            <a:prstGeom prst="rect">
              <a:avLst/>
            </a:prstGeom>
            <a:gradFill>
              <a:gsLst>
                <a:gs pos="100000">
                  <a:schemeClr val="bg1"/>
                </a:gs>
                <a:gs pos="50000">
                  <a:srgbClr val="F4F4F4">
                    <a:alpha val="0"/>
                  </a:srgbClr>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29" name="Run quantum circuits on the IBM cloud">
              <a:extLst>
                <a:ext uri="{FF2B5EF4-FFF2-40B4-BE49-F238E27FC236}">
                  <a16:creationId xmlns:a16="http://schemas.microsoft.com/office/drawing/2014/main" id="{B5B97C52-B230-3AB3-AFF3-C3168A4219B8}"/>
                </a:ext>
              </a:extLst>
            </p:cNvPr>
            <p:cNvSpPr txBox="1"/>
            <p:nvPr/>
          </p:nvSpPr>
          <p:spPr>
            <a:xfrm>
              <a:off x="589973" y="10050676"/>
              <a:ext cx="1193760" cy="40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600" kern="0" dirty="0">
                  <a:solidFill>
                    <a:srgbClr val="161616"/>
                  </a:solidFill>
                </a:rPr>
                <a:t>Hardware</a:t>
              </a:r>
            </a:p>
            <a:p>
              <a:pPr defTabSz="342914" hangingPunct="0">
                <a:defRPr/>
              </a:pPr>
              <a:r>
                <a:rPr lang="en-US" sz="600" kern="0" dirty="0">
                  <a:solidFill>
                    <a:srgbClr val="161616"/>
                  </a:solidFill>
                </a:rPr>
                <a:t>Innovation</a:t>
              </a:r>
              <a:endParaRPr sz="600" kern="0" dirty="0">
                <a:solidFill>
                  <a:srgbClr val="161616"/>
                </a:solidFill>
              </a:endParaRPr>
            </a:p>
          </p:txBody>
        </p:sp>
        <p:sp>
          <p:nvSpPr>
            <p:cNvPr id="30" name="Run quantum circuits on the IBM cloud">
              <a:extLst>
                <a:ext uri="{FF2B5EF4-FFF2-40B4-BE49-F238E27FC236}">
                  <a16:creationId xmlns:a16="http://schemas.microsoft.com/office/drawing/2014/main" id="{C23D607B-8896-7CB7-BC41-CBB73AF7124B}"/>
                </a:ext>
              </a:extLst>
            </p:cNvPr>
            <p:cNvSpPr txBox="1"/>
            <p:nvPr/>
          </p:nvSpPr>
          <p:spPr>
            <a:xfrm>
              <a:off x="607734" y="8562514"/>
              <a:ext cx="1165490" cy="40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600" kern="0" dirty="0">
                  <a:solidFill>
                    <a:srgbClr val="161616"/>
                  </a:solidFill>
                </a:rPr>
                <a:t>Software</a:t>
              </a:r>
              <a:br>
                <a:rPr lang="en-US" sz="600" kern="0" dirty="0">
                  <a:solidFill>
                    <a:srgbClr val="161616"/>
                  </a:solidFill>
                </a:rPr>
              </a:br>
              <a:r>
                <a:rPr lang="en-US" sz="600" kern="0" dirty="0">
                  <a:solidFill>
                    <a:srgbClr val="161616"/>
                  </a:solidFill>
                </a:rPr>
                <a:t>Innovation</a:t>
              </a:r>
              <a:endParaRPr sz="600" kern="0" dirty="0">
                <a:solidFill>
                  <a:srgbClr val="161616"/>
                </a:solidFill>
              </a:endParaRPr>
            </a:p>
          </p:txBody>
        </p:sp>
        <p:sp>
          <p:nvSpPr>
            <p:cNvPr id="31" name="Rectangle 30">
              <a:extLst>
                <a:ext uri="{FF2B5EF4-FFF2-40B4-BE49-F238E27FC236}">
                  <a16:creationId xmlns:a16="http://schemas.microsoft.com/office/drawing/2014/main" id="{62515AD6-5552-5B64-A677-C6E21FFC399C}"/>
                </a:ext>
              </a:extLst>
            </p:cNvPr>
            <p:cNvSpPr/>
            <p:nvPr/>
          </p:nvSpPr>
          <p:spPr bwMode="auto">
            <a:xfrm flipH="1">
              <a:off x="352086" y="8395886"/>
              <a:ext cx="45714" cy="1394408"/>
            </a:xfrm>
            <a:prstGeom prst="rect">
              <a:avLst/>
            </a:prstGeom>
            <a:solidFill>
              <a:srgbClr val="C6C6C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2" name="Rectangle 31">
              <a:extLst>
                <a:ext uri="{FF2B5EF4-FFF2-40B4-BE49-F238E27FC236}">
                  <a16:creationId xmlns:a16="http://schemas.microsoft.com/office/drawing/2014/main" id="{A8C99173-5879-0C0F-72B6-57C68B413158}"/>
                </a:ext>
              </a:extLst>
            </p:cNvPr>
            <p:cNvSpPr/>
            <p:nvPr/>
          </p:nvSpPr>
          <p:spPr bwMode="auto">
            <a:xfrm flipH="1">
              <a:off x="352910" y="9892358"/>
              <a:ext cx="45714" cy="2885148"/>
            </a:xfrm>
            <a:prstGeom prst="rect">
              <a:avLst/>
            </a:prstGeom>
            <a:solidFill>
              <a:srgbClr val="C6C6C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3" name="Rectangle 32">
              <a:extLst>
                <a:ext uri="{FF2B5EF4-FFF2-40B4-BE49-F238E27FC236}">
                  <a16:creationId xmlns:a16="http://schemas.microsoft.com/office/drawing/2014/main" id="{2A0FAD88-4989-42BC-344A-7EEC145FA437}"/>
                </a:ext>
              </a:extLst>
            </p:cNvPr>
            <p:cNvSpPr/>
            <p:nvPr/>
          </p:nvSpPr>
          <p:spPr bwMode="auto">
            <a:xfrm>
              <a:off x="2144549" y="1728321"/>
              <a:ext cx="3153600"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4" name="Rectangle 33">
              <a:extLst>
                <a:ext uri="{FF2B5EF4-FFF2-40B4-BE49-F238E27FC236}">
                  <a16:creationId xmlns:a16="http://schemas.microsoft.com/office/drawing/2014/main" id="{E3D0C82D-9859-261F-00B9-5F826BCCEC1E}"/>
                </a:ext>
              </a:extLst>
            </p:cNvPr>
            <p:cNvSpPr/>
            <p:nvPr/>
          </p:nvSpPr>
          <p:spPr bwMode="auto">
            <a:xfrm>
              <a:off x="7085188" y="1728321"/>
              <a:ext cx="1580890"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5" name="Rectangle 34">
              <a:extLst>
                <a:ext uri="{FF2B5EF4-FFF2-40B4-BE49-F238E27FC236}">
                  <a16:creationId xmlns:a16="http://schemas.microsoft.com/office/drawing/2014/main" id="{A8903CA0-BB0B-99ED-E291-9EAC2D1605D0}"/>
                </a:ext>
              </a:extLst>
            </p:cNvPr>
            <p:cNvSpPr/>
            <p:nvPr/>
          </p:nvSpPr>
          <p:spPr bwMode="auto">
            <a:xfrm>
              <a:off x="10402394" y="1728321"/>
              <a:ext cx="1561098"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6" name="Rectangle 35">
              <a:extLst>
                <a:ext uri="{FF2B5EF4-FFF2-40B4-BE49-F238E27FC236}">
                  <a16:creationId xmlns:a16="http://schemas.microsoft.com/office/drawing/2014/main" id="{C1F311D8-BF83-AF8A-0A68-7DDD6E8F41A6}"/>
                </a:ext>
              </a:extLst>
            </p:cNvPr>
            <p:cNvSpPr/>
            <p:nvPr/>
          </p:nvSpPr>
          <p:spPr bwMode="auto">
            <a:xfrm>
              <a:off x="8770315" y="1728321"/>
              <a:ext cx="1526408" cy="5691174"/>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7" name="Rectangle 36">
              <a:extLst>
                <a:ext uri="{FF2B5EF4-FFF2-40B4-BE49-F238E27FC236}">
                  <a16:creationId xmlns:a16="http://schemas.microsoft.com/office/drawing/2014/main" id="{77B49164-D893-DCF5-A826-E27C4E3C4C13}"/>
                </a:ext>
              </a:extLst>
            </p:cNvPr>
            <p:cNvSpPr/>
            <p:nvPr/>
          </p:nvSpPr>
          <p:spPr bwMode="auto">
            <a:xfrm flipH="1">
              <a:off x="397715" y="3165274"/>
              <a:ext cx="16091268" cy="992032"/>
            </a:xfrm>
            <a:prstGeom prst="rect">
              <a:avLst/>
            </a:prstGeom>
            <a:gradFill>
              <a:gsLst>
                <a:gs pos="100000">
                  <a:schemeClr val="bg1"/>
                </a:gs>
                <a:gs pos="50000">
                  <a:srgbClr val="F4F4F4">
                    <a:alpha val="0"/>
                  </a:srgbClr>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8" name="Rectangle 37">
              <a:extLst>
                <a:ext uri="{FF2B5EF4-FFF2-40B4-BE49-F238E27FC236}">
                  <a16:creationId xmlns:a16="http://schemas.microsoft.com/office/drawing/2014/main" id="{9C8634F4-16C6-7028-27BC-34A01B51D1E7}"/>
                </a:ext>
              </a:extLst>
            </p:cNvPr>
            <p:cNvSpPr/>
            <p:nvPr/>
          </p:nvSpPr>
          <p:spPr bwMode="auto">
            <a:xfrm flipH="1">
              <a:off x="397716" y="4242988"/>
              <a:ext cx="16091266" cy="990481"/>
            </a:xfrm>
            <a:prstGeom prst="rect">
              <a:avLst/>
            </a:prstGeom>
            <a:gradFill>
              <a:gsLst>
                <a:gs pos="100000">
                  <a:schemeClr val="bg1"/>
                </a:gs>
                <a:gs pos="50000">
                  <a:srgbClr val="F4F4F4">
                    <a:alpha val="0"/>
                  </a:srgbClr>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39" name="Rectangle 38">
              <a:extLst>
                <a:ext uri="{FF2B5EF4-FFF2-40B4-BE49-F238E27FC236}">
                  <a16:creationId xmlns:a16="http://schemas.microsoft.com/office/drawing/2014/main" id="{8D13694C-4CFC-C380-B251-361E58D1F4A7}"/>
                </a:ext>
              </a:extLst>
            </p:cNvPr>
            <p:cNvSpPr/>
            <p:nvPr/>
          </p:nvSpPr>
          <p:spPr bwMode="auto">
            <a:xfrm flipH="1">
              <a:off x="397713" y="5317469"/>
              <a:ext cx="16091268" cy="1000594"/>
            </a:xfrm>
            <a:prstGeom prst="rect">
              <a:avLst/>
            </a:prstGeom>
            <a:gradFill>
              <a:gsLst>
                <a:gs pos="100000">
                  <a:schemeClr val="bg1"/>
                </a:gs>
                <a:gs pos="50000">
                  <a:srgbClr val="F4F4F4">
                    <a:alpha val="0"/>
                  </a:srgbClr>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40" name="Run quantum circuits on the IBM cloud">
              <a:extLst>
                <a:ext uri="{FF2B5EF4-FFF2-40B4-BE49-F238E27FC236}">
                  <a16:creationId xmlns:a16="http://schemas.microsoft.com/office/drawing/2014/main" id="{9CBBD730-2B53-0118-6FAB-B73CA6F35BB1}"/>
                </a:ext>
              </a:extLst>
            </p:cNvPr>
            <p:cNvSpPr txBox="1"/>
            <p:nvPr/>
          </p:nvSpPr>
          <p:spPr>
            <a:xfrm>
              <a:off x="589973" y="4424633"/>
              <a:ext cx="1193760" cy="20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600" kern="0" dirty="0">
                  <a:solidFill>
                    <a:srgbClr val="161616"/>
                  </a:solidFill>
                </a:rPr>
                <a:t>Researchers</a:t>
              </a:r>
              <a:endParaRPr sz="600" kern="0" dirty="0">
                <a:solidFill>
                  <a:srgbClr val="161616"/>
                </a:solidFill>
              </a:endParaRPr>
            </a:p>
          </p:txBody>
        </p:sp>
        <p:sp>
          <p:nvSpPr>
            <p:cNvPr id="41" name="Run quantum circuits on the IBM cloud">
              <a:extLst>
                <a:ext uri="{FF2B5EF4-FFF2-40B4-BE49-F238E27FC236}">
                  <a16:creationId xmlns:a16="http://schemas.microsoft.com/office/drawing/2014/main" id="{435C01A1-F14A-F921-CF86-632A695D1964}"/>
                </a:ext>
              </a:extLst>
            </p:cNvPr>
            <p:cNvSpPr txBox="1"/>
            <p:nvPr/>
          </p:nvSpPr>
          <p:spPr>
            <a:xfrm>
              <a:off x="589973" y="5500804"/>
              <a:ext cx="1193760" cy="40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600" kern="0" dirty="0">
                  <a:solidFill>
                    <a:srgbClr val="161616"/>
                  </a:solidFill>
                </a:rPr>
                <a:t>Quantum Physicist</a:t>
              </a:r>
              <a:endParaRPr sz="600" kern="0" dirty="0">
                <a:solidFill>
                  <a:srgbClr val="161616"/>
                </a:solidFill>
              </a:endParaRPr>
            </a:p>
          </p:txBody>
        </p:sp>
        <p:sp>
          <p:nvSpPr>
            <p:cNvPr id="42" name="Run quantum circuits on the IBM cloud">
              <a:extLst>
                <a:ext uri="{FF2B5EF4-FFF2-40B4-BE49-F238E27FC236}">
                  <a16:creationId xmlns:a16="http://schemas.microsoft.com/office/drawing/2014/main" id="{EBA6A5B0-3683-8CBF-6FFB-7AE630E42582}"/>
                </a:ext>
              </a:extLst>
            </p:cNvPr>
            <p:cNvSpPr txBox="1"/>
            <p:nvPr/>
          </p:nvSpPr>
          <p:spPr>
            <a:xfrm>
              <a:off x="597227" y="3339959"/>
              <a:ext cx="1165490" cy="20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600" kern="0" dirty="0">
                  <a:solidFill>
                    <a:srgbClr val="161616"/>
                  </a:solidFill>
                </a:rPr>
                <a:t>Data Scientist</a:t>
              </a:r>
              <a:endParaRPr sz="600" kern="0" dirty="0">
                <a:solidFill>
                  <a:srgbClr val="161616"/>
                </a:solidFill>
              </a:endParaRPr>
            </a:p>
          </p:txBody>
        </p:sp>
        <p:sp>
          <p:nvSpPr>
            <p:cNvPr id="43" name="Rectangle 42">
              <a:extLst>
                <a:ext uri="{FF2B5EF4-FFF2-40B4-BE49-F238E27FC236}">
                  <a16:creationId xmlns:a16="http://schemas.microsoft.com/office/drawing/2014/main" id="{7B1F4DDF-F20C-D896-86EE-EB26561F4A77}"/>
                </a:ext>
              </a:extLst>
            </p:cNvPr>
            <p:cNvSpPr/>
            <p:nvPr/>
          </p:nvSpPr>
          <p:spPr bwMode="auto">
            <a:xfrm flipH="1">
              <a:off x="352088" y="3162622"/>
              <a:ext cx="45714" cy="987904"/>
            </a:xfrm>
            <a:prstGeom prst="rect">
              <a:avLst/>
            </a:prstGeom>
            <a:solidFill>
              <a:srgbClr val="FF7EB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44" name="Rectangle 43">
              <a:extLst>
                <a:ext uri="{FF2B5EF4-FFF2-40B4-BE49-F238E27FC236}">
                  <a16:creationId xmlns:a16="http://schemas.microsoft.com/office/drawing/2014/main" id="{85D4D062-E03E-0B6B-9C5F-9B4AC8806523}"/>
                </a:ext>
              </a:extLst>
            </p:cNvPr>
            <p:cNvSpPr/>
            <p:nvPr/>
          </p:nvSpPr>
          <p:spPr bwMode="auto">
            <a:xfrm flipH="1">
              <a:off x="352084" y="4241434"/>
              <a:ext cx="45714" cy="992032"/>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45" name="Rectangle 44">
              <a:extLst>
                <a:ext uri="{FF2B5EF4-FFF2-40B4-BE49-F238E27FC236}">
                  <a16:creationId xmlns:a16="http://schemas.microsoft.com/office/drawing/2014/main" id="{6DC18DC9-CC51-BD7E-77E0-BA388CC9352D}"/>
                </a:ext>
              </a:extLst>
            </p:cNvPr>
            <p:cNvSpPr/>
            <p:nvPr/>
          </p:nvSpPr>
          <p:spPr bwMode="auto">
            <a:xfrm flipH="1">
              <a:off x="352086" y="5314817"/>
              <a:ext cx="45714" cy="1003246"/>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sp>
          <p:nvSpPr>
            <p:cNvPr id="46" name="Run quantum circuits on the IBM cloud">
              <a:extLst>
                <a:ext uri="{FF2B5EF4-FFF2-40B4-BE49-F238E27FC236}">
                  <a16:creationId xmlns:a16="http://schemas.microsoft.com/office/drawing/2014/main" id="{ED318416-C7B3-E39E-DE71-CBCCF023B3BA}"/>
                </a:ext>
              </a:extLst>
            </p:cNvPr>
            <p:cNvSpPr txBox="1"/>
            <p:nvPr/>
          </p:nvSpPr>
          <p:spPr>
            <a:xfrm>
              <a:off x="2259356" y="1874374"/>
              <a:ext cx="2025415" cy="354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Run quantum circuits </a:t>
              </a:r>
              <a:br>
                <a:rPr lang="en-US" sz="525" kern="0" dirty="0">
                  <a:solidFill>
                    <a:srgbClr val="161616"/>
                  </a:solidFill>
                </a:rPr>
              </a:br>
              <a:r>
                <a:rPr lang="en-US" sz="525" kern="0" dirty="0">
                  <a:solidFill>
                    <a:srgbClr val="161616"/>
                  </a:solidFill>
                </a:rPr>
                <a:t>on the IBM Quantum Platform</a:t>
              </a:r>
            </a:p>
          </p:txBody>
        </p:sp>
        <p:sp>
          <p:nvSpPr>
            <p:cNvPr id="47" name="Run quantum circuits on the IBM cloud">
              <a:extLst>
                <a:ext uri="{FF2B5EF4-FFF2-40B4-BE49-F238E27FC236}">
                  <a16:creationId xmlns:a16="http://schemas.microsoft.com/office/drawing/2014/main" id="{C351E59C-FF03-0BD7-C171-401D937419FA}"/>
                </a:ext>
              </a:extLst>
            </p:cNvPr>
            <p:cNvSpPr txBox="1"/>
            <p:nvPr/>
          </p:nvSpPr>
          <p:spPr>
            <a:xfrm>
              <a:off x="5541116" y="1874374"/>
              <a:ext cx="1400942" cy="885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Release multi-dimensional roadmap publicly with initial aim focused on scaling</a:t>
              </a:r>
            </a:p>
          </p:txBody>
        </p:sp>
        <p:sp>
          <p:nvSpPr>
            <p:cNvPr id="48" name="Run quantum circuits on the IBM cloud">
              <a:extLst>
                <a:ext uri="{FF2B5EF4-FFF2-40B4-BE49-F238E27FC236}">
                  <a16:creationId xmlns:a16="http://schemas.microsoft.com/office/drawing/2014/main" id="{DC0C6B7E-F02A-D3E3-E1CD-218152DA980A}"/>
                </a:ext>
              </a:extLst>
            </p:cNvPr>
            <p:cNvSpPr txBox="1"/>
            <p:nvPr/>
          </p:nvSpPr>
          <p:spPr>
            <a:xfrm>
              <a:off x="7206752" y="1874374"/>
              <a:ext cx="1400942" cy="708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Enhancing quantum execution speed by 100x with Qiskit Runtime</a:t>
              </a:r>
            </a:p>
          </p:txBody>
        </p:sp>
        <p:sp>
          <p:nvSpPr>
            <p:cNvPr id="49" name="Run quantum circuits on the IBM cloud">
              <a:extLst>
                <a:ext uri="{FF2B5EF4-FFF2-40B4-BE49-F238E27FC236}">
                  <a16:creationId xmlns:a16="http://schemas.microsoft.com/office/drawing/2014/main" id="{6BC41485-2972-AD23-9A46-6CB729EFF8C2}"/>
                </a:ext>
              </a:extLst>
            </p:cNvPr>
            <p:cNvSpPr txBox="1"/>
            <p:nvPr/>
          </p:nvSpPr>
          <p:spPr>
            <a:xfrm>
              <a:off x="8884714" y="1874374"/>
              <a:ext cx="1400942" cy="53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Bring dynamic circuits to unlock more computations</a:t>
              </a:r>
            </a:p>
          </p:txBody>
        </p:sp>
        <p:sp>
          <p:nvSpPr>
            <p:cNvPr id="50" name="Run quantum circuits on the IBM cloud">
              <a:extLst>
                <a:ext uri="{FF2B5EF4-FFF2-40B4-BE49-F238E27FC236}">
                  <a16:creationId xmlns:a16="http://schemas.microsoft.com/office/drawing/2014/main" id="{97757E4A-BF8F-2335-F827-5A5D6B34A4EC}"/>
                </a:ext>
              </a:extLst>
            </p:cNvPr>
            <p:cNvSpPr txBox="1"/>
            <p:nvPr/>
          </p:nvSpPr>
          <p:spPr>
            <a:xfrm>
              <a:off x="10515875" y="1874374"/>
              <a:ext cx="1400942" cy="885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Enhancing quantum execution speed by 5</a:t>
              </a:r>
              <a:r>
                <a:rPr lang="en-US" sz="525" kern="0" dirty="0">
                  <a:solidFill>
                    <a:srgbClr val="000000"/>
                  </a:solidFill>
                </a:rPr>
                <a:t>x </a:t>
              </a:r>
              <a:r>
                <a:rPr lang="en-US" sz="525" kern="0" dirty="0">
                  <a:solidFill>
                    <a:srgbClr val="161616"/>
                  </a:solidFill>
                </a:rPr>
                <a:t>with quantum serverless and Execution modes</a:t>
              </a:r>
            </a:p>
          </p:txBody>
        </p:sp>
        <p:sp>
          <p:nvSpPr>
            <p:cNvPr id="51" name="Run quantum circuits on the IBM cloud">
              <a:extLst>
                <a:ext uri="{FF2B5EF4-FFF2-40B4-BE49-F238E27FC236}">
                  <a16:creationId xmlns:a16="http://schemas.microsoft.com/office/drawing/2014/main" id="{272678CB-D9CE-045B-FFCD-0A194C70095D}"/>
                </a:ext>
              </a:extLst>
            </p:cNvPr>
            <p:cNvSpPr txBox="1"/>
            <p:nvPr/>
          </p:nvSpPr>
          <p:spPr>
            <a:xfrm>
              <a:off x="12194327" y="1874374"/>
              <a:ext cx="1400942" cy="106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Improving quantum circuit quality and speed to allow 5K gates with parametric circuits</a:t>
              </a:r>
            </a:p>
            <a:p>
              <a:pPr defTabSz="342914" hangingPunct="0">
                <a:defRPr/>
              </a:pPr>
              <a:endParaRPr lang="en-US" sz="525" kern="0" dirty="0">
                <a:solidFill>
                  <a:srgbClr val="161616"/>
                </a:solidFill>
              </a:endParaRPr>
            </a:p>
          </p:txBody>
        </p:sp>
        <p:sp>
          <p:nvSpPr>
            <p:cNvPr id="52" name="Run quantum circuits on the IBM cloud">
              <a:extLst>
                <a:ext uri="{FF2B5EF4-FFF2-40B4-BE49-F238E27FC236}">
                  <a16:creationId xmlns:a16="http://schemas.microsoft.com/office/drawing/2014/main" id="{92214354-B128-93B8-70DA-64C1C1D8B85C}"/>
                </a:ext>
              </a:extLst>
            </p:cNvPr>
            <p:cNvSpPr txBox="1"/>
            <p:nvPr/>
          </p:nvSpPr>
          <p:spPr>
            <a:xfrm>
              <a:off x="13832387" y="1874374"/>
              <a:ext cx="1400942" cy="885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Enhancing quantum execution speed and parallelization with partitioning and quantum modularity</a:t>
              </a:r>
            </a:p>
          </p:txBody>
        </p:sp>
        <p:sp>
          <p:nvSpPr>
            <p:cNvPr id="53" name="Run quantum circuits on the IBM cloud">
              <a:extLst>
                <a:ext uri="{FF2B5EF4-FFF2-40B4-BE49-F238E27FC236}">
                  <a16:creationId xmlns:a16="http://schemas.microsoft.com/office/drawing/2014/main" id="{2F294BA5-3245-5871-9387-C7EECC118599}"/>
                </a:ext>
              </a:extLst>
            </p:cNvPr>
            <p:cNvSpPr txBox="1"/>
            <p:nvPr/>
          </p:nvSpPr>
          <p:spPr>
            <a:xfrm>
              <a:off x="15502611" y="1874374"/>
              <a:ext cx="1400942" cy="53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Improving quantum circuit quality to allow 7.5K gates</a:t>
              </a:r>
            </a:p>
          </p:txBody>
        </p:sp>
        <p:sp>
          <p:nvSpPr>
            <p:cNvPr id="54" name="Run quantum circuits on the IBM cloud">
              <a:extLst>
                <a:ext uri="{FF2B5EF4-FFF2-40B4-BE49-F238E27FC236}">
                  <a16:creationId xmlns:a16="http://schemas.microsoft.com/office/drawing/2014/main" id="{31FAD842-50CA-E853-6D49-7471C7617A5E}"/>
                </a:ext>
              </a:extLst>
            </p:cNvPr>
            <p:cNvSpPr txBox="1"/>
            <p:nvPr/>
          </p:nvSpPr>
          <p:spPr>
            <a:xfrm>
              <a:off x="17148892" y="1874374"/>
              <a:ext cx="1400942" cy="53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Improving quantum circuit quality to allow 10K gates</a:t>
              </a:r>
            </a:p>
          </p:txBody>
        </p:sp>
        <p:sp>
          <p:nvSpPr>
            <p:cNvPr id="55" name="Run quantum circuits on the IBM cloud">
              <a:extLst>
                <a:ext uri="{FF2B5EF4-FFF2-40B4-BE49-F238E27FC236}">
                  <a16:creationId xmlns:a16="http://schemas.microsoft.com/office/drawing/2014/main" id="{81B8F14F-E3C7-B0BB-59BA-BB4D30A96EC8}"/>
                </a:ext>
              </a:extLst>
            </p:cNvPr>
            <p:cNvSpPr txBox="1"/>
            <p:nvPr/>
          </p:nvSpPr>
          <p:spPr>
            <a:xfrm>
              <a:off x="18829913" y="1874374"/>
              <a:ext cx="1400942" cy="53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Improving quantum circuit quality to allow 15K gates</a:t>
              </a:r>
            </a:p>
          </p:txBody>
        </p:sp>
        <p:sp>
          <p:nvSpPr>
            <p:cNvPr id="56" name="Run quantum circuits on the IBM cloud">
              <a:extLst>
                <a:ext uri="{FF2B5EF4-FFF2-40B4-BE49-F238E27FC236}">
                  <a16:creationId xmlns:a16="http://schemas.microsoft.com/office/drawing/2014/main" id="{5926669D-462A-972D-5DBA-544CA6A58143}"/>
                </a:ext>
              </a:extLst>
            </p:cNvPr>
            <p:cNvSpPr txBox="1"/>
            <p:nvPr/>
          </p:nvSpPr>
          <p:spPr>
            <a:xfrm>
              <a:off x="20498106" y="1874374"/>
              <a:ext cx="1400942" cy="53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Improving quantum circuit quality to allow 100M gates</a:t>
              </a:r>
            </a:p>
          </p:txBody>
        </p:sp>
        <p:sp>
          <p:nvSpPr>
            <p:cNvPr id="57" name="Run quantum circuits on the IBM cloud">
              <a:extLst>
                <a:ext uri="{FF2B5EF4-FFF2-40B4-BE49-F238E27FC236}">
                  <a16:creationId xmlns:a16="http://schemas.microsoft.com/office/drawing/2014/main" id="{D7D89983-2A52-AFA6-46E9-1065669E6BC9}"/>
                </a:ext>
              </a:extLst>
            </p:cNvPr>
            <p:cNvSpPr txBox="1"/>
            <p:nvPr/>
          </p:nvSpPr>
          <p:spPr>
            <a:xfrm>
              <a:off x="22146423" y="1874374"/>
              <a:ext cx="1690158" cy="106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845" hangingPunct="0">
                <a:defRPr/>
              </a:pPr>
              <a:r>
                <a:rPr lang="en-US" sz="525" kern="0" dirty="0">
                  <a:solidFill>
                    <a:srgbClr val="161616"/>
                  </a:solidFill>
                </a:rPr>
                <a:t>Beyond 2033, quantum-centric supercomputers will include 1000’s of logical qubits unlocking the full power of quantum computing</a:t>
              </a:r>
            </a:p>
          </p:txBody>
        </p:sp>
        <p:sp>
          <p:nvSpPr>
            <p:cNvPr id="58" name="Rectangle 57">
              <a:extLst>
                <a:ext uri="{FF2B5EF4-FFF2-40B4-BE49-F238E27FC236}">
                  <a16:creationId xmlns:a16="http://schemas.microsoft.com/office/drawing/2014/main" id="{9C734F14-897B-0637-9ED7-5C91D87EFF0F}"/>
                </a:ext>
              </a:extLst>
            </p:cNvPr>
            <p:cNvSpPr/>
            <p:nvPr/>
          </p:nvSpPr>
          <p:spPr bwMode="auto">
            <a:xfrm>
              <a:off x="12084339" y="3707808"/>
              <a:ext cx="1534360" cy="457140"/>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59" name="Rectangle 58">
              <a:extLst>
                <a:ext uri="{FF2B5EF4-FFF2-40B4-BE49-F238E27FC236}">
                  <a16:creationId xmlns:a16="http://schemas.microsoft.com/office/drawing/2014/main" id="{6F4B4A3B-7DAA-45EE-B387-F6B4BCF973CD}"/>
                </a:ext>
              </a:extLst>
            </p:cNvPr>
            <p:cNvSpPr/>
            <p:nvPr/>
          </p:nvSpPr>
          <p:spPr bwMode="auto">
            <a:xfrm>
              <a:off x="10397497" y="4244268"/>
              <a:ext cx="13532804" cy="996500"/>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60" name="Rectangle 59">
              <a:extLst>
                <a:ext uri="{FF2B5EF4-FFF2-40B4-BE49-F238E27FC236}">
                  <a16:creationId xmlns:a16="http://schemas.microsoft.com/office/drawing/2014/main" id="{4407CE40-BA6C-46F6-2C06-409ADD73463F}"/>
                </a:ext>
              </a:extLst>
            </p:cNvPr>
            <p:cNvSpPr/>
            <p:nvPr/>
          </p:nvSpPr>
          <p:spPr bwMode="auto">
            <a:xfrm>
              <a:off x="10403920" y="4776340"/>
              <a:ext cx="1561098" cy="45714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61" name="Rectangle 60">
              <a:extLst>
                <a:ext uri="{FF2B5EF4-FFF2-40B4-BE49-F238E27FC236}">
                  <a16:creationId xmlns:a16="http://schemas.microsoft.com/office/drawing/2014/main" id="{5EB160DA-E859-61B1-9670-6A12CF04D8AD}"/>
                </a:ext>
              </a:extLst>
            </p:cNvPr>
            <p:cNvSpPr/>
            <p:nvPr/>
          </p:nvSpPr>
          <p:spPr bwMode="auto">
            <a:xfrm>
              <a:off x="7087168" y="5315534"/>
              <a:ext cx="16843134" cy="100518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62" name="Rectangle 61">
              <a:extLst>
                <a:ext uri="{FF2B5EF4-FFF2-40B4-BE49-F238E27FC236}">
                  <a16:creationId xmlns:a16="http://schemas.microsoft.com/office/drawing/2014/main" id="{FB48A586-B3B4-6ED6-688A-1D819D5C5753}"/>
                </a:ext>
              </a:extLst>
            </p:cNvPr>
            <p:cNvSpPr/>
            <p:nvPr/>
          </p:nvSpPr>
          <p:spPr bwMode="auto">
            <a:xfrm>
              <a:off x="12084340" y="5861214"/>
              <a:ext cx="1518766" cy="155828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63" name="Run quantum circuits on the IBM cloud">
              <a:extLst>
                <a:ext uri="{FF2B5EF4-FFF2-40B4-BE49-F238E27FC236}">
                  <a16:creationId xmlns:a16="http://schemas.microsoft.com/office/drawing/2014/main" id="{E438F000-1D9D-97A4-FBF5-AC59B773C954}"/>
                </a:ext>
              </a:extLst>
            </p:cNvPr>
            <p:cNvSpPr txBox="1"/>
            <p:nvPr/>
          </p:nvSpPr>
          <p:spPr>
            <a:xfrm>
              <a:off x="12209612" y="3257827"/>
              <a:ext cx="1104688"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000000"/>
                  </a:solidFill>
                  <a:latin typeface="IBM Plex Sans" panose="020B0503050203000203" pitchFamily="34" charset="0"/>
                </a:rPr>
                <a:t>Platform</a:t>
              </a:r>
              <a:endParaRPr sz="500" kern="0" dirty="0">
                <a:solidFill>
                  <a:srgbClr val="000000"/>
                </a:solidFill>
                <a:latin typeface="IBM Plex Sans" panose="020B0503050203000203" pitchFamily="34" charset="0"/>
              </a:endParaRPr>
            </a:p>
          </p:txBody>
        </p:sp>
        <p:sp>
          <p:nvSpPr>
            <p:cNvPr id="64" name="Run quantum circuits on the IBM cloud">
              <a:extLst>
                <a:ext uri="{FF2B5EF4-FFF2-40B4-BE49-F238E27FC236}">
                  <a16:creationId xmlns:a16="http://schemas.microsoft.com/office/drawing/2014/main" id="{0C1E9376-FA17-C8B7-17AA-9FE63F4C4528}"/>
                </a:ext>
              </a:extLst>
            </p:cNvPr>
            <p:cNvSpPr txBox="1"/>
            <p:nvPr/>
          </p:nvSpPr>
          <p:spPr>
            <a:xfrm>
              <a:off x="12200868" y="3812726"/>
              <a:ext cx="875989"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000000"/>
                  </a:solidFill>
                  <a:latin typeface="IBM Plex Sans" panose="020B0503050203000203" pitchFamily="34" charset="0"/>
                </a:rPr>
                <a:t>Code assistant</a:t>
              </a:r>
              <a:endParaRPr sz="500" kern="0" dirty="0">
                <a:solidFill>
                  <a:srgbClr val="000000"/>
                </a:solidFill>
                <a:latin typeface="IBM Plex Sans" panose="020B0503050203000203" pitchFamily="34" charset="0"/>
              </a:endParaRPr>
            </a:p>
          </p:txBody>
        </p:sp>
        <p:sp>
          <p:nvSpPr>
            <p:cNvPr id="65" name="Rectangle 64">
              <a:extLst>
                <a:ext uri="{FF2B5EF4-FFF2-40B4-BE49-F238E27FC236}">
                  <a16:creationId xmlns:a16="http://schemas.microsoft.com/office/drawing/2014/main" id="{49E047BA-CD7F-408A-A477-15A43BAF6467}"/>
                </a:ext>
              </a:extLst>
            </p:cNvPr>
            <p:cNvSpPr/>
            <p:nvPr/>
          </p:nvSpPr>
          <p:spPr bwMode="auto">
            <a:xfrm>
              <a:off x="13719365" y="3707808"/>
              <a:ext cx="1559920" cy="457140"/>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66" name="Run quantum circuits on the IBM cloud">
              <a:extLst>
                <a:ext uri="{FF2B5EF4-FFF2-40B4-BE49-F238E27FC236}">
                  <a16:creationId xmlns:a16="http://schemas.microsoft.com/office/drawing/2014/main" id="{10EE34F6-650A-3096-F05A-F2315E246D62}"/>
                </a:ext>
              </a:extLst>
            </p:cNvPr>
            <p:cNvSpPr txBox="1"/>
            <p:nvPr/>
          </p:nvSpPr>
          <p:spPr>
            <a:xfrm>
              <a:off x="13839827" y="3812726"/>
              <a:ext cx="954909"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000000"/>
                  </a:solidFill>
                  <a:latin typeface="IBM Plex Sans" panose="020B0503050203000203" pitchFamily="34" charset="0"/>
                </a:rPr>
                <a:t>Functions</a:t>
              </a:r>
              <a:endParaRPr sz="500" kern="0" dirty="0">
                <a:solidFill>
                  <a:srgbClr val="000000"/>
                </a:solidFill>
                <a:latin typeface="IBM Plex Sans" panose="020B0503050203000203" pitchFamily="34" charset="0"/>
              </a:endParaRPr>
            </a:p>
          </p:txBody>
        </p:sp>
        <p:sp>
          <p:nvSpPr>
            <p:cNvPr id="67" name="Rectangle 66">
              <a:extLst>
                <a:ext uri="{FF2B5EF4-FFF2-40B4-BE49-F238E27FC236}">
                  <a16:creationId xmlns:a16="http://schemas.microsoft.com/office/drawing/2014/main" id="{8EF35162-E1BD-2FCD-68C7-2D951D00DA05}"/>
                </a:ext>
              </a:extLst>
            </p:cNvPr>
            <p:cNvSpPr/>
            <p:nvPr/>
          </p:nvSpPr>
          <p:spPr bwMode="auto">
            <a:xfrm>
              <a:off x="22022110" y="3705582"/>
              <a:ext cx="1908194" cy="457140"/>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68" name="Run quantum circuits on the IBM cloud">
              <a:extLst>
                <a:ext uri="{FF2B5EF4-FFF2-40B4-BE49-F238E27FC236}">
                  <a16:creationId xmlns:a16="http://schemas.microsoft.com/office/drawing/2014/main" id="{C3AE99BB-3311-8E22-B6F8-7C17452B5653}"/>
                </a:ext>
              </a:extLst>
            </p:cNvPr>
            <p:cNvSpPr txBox="1"/>
            <p:nvPr/>
          </p:nvSpPr>
          <p:spPr>
            <a:xfrm>
              <a:off x="22152480" y="3812726"/>
              <a:ext cx="1124368" cy="337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000000"/>
                  </a:solidFill>
                  <a:latin typeface="IBM Plex Sans" panose="020B0503050203000203" pitchFamily="34" charset="0"/>
                </a:rPr>
                <a:t>General purpose QC libraries</a:t>
              </a:r>
              <a:endParaRPr sz="500" kern="0" dirty="0">
                <a:solidFill>
                  <a:srgbClr val="000000"/>
                </a:solidFill>
                <a:latin typeface="IBM Plex Sans" panose="020B0503050203000203" pitchFamily="34" charset="0"/>
              </a:endParaRPr>
            </a:p>
          </p:txBody>
        </p:sp>
        <p:sp>
          <p:nvSpPr>
            <p:cNvPr id="69" name="Run quantum circuits on the IBM cloud">
              <a:extLst>
                <a:ext uri="{FF2B5EF4-FFF2-40B4-BE49-F238E27FC236}">
                  <a16:creationId xmlns:a16="http://schemas.microsoft.com/office/drawing/2014/main" id="{6EAF8343-74BC-A08E-FA2D-295DE08CB7C8}"/>
                </a:ext>
              </a:extLst>
            </p:cNvPr>
            <p:cNvSpPr txBox="1"/>
            <p:nvPr/>
          </p:nvSpPr>
          <p:spPr>
            <a:xfrm>
              <a:off x="10530395" y="4359210"/>
              <a:ext cx="867830"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000000"/>
                  </a:solidFill>
                  <a:latin typeface="IBM Plex Sans" panose="020B0503050203000203" pitchFamily="34" charset="0"/>
                </a:rPr>
                <a:t>Middleware</a:t>
              </a:r>
              <a:endParaRPr sz="500" kern="0" dirty="0">
                <a:solidFill>
                  <a:srgbClr val="000000"/>
                </a:solidFill>
                <a:latin typeface="IBM Plex Sans" panose="020B0503050203000203" pitchFamily="34" charset="0"/>
              </a:endParaRPr>
            </a:p>
          </p:txBody>
        </p:sp>
        <p:sp>
          <p:nvSpPr>
            <p:cNvPr id="70" name="Run quantum circuits on the IBM cloud">
              <a:extLst>
                <a:ext uri="{FF2B5EF4-FFF2-40B4-BE49-F238E27FC236}">
                  <a16:creationId xmlns:a16="http://schemas.microsoft.com/office/drawing/2014/main" id="{31046E9D-28E3-C427-35B6-D26AAF109496}"/>
                </a:ext>
              </a:extLst>
            </p:cNvPr>
            <p:cNvSpPr txBox="1"/>
            <p:nvPr/>
          </p:nvSpPr>
          <p:spPr>
            <a:xfrm>
              <a:off x="10519953" y="4853217"/>
              <a:ext cx="1097625" cy="337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Quantum Serverless</a:t>
              </a:r>
              <a:endParaRPr sz="500" kern="0" dirty="0">
                <a:solidFill>
                  <a:srgbClr val="FFFFFF"/>
                </a:solidFill>
                <a:latin typeface="IBM Plex Sans" panose="020B0503050203000203" pitchFamily="34" charset="0"/>
              </a:endParaRPr>
            </a:p>
          </p:txBody>
        </p:sp>
        <p:sp>
          <p:nvSpPr>
            <p:cNvPr id="71" name="Rectangle 70">
              <a:extLst>
                <a:ext uri="{FF2B5EF4-FFF2-40B4-BE49-F238E27FC236}">
                  <a16:creationId xmlns:a16="http://schemas.microsoft.com/office/drawing/2014/main" id="{17772772-7551-FC3B-4148-4D9A8940CB89}"/>
                </a:ext>
              </a:extLst>
            </p:cNvPr>
            <p:cNvSpPr/>
            <p:nvPr/>
          </p:nvSpPr>
          <p:spPr bwMode="auto">
            <a:xfrm>
              <a:off x="12077777" y="4776340"/>
              <a:ext cx="1525328" cy="45714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72" name="Run quantum circuits on the IBM cloud">
              <a:extLst>
                <a:ext uri="{FF2B5EF4-FFF2-40B4-BE49-F238E27FC236}">
                  <a16:creationId xmlns:a16="http://schemas.microsoft.com/office/drawing/2014/main" id="{C993B21E-3C11-94A5-91DE-00FF3EADE9D7}"/>
                </a:ext>
              </a:extLst>
            </p:cNvPr>
            <p:cNvSpPr txBox="1"/>
            <p:nvPr/>
          </p:nvSpPr>
          <p:spPr>
            <a:xfrm>
              <a:off x="12202875" y="4853217"/>
              <a:ext cx="1312153"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Transpiler Service</a:t>
              </a:r>
              <a:endParaRPr sz="500" kern="0" dirty="0">
                <a:solidFill>
                  <a:srgbClr val="FFFFFF"/>
                </a:solidFill>
                <a:latin typeface="IBM Plex Sans" panose="020B0503050203000203" pitchFamily="34" charset="0"/>
              </a:endParaRPr>
            </a:p>
          </p:txBody>
        </p:sp>
        <p:sp>
          <p:nvSpPr>
            <p:cNvPr id="73" name="Rectangle 72">
              <a:extLst>
                <a:ext uri="{FF2B5EF4-FFF2-40B4-BE49-F238E27FC236}">
                  <a16:creationId xmlns:a16="http://schemas.microsoft.com/office/drawing/2014/main" id="{542D1813-92E2-3442-C3A7-E2C279393321}"/>
                </a:ext>
              </a:extLst>
            </p:cNvPr>
            <p:cNvSpPr/>
            <p:nvPr/>
          </p:nvSpPr>
          <p:spPr bwMode="auto">
            <a:xfrm>
              <a:off x="13711765" y="4776340"/>
              <a:ext cx="1571312" cy="45714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74" name="Run quantum circuits on the IBM cloud">
              <a:extLst>
                <a:ext uri="{FF2B5EF4-FFF2-40B4-BE49-F238E27FC236}">
                  <a16:creationId xmlns:a16="http://schemas.microsoft.com/office/drawing/2014/main" id="{12B7BCE4-5DB9-C00D-EEC9-842A3A2B69FF}"/>
                </a:ext>
              </a:extLst>
            </p:cNvPr>
            <p:cNvSpPr txBox="1"/>
            <p:nvPr/>
          </p:nvSpPr>
          <p:spPr>
            <a:xfrm>
              <a:off x="13830897" y="4853217"/>
              <a:ext cx="1375744" cy="337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Resource</a:t>
              </a:r>
            </a:p>
            <a:p>
              <a:pPr defTabSz="257186" hangingPunct="0">
                <a:defRPr/>
              </a:pPr>
              <a:r>
                <a:rPr lang="en-US" sz="500" kern="0" dirty="0">
                  <a:solidFill>
                    <a:srgbClr val="FFFFFF"/>
                  </a:solidFill>
                  <a:latin typeface="IBM Plex Sans" panose="020B0503050203000203" pitchFamily="34" charset="0"/>
                </a:rPr>
                <a:t>Management</a:t>
              </a:r>
              <a:endParaRPr sz="500" kern="0" dirty="0">
                <a:solidFill>
                  <a:srgbClr val="FFFFFF"/>
                </a:solidFill>
                <a:latin typeface="IBM Plex Sans" panose="020B0503050203000203" pitchFamily="34" charset="0"/>
              </a:endParaRPr>
            </a:p>
          </p:txBody>
        </p:sp>
        <p:sp>
          <p:nvSpPr>
            <p:cNvPr id="75" name="Rectangle 74">
              <a:extLst>
                <a:ext uri="{FF2B5EF4-FFF2-40B4-BE49-F238E27FC236}">
                  <a16:creationId xmlns:a16="http://schemas.microsoft.com/office/drawing/2014/main" id="{36D38F52-B024-BAF9-8901-9D0B25209777}"/>
                </a:ext>
              </a:extLst>
            </p:cNvPr>
            <p:cNvSpPr/>
            <p:nvPr/>
          </p:nvSpPr>
          <p:spPr bwMode="auto">
            <a:xfrm>
              <a:off x="15404492" y="4776340"/>
              <a:ext cx="1521366" cy="45714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00" dirty="0">
                <a:solidFill>
                  <a:srgbClr val="FFFFFF"/>
                </a:solidFill>
                <a:latin typeface="IBM Plex Sans Light"/>
              </a:endParaRPr>
            </a:p>
          </p:txBody>
        </p:sp>
        <p:sp>
          <p:nvSpPr>
            <p:cNvPr id="76" name="Run quantum circuits on the IBM cloud">
              <a:extLst>
                <a:ext uri="{FF2B5EF4-FFF2-40B4-BE49-F238E27FC236}">
                  <a16:creationId xmlns:a16="http://schemas.microsoft.com/office/drawing/2014/main" id="{6DB255A3-F047-0012-4FB4-E34E76AFE012}"/>
                </a:ext>
              </a:extLst>
            </p:cNvPr>
            <p:cNvSpPr txBox="1"/>
            <p:nvPr/>
          </p:nvSpPr>
          <p:spPr>
            <a:xfrm>
              <a:off x="15513752" y="4853217"/>
              <a:ext cx="1204743" cy="177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25" kern="0" dirty="0">
                  <a:solidFill>
                    <a:srgbClr val="FFFFFF"/>
                  </a:solidFill>
                  <a:latin typeface="IBM Plex Sans" panose="020B0503050203000203" pitchFamily="34" charset="0"/>
                </a:rPr>
                <a:t>Circuit </a:t>
              </a:r>
              <a:r>
                <a:rPr lang="en-US" sz="500" kern="0" dirty="0">
                  <a:solidFill>
                    <a:srgbClr val="FFFFFF"/>
                  </a:solidFill>
                  <a:latin typeface="IBM Plex Sans" panose="020B0503050203000203" pitchFamily="34" charset="0"/>
                </a:rPr>
                <a:t>Knitting</a:t>
              </a:r>
              <a:r>
                <a:rPr lang="en-US" sz="525" kern="0" dirty="0">
                  <a:solidFill>
                    <a:srgbClr val="FFFFFF"/>
                  </a:solidFill>
                  <a:latin typeface="IBM Plex Sans" panose="020B0503050203000203" pitchFamily="34" charset="0"/>
                </a:rPr>
                <a:t> x P</a:t>
              </a:r>
              <a:endParaRPr sz="525" kern="0" dirty="0">
                <a:solidFill>
                  <a:srgbClr val="FFFFFF"/>
                </a:solidFill>
                <a:latin typeface="IBM Plex Sans" panose="020B0503050203000203" pitchFamily="34" charset="0"/>
              </a:endParaRPr>
            </a:p>
          </p:txBody>
        </p:sp>
        <p:sp>
          <p:nvSpPr>
            <p:cNvPr id="77" name="Rectangle 76">
              <a:extLst>
                <a:ext uri="{FF2B5EF4-FFF2-40B4-BE49-F238E27FC236}">
                  <a16:creationId xmlns:a16="http://schemas.microsoft.com/office/drawing/2014/main" id="{B0F0FDD3-CD4F-06C5-5737-4E2441188C84}"/>
                </a:ext>
              </a:extLst>
            </p:cNvPr>
            <p:cNvSpPr/>
            <p:nvPr/>
          </p:nvSpPr>
          <p:spPr bwMode="auto">
            <a:xfrm>
              <a:off x="17040705" y="4776340"/>
              <a:ext cx="4868156" cy="45714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78" name="Run quantum circuits on the IBM cloud">
              <a:extLst>
                <a:ext uri="{FF2B5EF4-FFF2-40B4-BE49-F238E27FC236}">
                  <a16:creationId xmlns:a16="http://schemas.microsoft.com/office/drawing/2014/main" id="{AB08ACD9-EFBE-DB2E-AB2C-90F1063062E6}"/>
                </a:ext>
              </a:extLst>
            </p:cNvPr>
            <p:cNvSpPr txBox="1"/>
            <p:nvPr/>
          </p:nvSpPr>
          <p:spPr>
            <a:xfrm>
              <a:off x="17153264" y="4853217"/>
              <a:ext cx="2487552"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Intelligent Orchestration</a:t>
              </a:r>
              <a:endParaRPr sz="500" kern="0" dirty="0">
                <a:solidFill>
                  <a:srgbClr val="FFFFFF"/>
                </a:solidFill>
                <a:latin typeface="IBM Plex Sans" panose="020B0503050203000203" pitchFamily="34" charset="0"/>
              </a:endParaRPr>
            </a:p>
          </p:txBody>
        </p:sp>
        <p:sp>
          <p:nvSpPr>
            <p:cNvPr id="79" name="Rectangle 78">
              <a:extLst>
                <a:ext uri="{FF2B5EF4-FFF2-40B4-BE49-F238E27FC236}">
                  <a16:creationId xmlns:a16="http://schemas.microsoft.com/office/drawing/2014/main" id="{B6B4A5C5-DE0A-803B-22F9-A72CB13E3F8A}"/>
                </a:ext>
              </a:extLst>
            </p:cNvPr>
            <p:cNvSpPr/>
            <p:nvPr/>
          </p:nvSpPr>
          <p:spPr bwMode="auto">
            <a:xfrm>
              <a:off x="22022108" y="4776340"/>
              <a:ext cx="1909266" cy="45714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80" name="Run quantum circuits on the IBM cloud">
              <a:extLst>
                <a:ext uri="{FF2B5EF4-FFF2-40B4-BE49-F238E27FC236}">
                  <a16:creationId xmlns:a16="http://schemas.microsoft.com/office/drawing/2014/main" id="{A5123E05-F2AB-032E-8AF4-26961C9230E6}"/>
                </a:ext>
              </a:extLst>
            </p:cNvPr>
            <p:cNvSpPr txBox="1"/>
            <p:nvPr/>
          </p:nvSpPr>
          <p:spPr>
            <a:xfrm>
              <a:off x="22147505" y="4853217"/>
              <a:ext cx="1134689"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Circuit libraries</a:t>
              </a:r>
              <a:endParaRPr sz="500" kern="0" dirty="0">
                <a:solidFill>
                  <a:srgbClr val="FFFFFF"/>
                </a:solidFill>
                <a:latin typeface="IBM Plex Sans" panose="020B0503050203000203" pitchFamily="34" charset="0"/>
              </a:endParaRPr>
            </a:p>
          </p:txBody>
        </p:sp>
        <p:sp>
          <p:nvSpPr>
            <p:cNvPr id="81" name="Rectangle 80">
              <a:extLst>
                <a:ext uri="{FF2B5EF4-FFF2-40B4-BE49-F238E27FC236}">
                  <a16:creationId xmlns:a16="http://schemas.microsoft.com/office/drawing/2014/main" id="{5576E1DB-A663-2D61-C714-D4E02A019127}"/>
                </a:ext>
              </a:extLst>
            </p:cNvPr>
            <p:cNvSpPr/>
            <p:nvPr/>
          </p:nvSpPr>
          <p:spPr bwMode="auto">
            <a:xfrm>
              <a:off x="7096930" y="5861214"/>
              <a:ext cx="1548514" cy="45714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82" name="Run quantum circuits on the IBM cloud">
              <a:extLst>
                <a:ext uri="{FF2B5EF4-FFF2-40B4-BE49-F238E27FC236}">
                  <a16:creationId xmlns:a16="http://schemas.microsoft.com/office/drawing/2014/main" id="{14A2087A-6A03-F730-D5CA-3C2622471B6B}"/>
                </a:ext>
              </a:extLst>
            </p:cNvPr>
            <p:cNvSpPr txBox="1"/>
            <p:nvPr/>
          </p:nvSpPr>
          <p:spPr>
            <a:xfrm>
              <a:off x="7208376" y="5419748"/>
              <a:ext cx="1168507"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Qiskit Runtime</a:t>
              </a:r>
              <a:endParaRPr sz="500" kern="0" dirty="0">
                <a:solidFill>
                  <a:srgbClr val="FFFFFF"/>
                </a:solidFill>
                <a:latin typeface="IBM Plex Sans" panose="020B0503050203000203" pitchFamily="34" charset="0"/>
              </a:endParaRPr>
            </a:p>
          </p:txBody>
        </p:sp>
        <p:sp>
          <p:nvSpPr>
            <p:cNvPr id="83" name="Run quantum circuits on the IBM cloud">
              <a:extLst>
                <a:ext uri="{FF2B5EF4-FFF2-40B4-BE49-F238E27FC236}">
                  <a16:creationId xmlns:a16="http://schemas.microsoft.com/office/drawing/2014/main" id="{BE1874C9-8EAE-9BF5-080D-07889491E085}"/>
                </a:ext>
              </a:extLst>
            </p:cNvPr>
            <p:cNvSpPr txBox="1"/>
            <p:nvPr/>
          </p:nvSpPr>
          <p:spPr>
            <a:xfrm>
              <a:off x="7213295" y="5948545"/>
              <a:ext cx="521987"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QASM3</a:t>
              </a:r>
              <a:endParaRPr sz="500" kern="0" dirty="0">
                <a:solidFill>
                  <a:srgbClr val="FFFFFF"/>
                </a:solidFill>
                <a:latin typeface="IBM Plex Sans" panose="020B0503050203000203" pitchFamily="34" charset="0"/>
              </a:endParaRPr>
            </a:p>
          </p:txBody>
        </p:sp>
        <p:sp>
          <p:nvSpPr>
            <p:cNvPr id="84" name="Rectangle 83">
              <a:extLst>
                <a:ext uri="{FF2B5EF4-FFF2-40B4-BE49-F238E27FC236}">
                  <a16:creationId xmlns:a16="http://schemas.microsoft.com/office/drawing/2014/main" id="{7AC80C39-3E2D-7A4D-16CB-FECBAF46C107}"/>
                </a:ext>
              </a:extLst>
            </p:cNvPr>
            <p:cNvSpPr/>
            <p:nvPr/>
          </p:nvSpPr>
          <p:spPr bwMode="auto">
            <a:xfrm>
              <a:off x="8768218" y="5861214"/>
              <a:ext cx="1525314" cy="45714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85" name="Run quantum circuits on the IBM cloud">
              <a:extLst>
                <a:ext uri="{FF2B5EF4-FFF2-40B4-BE49-F238E27FC236}">
                  <a16:creationId xmlns:a16="http://schemas.microsoft.com/office/drawing/2014/main" id="{B7D87A1E-0C7B-91F1-22C8-6C7D72D19707}"/>
                </a:ext>
              </a:extLst>
            </p:cNvPr>
            <p:cNvSpPr txBox="1"/>
            <p:nvPr/>
          </p:nvSpPr>
          <p:spPr>
            <a:xfrm>
              <a:off x="8879319" y="5948545"/>
              <a:ext cx="1044021"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Dynamic circuits</a:t>
              </a:r>
              <a:endParaRPr sz="500" kern="0" dirty="0">
                <a:solidFill>
                  <a:srgbClr val="FFFFFF"/>
                </a:solidFill>
                <a:latin typeface="IBM Plex Sans" panose="020B0503050203000203" pitchFamily="34" charset="0"/>
              </a:endParaRPr>
            </a:p>
          </p:txBody>
        </p:sp>
        <p:sp>
          <p:nvSpPr>
            <p:cNvPr id="86" name="Rectangle 85">
              <a:extLst>
                <a:ext uri="{FF2B5EF4-FFF2-40B4-BE49-F238E27FC236}">
                  <a16:creationId xmlns:a16="http://schemas.microsoft.com/office/drawing/2014/main" id="{13F6E354-1C1F-7497-B78E-529BF5880552}"/>
                </a:ext>
              </a:extLst>
            </p:cNvPr>
            <p:cNvSpPr/>
            <p:nvPr/>
          </p:nvSpPr>
          <p:spPr bwMode="auto">
            <a:xfrm>
              <a:off x="10408690" y="5861214"/>
              <a:ext cx="1558026" cy="45714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87" name="Run quantum circuits on the IBM cloud">
              <a:extLst>
                <a:ext uri="{FF2B5EF4-FFF2-40B4-BE49-F238E27FC236}">
                  <a16:creationId xmlns:a16="http://schemas.microsoft.com/office/drawing/2014/main" id="{2DF7D044-BEEB-BA4B-CF71-EA657DBE46C1}"/>
                </a:ext>
              </a:extLst>
            </p:cNvPr>
            <p:cNvSpPr txBox="1"/>
            <p:nvPr/>
          </p:nvSpPr>
          <p:spPr>
            <a:xfrm>
              <a:off x="10496051" y="5948545"/>
              <a:ext cx="994730" cy="337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Execution Modes</a:t>
              </a:r>
              <a:endParaRPr sz="500" kern="0" dirty="0">
                <a:solidFill>
                  <a:srgbClr val="FFFFFF"/>
                </a:solidFill>
                <a:latin typeface="IBM Plex Sans" panose="020B0503050203000203" pitchFamily="34" charset="0"/>
              </a:endParaRPr>
            </a:p>
          </p:txBody>
        </p:sp>
        <p:sp>
          <p:nvSpPr>
            <p:cNvPr id="88" name="Rectangle 87">
              <a:extLst>
                <a:ext uri="{FF2B5EF4-FFF2-40B4-BE49-F238E27FC236}">
                  <a16:creationId xmlns:a16="http://schemas.microsoft.com/office/drawing/2014/main" id="{A3D96B27-392C-8741-F047-FD6816A80FC3}"/>
                </a:ext>
              </a:extLst>
            </p:cNvPr>
            <p:cNvSpPr/>
            <p:nvPr/>
          </p:nvSpPr>
          <p:spPr bwMode="auto">
            <a:xfrm>
              <a:off x="5413805" y="6397415"/>
              <a:ext cx="3249296" cy="102679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89" name="Run quantum circuits on the IBM cloud">
              <a:extLst>
                <a:ext uri="{FF2B5EF4-FFF2-40B4-BE49-F238E27FC236}">
                  <a16:creationId xmlns:a16="http://schemas.microsoft.com/office/drawing/2014/main" id="{8E70B38C-7DCA-9DEF-E04B-124256D93165}"/>
                </a:ext>
              </a:extLst>
            </p:cNvPr>
            <p:cNvSpPr txBox="1"/>
            <p:nvPr/>
          </p:nvSpPr>
          <p:spPr>
            <a:xfrm>
              <a:off x="5532537" y="6487552"/>
              <a:ext cx="991673" cy="66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600" kern="0" dirty="0">
                  <a:solidFill>
                    <a:srgbClr val="FFFFFF"/>
                  </a:solidFill>
                  <a:latin typeface="IBM Plex Sans Light" panose="020B0403050203000203" pitchFamily="34" charset="0"/>
                </a:rPr>
                <a:t>Falcon</a:t>
              </a:r>
            </a:p>
            <a:p>
              <a:pPr defTabSz="257186" hangingPunct="0">
                <a:defRPr/>
              </a:pPr>
              <a:endParaRPr lang="en-US" sz="400" kern="0" dirty="0">
                <a:solidFill>
                  <a:srgbClr val="FFFFFF"/>
                </a:solidFill>
                <a:latin typeface="IBM Plex Sans Light" panose="020B0403050203000203" pitchFamily="34" charset="0"/>
              </a:endParaRPr>
            </a:p>
            <a:p>
              <a:pPr defTabSz="257186" hangingPunct="0">
                <a:lnSpc>
                  <a:spcPts val="600"/>
                </a:lnSpc>
                <a:defRPr/>
              </a:pPr>
              <a:r>
                <a:rPr lang="en-US" sz="400" kern="0" dirty="0">
                  <a:solidFill>
                    <a:srgbClr val="FFFFFF"/>
                  </a:solidFill>
                  <a:latin typeface="IBM Plex Sans" panose="020B0503050203000203" pitchFamily="34" charset="0"/>
                </a:rPr>
                <a:t>Benchmarking</a:t>
              </a:r>
            </a:p>
            <a:p>
              <a:pPr defTabSz="257186" hangingPunct="0">
                <a:lnSpc>
                  <a:spcPts val="600"/>
                </a:lnSpc>
                <a:defRPr/>
              </a:pPr>
              <a:r>
                <a:rPr lang="en-US" sz="400" kern="0" dirty="0">
                  <a:solidFill>
                    <a:srgbClr val="FFFFFF"/>
                  </a:solidFill>
                  <a:latin typeface="IBM Plex Sans" panose="020B0503050203000203" pitchFamily="34" charset="0"/>
                </a:rPr>
                <a:t>27 qubits</a:t>
              </a:r>
              <a:endParaRPr sz="400" kern="0" dirty="0">
                <a:solidFill>
                  <a:srgbClr val="FFFFFF"/>
                </a:solidFill>
                <a:latin typeface="IBM Plex Sans" panose="020B0503050203000203" pitchFamily="34" charset="0"/>
              </a:endParaRPr>
            </a:p>
          </p:txBody>
        </p:sp>
        <p:sp>
          <p:nvSpPr>
            <p:cNvPr id="90" name="Rectangle 89">
              <a:extLst>
                <a:ext uri="{FF2B5EF4-FFF2-40B4-BE49-F238E27FC236}">
                  <a16:creationId xmlns:a16="http://schemas.microsoft.com/office/drawing/2014/main" id="{FDF94FCC-4A70-B49B-14B1-9B784FA36D0E}"/>
                </a:ext>
              </a:extLst>
            </p:cNvPr>
            <p:cNvSpPr/>
            <p:nvPr/>
          </p:nvSpPr>
          <p:spPr bwMode="auto">
            <a:xfrm>
              <a:off x="8757618" y="6392705"/>
              <a:ext cx="3216742" cy="102679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91" name="Run quantum circuits on the IBM cloud">
              <a:extLst>
                <a:ext uri="{FF2B5EF4-FFF2-40B4-BE49-F238E27FC236}">
                  <a16:creationId xmlns:a16="http://schemas.microsoft.com/office/drawing/2014/main" id="{69FE78D3-4604-3EE8-CFA6-919B6304AB9E}"/>
                </a:ext>
              </a:extLst>
            </p:cNvPr>
            <p:cNvSpPr txBox="1"/>
            <p:nvPr/>
          </p:nvSpPr>
          <p:spPr>
            <a:xfrm>
              <a:off x="8879319" y="6487552"/>
              <a:ext cx="1019337" cy="69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600" kern="0" dirty="0">
                  <a:solidFill>
                    <a:srgbClr val="FFFFFF"/>
                  </a:solidFill>
                  <a:latin typeface="IBM Plex Sans Light" panose="020B0403050203000203" pitchFamily="34" charset="0"/>
                </a:rPr>
                <a:t>Eagle</a:t>
              </a:r>
            </a:p>
            <a:p>
              <a:pPr defTabSz="257186" hangingPunct="0">
                <a:lnSpc>
                  <a:spcPts val="600"/>
                </a:lnSpc>
                <a:defRPr/>
              </a:pP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Benchmarking</a:t>
              </a:r>
            </a:p>
            <a:p>
              <a:pPr defTabSz="257186" hangingPunct="0">
                <a:lnSpc>
                  <a:spcPts val="600"/>
                </a:lnSpc>
                <a:defRPr/>
              </a:pPr>
              <a:r>
                <a:rPr lang="en-US" sz="400" kern="0" dirty="0">
                  <a:solidFill>
                    <a:srgbClr val="FFFFFF"/>
                  </a:solidFill>
                  <a:latin typeface="IBM Plex Sans" panose="020B0503050203000203" pitchFamily="34" charset="0"/>
                </a:rPr>
                <a:t>127 qubits</a:t>
              </a:r>
              <a:endParaRPr sz="400" kern="0" dirty="0">
                <a:solidFill>
                  <a:srgbClr val="FFFFFF"/>
                </a:solidFill>
                <a:latin typeface="IBM Plex Sans" panose="020B0503050203000203" pitchFamily="34" charset="0"/>
              </a:endParaRPr>
            </a:p>
          </p:txBody>
        </p:sp>
        <p:sp>
          <p:nvSpPr>
            <p:cNvPr id="92" name="Run quantum circuits on the IBM cloud">
              <a:extLst>
                <a:ext uri="{FF2B5EF4-FFF2-40B4-BE49-F238E27FC236}">
                  <a16:creationId xmlns:a16="http://schemas.microsoft.com/office/drawing/2014/main" id="{9E15B56B-56F6-ABA1-9DDC-87D69774A50F}"/>
                </a:ext>
              </a:extLst>
            </p:cNvPr>
            <p:cNvSpPr txBox="1"/>
            <p:nvPr/>
          </p:nvSpPr>
          <p:spPr>
            <a:xfrm>
              <a:off x="12200868" y="5948547"/>
              <a:ext cx="1391610" cy="129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spcAft>
                  <a:spcPts val="300"/>
                </a:spcAft>
                <a:defRPr/>
              </a:pPr>
              <a:r>
                <a:rPr lang="en-US" sz="600" kern="0" dirty="0">
                  <a:solidFill>
                    <a:srgbClr val="FFFFFF"/>
                  </a:solidFill>
                  <a:latin typeface="IBM Plex Sans Light" panose="020B0403050203000203" pitchFamily="34" charset="0"/>
                </a:rPr>
                <a:t>Heron (5K)</a:t>
              </a:r>
              <a:endParaRPr lang="en-US" sz="400" kern="0" dirty="0">
                <a:solidFill>
                  <a:srgbClr val="FFFFFF"/>
                </a:solidFill>
                <a:latin typeface="IBM Plex Sans" panose="020B0503050203000203" pitchFamily="34" charset="0"/>
              </a:endParaRP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Mitigation</a:t>
              </a:r>
            </a:p>
            <a:p>
              <a:pPr defTabSz="257186" hangingPunct="0">
                <a:lnSpc>
                  <a:spcPts val="551"/>
                </a:lnSpc>
                <a:spcAft>
                  <a:spcPts val="300"/>
                </a:spcAft>
                <a:defRPr/>
              </a:pPr>
              <a:r>
                <a:rPr lang="en-US" sz="400" kern="0" dirty="0">
                  <a:solidFill>
                    <a:srgbClr val="FFFFFF"/>
                  </a:solidFill>
                  <a:latin typeface="IBM Plex Sans" panose="020B0503050203000203" pitchFamily="34" charset="0"/>
                </a:rPr>
                <a:t>5k gates</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133 qubits</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Classical modular</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133x3 = 399 qubits</a:t>
              </a:r>
              <a:endParaRPr sz="400" kern="0" dirty="0">
                <a:solidFill>
                  <a:srgbClr val="FFFFFF"/>
                </a:solidFill>
                <a:latin typeface="IBM Plex Sans" panose="020B0503050203000203" pitchFamily="34" charset="0"/>
              </a:endParaRPr>
            </a:p>
          </p:txBody>
        </p:sp>
        <p:sp>
          <p:nvSpPr>
            <p:cNvPr id="93" name="Rectangle 92">
              <a:extLst>
                <a:ext uri="{FF2B5EF4-FFF2-40B4-BE49-F238E27FC236}">
                  <a16:creationId xmlns:a16="http://schemas.microsoft.com/office/drawing/2014/main" id="{C3B50D14-1DD4-826D-79DB-5D5DE7112FDC}"/>
                </a:ext>
              </a:extLst>
            </p:cNvPr>
            <p:cNvSpPr/>
            <p:nvPr/>
          </p:nvSpPr>
          <p:spPr bwMode="auto">
            <a:xfrm>
              <a:off x="13710674" y="5861215"/>
              <a:ext cx="1566446" cy="155879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94" name="Rectangle 93">
              <a:extLst>
                <a:ext uri="{FF2B5EF4-FFF2-40B4-BE49-F238E27FC236}">
                  <a16:creationId xmlns:a16="http://schemas.microsoft.com/office/drawing/2014/main" id="{B2CFD8FF-1F0A-68B0-CEE4-A35BA158AB40}"/>
                </a:ext>
              </a:extLst>
            </p:cNvPr>
            <p:cNvSpPr/>
            <p:nvPr/>
          </p:nvSpPr>
          <p:spPr bwMode="auto">
            <a:xfrm>
              <a:off x="15394827" y="5856968"/>
              <a:ext cx="1531032" cy="1566472"/>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95" name="Run quantum circuits on the IBM cloud">
              <a:extLst>
                <a:ext uri="{FF2B5EF4-FFF2-40B4-BE49-F238E27FC236}">
                  <a16:creationId xmlns:a16="http://schemas.microsoft.com/office/drawing/2014/main" id="{79853F11-E1D8-E6EF-4DC2-CBF679EDB30F}"/>
                </a:ext>
              </a:extLst>
            </p:cNvPr>
            <p:cNvSpPr txBox="1"/>
            <p:nvPr/>
          </p:nvSpPr>
          <p:spPr>
            <a:xfrm>
              <a:off x="15505782" y="5948545"/>
              <a:ext cx="1367127" cy="129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spcAft>
                  <a:spcPts val="300"/>
                </a:spcAft>
                <a:defRPr/>
              </a:pPr>
              <a:r>
                <a:rPr lang="en-US" sz="600" kern="0" dirty="0">
                  <a:solidFill>
                    <a:srgbClr val="FFFFFF"/>
                  </a:solidFill>
                  <a:latin typeface="IBM Plex Sans Light" panose="020B0403050203000203" pitchFamily="34" charset="0"/>
                </a:rPr>
                <a:t>Flamingo (7.5K)</a:t>
              </a:r>
              <a:endParaRPr lang="en-US" sz="400" kern="0" dirty="0">
                <a:solidFill>
                  <a:srgbClr val="FFFFFF"/>
                </a:solidFill>
                <a:latin typeface="IBM Plex Sans" panose="020B0503050203000203" pitchFamily="34" charset="0"/>
              </a:endParaRP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Mitigation</a:t>
              </a:r>
            </a:p>
            <a:p>
              <a:pPr defTabSz="257186" hangingPunct="0">
                <a:lnSpc>
                  <a:spcPts val="551"/>
                </a:lnSpc>
                <a:spcAft>
                  <a:spcPts val="300"/>
                </a:spcAft>
                <a:defRPr/>
              </a:pPr>
              <a:r>
                <a:rPr lang="en-US" sz="400" kern="0" dirty="0">
                  <a:solidFill>
                    <a:srgbClr val="FFFFFF"/>
                  </a:solidFill>
                  <a:latin typeface="IBM Plex Sans" panose="020B0503050203000203" pitchFamily="34" charset="0"/>
                </a:rPr>
                <a:t>7.5k gates</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156 qubits</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Quantum modular</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156x7 = 1092 qubits</a:t>
              </a:r>
              <a:endParaRPr sz="400" kern="0" dirty="0">
                <a:solidFill>
                  <a:srgbClr val="FFFFFF"/>
                </a:solidFill>
                <a:latin typeface="IBM Plex Sans" panose="020B0503050203000203" pitchFamily="34" charset="0"/>
              </a:endParaRPr>
            </a:p>
          </p:txBody>
        </p:sp>
        <p:sp>
          <p:nvSpPr>
            <p:cNvPr id="96" name="Rectangle 95">
              <a:extLst>
                <a:ext uri="{FF2B5EF4-FFF2-40B4-BE49-F238E27FC236}">
                  <a16:creationId xmlns:a16="http://schemas.microsoft.com/office/drawing/2014/main" id="{2D60F63E-2E59-9A7E-8A57-50C0C038588C}"/>
                </a:ext>
              </a:extLst>
            </p:cNvPr>
            <p:cNvSpPr/>
            <p:nvPr/>
          </p:nvSpPr>
          <p:spPr bwMode="auto">
            <a:xfrm>
              <a:off x="17035838" y="5856968"/>
              <a:ext cx="1562306" cy="1566472"/>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97" name="Run quantum circuits on the IBM cloud">
              <a:extLst>
                <a:ext uri="{FF2B5EF4-FFF2-40B4-BE49-F238E27FC236}">
                  <a16:creationId xmlns:a16="http://schemas.microsoft.com/office/drawing/2014/main" id="{AD671EFA-0B4B-AF54-D49D-9571FD725F0D}"/>
                </a:ext>
              </a:extLst>
            </p:cNvPr>
            <p:cNvSpPr txBox="1"/>
            <p:nvPr/>
          </p:nvSpPr>
          <p:spPr>
            <a:xfrm>
              <a:off x="17140874" y="5948545"/>
              <a:ext cx="1366558" cy="129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spcAft>
                  <a:spcPts val="300"/>
                </a:spcAft>
                <a:defRPr/>
              </a:pPr>
              <a:r>
                <a:rPr lang="en-US" sz="600" kern="0" dirty="0">
                  <a:solidFill>
                    <a:srgbClr val="FFFFFF"/>
                  </a:solidFill>
                  <a:latin typeface="IBM Plex Sans Light" panose="020B0403050203000203" pitchFamily="34" charset="0"/>
                </a:rPr>
                <a:t>Flamingo (10K)</a:t>
              </a:r>
              <a:endParaRPr lang="en-US" sz="400" kern="0" dirty="0">
                <a:solidFill>
                  <a:srgbClr val="FFFFFF"/>
                </a:solidFill>
                <a:latin typeface="IBM Plex Sans" panose="020B0503050203000203" pitchFamily="34" charset="0"/>
              </a:endParaRP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Mitigation</a:t>
              </a:r>
            </a:p>
            <a:p>
              <a:pPr defTabSz="257186" hangingPunct="0">
                <a:lnSpc>
                  <a:spcPts val="551"/>
                </a:lnSpc>
                <a:spcAft>
                  <a:spcPts val="300"/>
                </a:spcAft>
                <a:defRPr/>
              </a:pPr>
              <a:r>
                <a:rPr lang="en-US" sz="400" kern="0" dirty="0">
                  <a:solidFill>
                    <a:srgbClr val="FFFFFF"/>
                  </a:solidFill>
                  <a:latin typeface="IBM Plex Sans" panose="020B0503050203000203" pitchFamily="34" charset="0"/>
                </a:rPr>
                <a:t>10k gates</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156 qubits</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Quantum modular</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156x7 = 1092 qubits</a:t>
              </a:r>
              <a:endParaRPr sz="400" kern="0" dirty="0">
                <a:solidFill>
                  <a:srgbClr val="FFFFFF"/>
                </a:solidFill>
                <a:latin typeface="IBM Plex Sans" panose="020B0503050203000203" pitchFamily="34" charset="0"/>
              </a:endParaRPr>
            </a:p>
          </p:txBody>
        </p:sp>
        <p:sp>
          <p:nvSpPr>
            <p:cNvPr id="98" name="Rectangle 97">
              <a:extLst>
                <a:ext uri="{FF2B5EF4-FFF2-40B4-BE49-F238E27FC236}">
                  <a16:creationId xmlns:a16="http://schemas.microsoft.com/office/drawing/2014/main" id="{BD3CA757-25CB-0685-1E5B-0040035FB414}"/>
                </a:ext>
              </a:extLst>
            </p:cNvPr>
            <p:cNvSpPr/>
            <p:nvPr/>
          </p:nvSpPr>
          <p:spPr bwMode="auto">
            <a:xfrm>
              <a:off x="18703109" y="5856968"/>
              <a:ext cx="1566628" cy="1566472"/>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99" name="Run quantum circuits on the IBM cloud">
              <a:extLst>
                <a:ext uri="{FF2B5EF4-FFF2-40B4-BE49-F238E27FC236}">
                  <a16:creationId xmlns:a16="http://schemas.microsoft.com/office/drawing/2014/main" id="{EE970168-0F97-20A6-9071-A6A2AE2C3E1D}"/>
                </a:ext>
              </a:extLst>
            </p:cNvPr>
            <p:cNvSpPr txBox="1"/>
            <p:nvPr/>
          </p:nvSpPr>
          <p:spPr>
            <a:xfrm>
              <a:off x="18822125" y="5948545"/>
              <a:ext cx="1377071" cy="129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spcAft>
                  <a:spcPts val="300"/>
                </a:spcAft>
                <a:defRPr/>
              </a:pPr>
              <a:r>
                <a:rPr lang="en-US" sz="600" kern="0" dirty="0">
                  <a:solidFill>
                    <a:srgbClr val="FFFFFF"/>
                  </a:solidFill>
                  <a:latin typeface="IBM Plex Sans Light" panose="020B0403050203000203" pitchFamily="34" charset="0"/>
                </a:rPr>
                <a:t>Flamingo (15K)</a:t>
              </a:r>
              <a:endParaRPr lang="en-US" sz="600" kern="0" dirty="0">
                <a:solidFill>
                  <a:srgbClr val="FFFFFF"/>
                </a:solidFill>
                <a:latin typeface="IBM Plex Sans" panose="020B0503050203000203" pitchFamily="34" charset="0"/>
              </a:endParaRP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Mitigation</a:t>
              </a:r>
            </a:p>
            <a:p>
              <a:pPr defTabSz="257186" hangingPunct="0">
                <a:lnSpc>
                  <a:spcPts val="551"/>
                </a:lnSpc>
                <a:spcAft>
                  <a:spcPts val="300"/>
                </a:spcAft>
                <a:defRPr/>
              </a:pPr>
              <a:r>
                <a:rPr lang="en-US" sz="400" kern="0" dirty="0">
                  <a:solidFill>
                    <a:srgbClr val="FFFFFF"/>
                  </a:solidFill>
                  <a:latin typeface="IBM Plex Sans" panose="020B0503050203000203" pitchFamily="34" charset="0"/>
                </a:rPr>
                <a:t>15k gates</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156 qubits</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Quantum modular</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156x7 = 1092 qubits</a:t>
              </a:r>
              <a:endParaRPr sz="400" kern="0" dirty="0">
                <a:solidFill>
                  <a:srgbClr val="FFFFFF"/>
                </a:solidFill>
                <a:latin typeface="IBM Plex Sans" panose="020B0503050203000203" pitchFamily="34" charset="0"/>
              </a:endParaRPr>
            </a:p>
          </p:txBody>
        </p:sp>
        <p:sp>
          <p:nvSpPr>
            <p:cNvPr id="100" name="Rectangle 99">
              <a:extLst>
                <a:ext uri="{FF2B5EF4-FFF2-40B4-BE49-F238E27FC236}">
                  <a16:creationId xmlns:a16="http://schemas.microsoft.com/office/drawing/2014/main" id="{D713CAEC-EEE9-1245-92CB-4E13C078790D}"/>
                </a:ext>
              </a:extLst>
            </p:cNvPr>
            <p:cNvSpPr/>
            <p:nvPr/>
          </p:nvSpPr>
          <p:spPr bwMode="auto">
            <a:xfrm>
              <a:off x="20385261" y="5852906"/>
              <a:ext cx="1519136" cy="1566588"/>
            </a:xfrm>
            <a:prstGeom prst="rect">
              <a:avLst/>
            </a:prstGeom>
            <a:solidFill>
              <a:srgbClr val="69707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01" name="Run quantum circuits on the IBM cloud">
              <a:extLst>
                <a:ext uri="{FF2B5EF4-FFF2-40B4-BE49-F238E27FC236}">
                  <a16:creationId xmlns:a16="http://schemas.microsoft.com/office/drawing/2014/main" id="{9DE08214-1DAF-F1CE-4A15-0681C995105E}"/>
                </a:ext>
              </a:extLst>
            </p:cNvPr>
            <p:cNvSpPr txBox="1"/>
            <p:nvPr/>
          </p:nvSpPr>
          <p:spPr>
            <a:xfrm>
              <a:off x="20498106" y="5948545"/>
              <a:ext cx="1310468" cy="1439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spcAft>
                  <a:spcPts val="300"/>
                </a:spcAft>
                <a:defRPr/>
              </a:pPr>
              <a:r>
                <a:rPr lang="en-US" sz="600" kern="0" dirty="0">
                  <a:solidFill>
                    <a:srgbClr val="FFFFFF"/>
                  </a:solidFill>
                  <a:latin typeface="IBM Plex Sans Light" panose="020B0403050203000203" pitchFamily="34" charset="0"/>
                </a:rPr>
                <a:t>Starling (100M)</a:t>
              </a:r>
              <a:endParaRPr lang="en-US" sz="600" kern="0" dirty="0">
                <a:solidFill>
                  <a:srgbClr val="FFFFFF"/>
                </a:solidFill>
                <a:latin typeface="IBM Plex Sans" panose="020B0503050203000203" pitchFamily="34" charset="0"/>
              </a:endParaRP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correction</a:t>
              </a:r>
            </a:p>
            <a:p>
              <a:pPr defTabSz="257186" hangingPunct="0">
                <a:lnSpc>
                  <a:spcPts val="551"/>
                </a:lnSpc>
                <a:spcAft>
                  <a:spcPts val="300"/>
                </a:spcAft>
                <a:defRPr/>
              </a:pPr>
              <a:r>
                <a:rPr lang="en-US" sz="400" kern="0" dirty="0">
                  <a:solidFill>
                    <a:srgbClr val="FFFFFF"/>
                  </a:solidFill>
                  <a:latin typeface="IBM Plex Sans" panose="020B0503050203000203" pitchFamily="34" charset="0"/>
                </a:rPr>
                <a:t>100M gates</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200 qubits</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corrected </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modularity</a:t>
              </a:r>
            </a:p>
            <a:p>
              <a:pPr defTabSz="257186" hangingPunct="0">
                <a:lnSpc>
                  <a:spcPts val="500"/>
                </a:lnSpc>
                <a:spcAft>
                  <a:spcPts val="300"/>
                </a:spcAft>
                <a:defRPr/>
              </a:pPr>
              <a:endParaRPr lang="en-US" sz="451" kern="0" dirty="0">
                <a:solidFill>
                  <a:srgbClr val="FFFFFF"/>
                </a:solidFill>
                <a:latin typeface="IBM Plex Sans" panose="020B0503050203000203" pitchFamily="34" charset="0"/>
              </a:endParaRPr>
            </a:p>
          </p:txBody>
        </p:sp>
        <p:sp>
          <p:nvSpPr>
            <p:cNvPr id="102" name="Rectangle 101">
              <a:extLst>
                <a:ext uri="{FF2B5EF4-FFF2-40B4-BE49-F238E27FC236}">
                  <a16:creationId xmlns:a16="http://schemas.microsoft.com/office/drawing/2014/main" id="{A81100BB-00CC-DCF1-9369-6F06B30A92E9}"/>
                </a:ext>
              </a:extLst>
            </p:cNvPr>
            <p:cNvSpPr/>
            <p:nvPr/>
          </p:nvSpPr>
          <p:spPr bwMode="auto">
            <a:xfrm>
              <a:off x="22016485" y="5861217"/>
              <a:ext cx="1913816" cy="1562770"/>
            </a:xfrm>
            <a:prstGeom prst="rect">
              <a:avLst/>
            </a:prstGeom>
            <a:solidFill>
              <a:srgbClr val="69707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03" name="Run quantum circuits on the IBM cloud">
              <a:extLst>
                <a:ext uri="{FF2B5EF4-FFF2-40B4-BE49-F238E27FC236}">
                  <a16:creationId xmlns:a16="http://schemas.microsoft.com/office/drawing/2014/main" id="{26092EB6-40EC-A6CD-EC73-6705302ECA65}"/>
                </a:ext>
              </a:extLst>
            </p:cNvPr>
            <p:cNvSpPr txBox="1"/>
            <p:nvPr/>
          </p:nvSpPr>
          <p:spPr>
            <a:xfrm>
              <a:off x="22135049" y="5948545"/>
              <a:ext cx="1571268" cy="1439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700">
                  <a:latin typeface="IBM Plex Sans Light"/>
                  <a:ea typeface="IBM Plex Sans Light"/>
                  <a:cs typeface="IBM Plex Sans Light"/>
                  <a:sym typeface="IBM Plex Sans Light"/>
                </a:defRPr>
              </a:lvl1pPr>
            </a:lstStyle>
            <a:p>
              <a:pPr defTabSz="257186" hangingPunct="0">
                <a:spcAft>
                  <a:spcPts val="300"/>
                </a:spcAft>
                <a:defRPr/>
              </a:pPr>
              <a:r>
                <a:rPr lang="en-US" sz="600" kern="0" dirty="0">
                  <a:solidFill>
                    <a:srgbClr val="FFFFFF"/>
                  </a:solidFill>
                </a:rPr>
                <a:t>Blue Jay (1B)</a:t>
              </a:r>
              <a:endParaRPr lang="en-US" sz="400" kern="0" dirty="0">
                <a:solidFill>
                  <a:srgbClr val="FFFFFF"/>
                </a:solidFill>
                <a:latin typeface="IBM Plex Sans" panose="020B0503050203000203" pitchFamily="34" charset="0"/>
              </a:endParaRP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correction</a:t>
              </a:r>
            </a:p>
            <a:p>
              <a:pPr defTabSz="257186" hangingPunct="0">
                <a:lnSpc>
                  <a:spcPts val="551"/>
                </a:lnSpc>
                <a:spcAft>
                  <a:spcPts val="300"/>
                </a:spcAft>
                <a:defRPr/>
              </a:pPr>
              <a:r>
                <a:rPr lang="en-US" sz="400" kern="0" dirty="0">
                  <a:solidFill>
                    <a:srgbClr val="FFFFFF"/>
                  </a:solidFill>
                  <a:latin typeface="IBM Plex Sans" panose="020B0503050203000203" pitchFamily="34" charset="0"/>
                </a:rPr>
                <a:t>1B gates</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2000 qubits</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corrected</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modularity</a:t>
              </a:r>
            </a:p>
            <a:p>
              <a:pPr defTabSz="257186" hangingPunct="0">
                <a:lnSpc>
                  <a:spcPts val="500"/>
                </a:lnSpc>
                <a:spcAft>
                  <a:spcPts val="300"/>
                </a:spcAft>
                <a:defRPr/>
              </a:pPr>
              <a:endParaRPr lang="en-US" sz="451" kern="0" dirty="0">
                <a:solidFill>
                  <a:srgbClr val="FFFFFF"/>
                </a:solidFill>
                <a:latin typeface="IBM Plex Sans" panose="020B0503050203000203" pitchFamily="34" charset="0"/>
              </a:endParaRPr>
            </a:p>
          </p:txBody>
        </p:sp>
        <p:pic>
          <p:nvPicPr>
            <p:cNvPr id="104" name="Graphic 103">
              <a:extLst>
                <a:ext uri="{FF2B5EF4-FFF2-40B4-BE49-F238E27FC236}">
                  <a16:creationId xmlns:a16="http://schemas.microsoft.com/office/drawing/2014/main" id="{A59AC03D-2EEC-63FB-2568-DDF95D38F0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06207" y="6487554"/>
              <a:ext cx="171428" cy="171428"/>
            </a:xfrm>
            <a:prstGeom prst="rect">
              <a:avLst/>
            </a:prstGeom>
          </p:spPr>
        </p:pic>
        <p:pic>
          <p:nvPicPr>
            <p:cNvPr id="105" name="Graphic 104">
              <a:extLst>
                <a:ext uri="{FF2B5EF4-FFF2-40B4-BE49-F238E27FC236}">
                  <a16:creationId xmlns:a16="http://schemas.microsoft.com/office/drawing/2014/main" id="{5DFC54B2-921C-61AA-31EA-A454935AAD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6401" y="6487554"/>
              <a:ext cx="171428" cy="171428"/>
            </a:xfrm>
            <a:prstGeom prst="rect">
              <a:avLst/>
            </a:prstGeom>
          </p:spPr>
        </p:pic>
        <p:pic>
          <p:nvPicPr>
            <p:cNvPr id="106" name="Graphic 105">
              <a:extLst>
                <a:ext uri="{FF2B5EF4-FFF2-40B4-BE49-F238E27FC236}">
                  <a16:creationId xmlns:a16="http://schemas.microsoft.com/office/drawing/2014/main" id="{04D57445-85B0-C006-F996-38AD516265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29315" y="5948544"/>
              <a:ext cx="171428" cy="171428"/>
            </a:xfrm>
            <a:prstGeom prst="rect">
              <a:avLst/>
            </a:prstGeom>
          </p:spPr>
        </p:pic>
        <p:pic>
          <p:nvPicPr>
            <p:cNvPr id="107" name="Graphic 106">
              <a:extLst>
                <a:ext uri="{FF2B5EF4-FFF2-40B4-BE49-F238E27FC236}">
                  <a16:creationId xmlns:a16="http://schemas.microsoft.com/office/drawing/2014/main" id="{03BFB787-79A9-1A8E-450F-FA3F98A33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21255" y="5948544"/>
              <a:ext cx="171428" cy="171428"/>
            </a:xfrm>
            <a:prstGeom prst="rect">
              <a:avLst/>
            </a:prstGeom>
          </p:spPr>
        </p:pic>
        <p:pic>
          <p:nvPicPr>
            <p:cNvPr id="108" name="Graphic 107">
              <a:extLst>
                <a:ext uri="{FF2B5EF4-FFF2-40B4-BE49-F238E27FC236}">
                  <a16:creationId xmlns:a16="http://schemas.microsoft.com/office/drawing/2014/main" id="{C6D2CCA8-1168-F50F-889B-C5ACB6883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05925" y="5948544"/>
              <a:ext cx="171428" cy="171428"/>
            </a:xfrm>
            <a:prstGeom prst="rect">
              <a:avLst/>
            </a:prstGeom>
          </p:spPr>
        </p:pic>
        <p:pic>
          <p:nvPicPr>
            <p:cNvPr id="109" name="Graphic 108">
              <a:extLst>
                <a:ext uri="{FF2B5EF4-FFF2-40B4-BE49-F238E27FC236}">
                  <a16:creationId xmlns:a16="http://schemas.microsoft.com/office/drawing/2014/main" id="{51670EF4-5679-0A8D-1D55-4CAAAD5DA7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48593" y="4853216"/>
              <a:ext cx="171428" cy="171428"/>
            </a:xfrm>
            <a:prstGeom prst="rect">
              <a:avLst/>
            </a:prstGeom>
          </p:spPr>
        </p:pic>
        <p:sp>
          <p:nvSpPr>
            <p:cNvPr id="110" name="Rectangle 109">
              <a:extLst>
                <a:ext uri="{FF2B5EF4-FFF2-40B4-BE49-F238E27FC236}">
                  <a16:creationId xmlns:a16="http://schemas.microsoft.com/office/drawing/2014/main" id="{0DDE25D9-961E-ACAA-F6CF-4DE6A0E09CF6}"/>
                </a:ext>
              </a:extLst>
            </p:cNvPr>
            <p:cNvSpPr/>
            <p:nvPr/>
          </p:nvSpPr>
          <p:spPr bwMode="auto">
            <a:xfrm>
              <a:off x="5412671" y="8404365"/>
              <a:ext cx="1566660" cy="1401486"/>
            </a:xfrm>
            <a:prstGeom prst="rect">
              <a:avLst/>
            </a:prstGeom>
            <a:solidFill>
              <a:srgbClr val="FF7EB6">
                <a:alpha val="99000"/>
              </a:srgb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11" name="Rectangle 110">
              <a:extLst>
                <a:ext uri="{FF2B5EF4-FFF2-40B4-BE49-F238E27FC236}">
                  <a16:creationId xmlns:a16="http://schemas.microsoft.com/office/drawing/2014/main" id="{B098A122-5CF5-AE70-A6D5-7BEF2B1A84A2}"/>
                </a:ext>
              </a:extLst>
            </p:cNvPr>
            <p:cNvSpPr/>
            <p:nvPr/>
          </p:nvSpPr>
          <p:spPr bwMode="auto">
            <a:xfrm>
              <a:off x="3777000" y="9885530"/>
              <a:ext cx="1521150" cy="1474796"/>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12" name="Rectangle 111">
              <a:extLst>
                <a:ext uri="{FF2B5EF4-FFF2-40B4-BE49-F238E27FC236}">
                  <a16:creationId xmlns:a16="http://schemas.microsoft.com/office/drawing/2014/main" id="{6AF0FD76-0E6C-39E4-22D6-70CDF0BF4963}"/>
                </a:ext>
              </a:extLst>
            </p:cNvPr>
            <p:cNvSpPr/>
            <p:nvPr/>
          </p:nvSpPr>
          <p:spPr bwMode="auto">
            <a:xfrm>
              <a:off x="3777000" y="8400640"/>
              <a:ext cx="1521150" cy="140616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13" name="Run quantum circuits on the IBM cloud">
              <a:extLst>
                <a:ext uri="{FF2B5EF4-FFF2-40B4-BE49-F238E27FC236}">
                  <a16:creationId xmlns:a16="http://schemas.microsoft.com/office/drawing/2014/main" id="{5BB8564C-5056-F7C7-EBBC-77AD8674FEDB}"/>
                </a:ext>
              </a:extLst>
            </p:cNvPr>
            <p:cNvSpPr txBox="1"/>
            <p:nvPr/>
          </p:nvSpPr>
          <p:spPr>
            <a:xfrm>
              <a:off x="3898877" y="9998495"/>
              <a:ext cx="1300644" cy="742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Falcon</a:t>
              </a:r>
            </a:p>
            <a:p>
              <a:pPr defTabSz="342914" hangingPunct="0">
                <a:defRPr/>
              </a:pPr>
              <a:endParaRPr lang="en-US" sz="300" kern="0" dirty="0">
                <a:solidFill>
                  <a:srgbClr val="FFFFFF"/>
                </a:solidFill>
              </a:endParaRPr>
            </a:p>
            <a:p>
              <a:pPr defTabSz="342914" hangingPunct="0">
                <a:defRPr/>
              </a:pPr>
              <a:r>
                <a:rPr lang="en-US" sz="400" kern="0" dirty="0">
                  <a:solidFill>
                    <a:srgbClr val="FFFFFF"/>
                  </a:solidFill>
                  <a:latin typeface="IBM Plex Sans" panose="020B0503050203000203" pitchFamily="34" charset="0"/>
                </a:rPr>
                <a:t>Demonstrate scaling with I/O routing with Bump bonds</a:t>
              </a:r>
            </a:p>
          </p:txBody>
        </p:sp>
        <p:sp>
          <p:nvSpPr>
            <p:cNvPr id="114" name="Rectangle 113">
              <a:extLst>
                <a:ext uri="{FF2B5EF4-FFF2-40B4-BE49-F238E27FC236}">
                  <a16:creationId xmlns:a16="http://schemas.microsoft.com/office/drawing/2014/main" id="{1F690AC6-1E83-32E2-9E6D-83D2E67133F5}"/>
                </a:ext>
              </a:extLst>
            </p:cNvPr>
            <p:cNvSpPr/>
            <p:nvPr/>
          </p:nvSpPr>
          <p:spPr bwMode="auto">
            <a:xfrm>
              <a:off x="10403122" y="9885532"/>
              <a:ext cx="1568578" cy="148366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15" name="Rectangle 114">
              <a:extLst>
                <a:ext uri="{FF2B5EF4-FFF2-40B4-BE49-F238E27FC236}">
                  <a16:creationId xmlns:a16="http://schemas.microsoft.com/office/drawing/2014/main" id="{6A772D65-EE30-C551-978F-A011A4A6E6A5}"/>
                </a:ext>
              </a:extLst>
            </p:cNvPr>
            <p:cNvSpPr/>
            <p:nvPr/>
          </p:nvSpPr>
          <p:spPr bwMode="auto">
            <a:xfrm>
              <a:off x="5412672" y="9885532"/>
              <a:ext cx="1562838" cy="148366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16" name="Run quantum circuits on the IBM cloud">
              <a:extLst>
                <a:ext uri="{FF2B5EF4-FFF2-40B4-BE49-F238E27FC236}">
                  <a16:creationId xmlns:a16="http://schemas.microsoft.com/office/drawing/2014/main" id="{0930606D-E167-0D8D-BDF1-D1F92742EEEA}"/>
                </a:ext>
              </a:extLst>
            </p:cNvPr>
            <p:cNvSpPr txBox="1"/>
            <p:nvPr/>
          </p:nvSpPr>
          <p:spPr>
            <a:xfrm>
              <a:off x="5529968" y="9998495"/>
              <a:ext cx="1381748" cy="23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Hummingbird</a:t>
              </a:r>
              <a:endParaRPr kern="0" dirty="0">
                <a:solidFill>
                  <a:srgbClr val="FFFFFF"/>
                </a:solidFill>
                <a:latin typeface="IBM Plex Sans" panose="020B0503050203000203" pitchFamily="34" charset="0"/>
              </a:endParaRPr>
            </a:p>
          </p:txBody>
        </p:sp>
        <p:sp>
          <p:nvSpPr>
            <p:cNvPr id="117" name="Rectangle 116">
              <a:extLst>
                <a:ext uri="{FF2B5EF4-FFF2-40B4-BE49-F238E27FC236}">
                  <a16:creationId xmlns:a16="http://schemas.microsoft.com/office/drawing/2014/main" id="{DF4C23CB-69DB-D83D-5ABD-346E93319317}"/>
                </a:ext>
              </a:extLst>
            </p:cNvPr>
            <p:cNvSpPr/>
            <p:nvPr/>
          </p:nvSpPr>
          <p:spPr bwMode="auto">
            <a:xfrm>
              <a:off x="7086457" y="9885530"/>
              <a:ext cx="1566136" cy="148366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18" name="Run quantum circuits on the IBM cloud">
              <a:extLst>
                <a:ext uri="{FF2B5EF4-FFF2-40B4-BE49-F238E27FC236}">
                  <a16:creationId xmlns:a16="http://schemas.microsoft.com/office/drawing/2014/main" id="{6C0A1A6E-93C5-8141-0B86-C260224FB8F7}"/>
                </a:ext>
              </a:extLst>
            </p:cNvPr>
            <p:cNvSpPr txBox="1"/>
            <p:nvPr/>
          </p:nvSpPr>
          <p:spPr>
            <a:xfrm>
              <a:off x="7201036" y="9998495"/>
              <a:ext cx="1378348" cy="607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Eagle</a:t>
              </a:r>
            </a:p>
            <a:p>
              <a:pPr defTabSz="342914" hangingPunct="0">
                <a:defRPr/>
              </a:pPr>
              <a:endParaRPr lang="en-US" sz="300" kern="0" dirty="0">
                <a:solidFill>
                  <a:srgbClr val="FFFFFF"/>
                </a:solidFill>
              </a:endParaRPr>
            </a:p>
            <a:p>
              <a:pPr defTabSz="342914" hangingPunct="0">
                <a:defRPr/>
              </a:pPr>
              <a:r>
                <a:rPr lang="en-US" sz="400" kern="0" dirty="0">
                  <a:solidFill>
                    <a:srgbClr val="FFFFFF"/>
                  </a:solidFill>
                  <a:latin typeface="IBM Plex Sans" panose="020B0503050203000203" pitchFamily="34" charset="0"/>
                </a:rPr>
                <a:t>Demonstrate scaling with MLW and TSV</a:t>
              </a:r>
            </a:p>
          </p:txBody>
        </p:sp>
        <p:sp>
          <p:nvSpPr>
            <p:cNvPr id="119" name="Rectangle 118">
              <a:extLst>
                <a:ext uri="{FF2B5EF4-FFF2-40B4-BE49-F238E27FC236}">
                  <a16:creationId xmlns:a16="http://schemas.microsoft.com/office/drawing/2014/main" id="{A80C44F8-3FDE-5D8A-58E3-9EDAFBB50059}"/>
                </a:ext>
              </a:extLst>
            </p:cNvPr>
            <p:cNvSpPr/>
            <p:nvPr/>
          </p:nvSpPr>
          <p:spPr bwMode="auto">
            <a:xfrm>
              <a:off x="8770155" y="9885530"/>
              <a:ext cx="1518680" cy="148366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20" name="Run quantum circuits on the IBM cloud">
              <a:extLst>
                <a:ext uri="{FF2B5EF4-FFF2-40B4-BE49-F238E27FC236}">
                  <a16:creationId xmlns:a16="http://schemas.microsoft.com/office/drawing/2014/main" id="{D33A1835-32DE-DE62-2D23-CDADE58C8E94}"/>
                </a:ext>
              </a:extLst>
            </p:cNvPr>
            <p:cNvSpPr txBox="1"/>
            <p:nvPr/>
          </p:nvSpPr>
          <p:spPr>
            <a:xfrm>
              <a:off x="8873287" y="9998495"/>
              <a:ext cx="1127381" cy="23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Osprey</a:t>
              </a:r>
            </a:p>
          </p:txBody>
        </p:sp>
        <p:sp>
          <p:nvSpPr>
            <p:cNvPr id="121" name="Run quantum circuits on the IBM cloud">
              <a:extLst>
                <a:ext uri="{FF2B5EF4-FFF2-40B4-BE49-F238E27FC236}">
                  <a16:creationId xmlns:a16="http://schemas.microsoft.com/office/drawing/2014/main" id="{31E19B81-321B-EC0F-C3FC-4B9B74B5A416}"/>
                </a:ext>
              </a:extLst>
            </p:cNvPr>
            <p:cNvSpPr txBox="1"/>
            <p:nvPr/>
          </p:nvSpPr>
          <p:spPr>
            <a:xfrm>
              <a:off x="10507023" y="9998495"/>
              <a:ext cx="1127381" cy="23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Condor</a:t>
              </a:r>
            </a:p>
          </p:txBody>
        </p:sp>
        <p:sp>
          <p:nvSpPr>
            <p:cNvPr id="122" name="Rectangle 121">
              <a:extLst>
                <a:ext uri="{FF2B5EF4-FFF2-40B4-BE49-F238E27FC236}">
                  <a16:creationId xmlns:a16="http://schemas.microsoft.com/office/drawing/2014/main" id="{239224E1-A10C-745E-3924-344BDE7B5DEE}"/>
                </a:ext>
              </a:extLst>
            </p:cNvPr>
            <p:cNvSpPr/>
            <p:nvPr/>
          </p:nvSpPr>
          <p:spPr bwMode="auto">
            <a:xfrm>
              <a:off x="12083009" y="9903285"/>
              <a:ext cx="1520096" cy="1474798"/>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23" name="Run quantum circuits on the IBM cloud">
              <a:extLst>
                <a:ext uri="{FF2B5EF4-FFF2-40B4-BE49-F238E27FC236}">
                  <a16:creationId xmlns:a16="http://schemas.microsoft.com/office/drawing/2014/main" id="{E716F896-9B54-7D62-0974-3CBA8DAC910F}"/>
                </a:ext>
              </a:extLst>
            </p:cNvPr>
            <p:cNvSpPr txBox="1"/>
            <p:nvPr/>
          </p:nvSpPr>
          <p:spPr>
            <a:xfrm>
              <a:off x="12202150" y="9998495"/>
              <a:ext cx="1222518" cy="793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751" kern="0" dirty="0">
                  <a:solidFill>
                    <a:srgbClr val="FFFFFF"/>
                  </a:solidFill>
                  <a:latin typeface="IBM Plex Sans Light" panose="020B0403050203000203" pitchFamily="34" charset="0"/>
                </a:rPr>
                <a:t>Flamingo</a:t>
              </a:r>
            </a:p>
            <a:p>
              <a:pPr defTabSz="257186" hangingPunct="0">
                <a:defRPr/>
              </a:pPr>
              <a:endParaRPr lang="en-US" sz="300" kern="0" dirty="0">
                <a:solidFill>
                  <a:srgbClr val="FFFFFF"/>
                </a:solidFill>
                <a:latin typeface="IBM Plex Sans" panose="020B0503050203000203" pitchFamily="34" charset="0"/>
              </a:endParaRPr>
            </a:p>
            <a:p>
              <a:pPr defTabSz="257186" hangingPunct="0">
                <a:defRPr/>
              </a:pPr>
              <a:r>
                <a:rPr lang="en-US" sz="400" kern="0" dirty="0">
                  <a:solidFill>
                    <a:srgbClr val="FFFFFF"/>
                  </a:solidFill>
                  <a:latin typeface="IBM Plex Sans" panose="020B0503050203000203" pitchFamily="34" charset="0"/>
                </a:rPr>
                <a:t>Demonstrate scaling with modular connectors</a:t>
              </a:r>
            </a:p>
            <a:p>
              <a:pPr defTabSz="257186" hangingPunct="0">
                <a:lnSpc>
                  <a:spcPct val="150000"/>
                </a:lnSpc>
                <a:defRPr/>
              </a:pPr>
              <a:endParaRPr lang="en-US" sz="375" kern="0" dirty="0">
                <a:solidFill>
                  <a:srgbClr val="FFFFFF"/>
                </a:solidFill>
                <a:latin typeface="IBM Plex Sans" panose="020B0503050203000203" pitchFamily="34" charset="0"/>
              </a:endParaRPr>
            </a:p>
          </p:txBody>
        </p:sp>
        <p:sp>
          <p:nvSpPr>
            <p:cNvPr id="124" name="Rectangle 123">
              <a:extLst>
                <a:ext uri="{FF2B5EF4-FFF2-40B4-BE49-F238E27FC236}">
                  <a16:creationId xmlns:a16="http://schemas.microsoft.com/office/drawing/2014/main" id="{C7E95D9C-B6F6-02C2-4070-22A5BC0474E5}"/>
                </a:ext>
              </a:extLst>
            </p:cNvPr>
            <p:cNvSpPr/>
            <p:nvPr/>
          </p:nvSpPr>
          <p:spPr bwMode="auto">
            <a:xfrm>
              <a:off x="18706921" y="9885530"/>
              <a:ext cx="1566240" cy="1474796"/>
            </a:xfrm>
            <a:prstGeom prst="rect">
              <a:avLst/>
            </a:prstGeom>
            <a:solidFill>
              <a:srgbClr val="69707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25" name="Run quantum circuits on the IBM cloud">
              <a:extLst>
                <a:ext uri="{FF2B5EF4-FFF2-40B4-BE49-F238E27FC236}">
                  <a16:creationId xmlns:a16="http://schemas.microsoft.com/office/drawing/2014/main" id="{F99C9B9F-5B0B-F3B7-9274-95C441DC3B1D}"/>
                </a:ext>
              </a:extLst>
            </p:cNvPr>
            <p:cNvSpPr txBox="1"/>
            <p:nvPr/>
          </p:nvSpPr>
          <p:spPr>
            <a:xfrm>
              <a:off x="18826708" y="9998495"/>
              <a:ext cx="1050706" cy="23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Starling</a:t>
              </a:r>
              <a:endParaRPr kern="0" dirty="0">
                <a:solidFill>
                  <a:srgbClr val="FFFFFF"/>
                </a:solidFill>
                <a:latin typeface="IBM Plex Sans" panose="020B0503050203000203" pitchFamily="34" charset="0"/>
              </a:endParaRPr>
            </a:p>
          </p:txBody>
        </p:sp>
        <p:pic>
          <p:nvPicPr>
            <p:cNvPr id="126" name="Graphic 125">
              <a:extLst>
                <a:ext uri="{FF2B5EF4-FFF2-40B4-BE49-F238E27FC236}">
                  <a16:creationId xmlns:a16="http://schemas.microsoft.com/office/drawing/2014/main" id="{5EACD4B9-2087-BF11-2EBD-EBA478E7A9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395" y="9998494"/>
              <a:ext cx="171428" cy="171428"/>
            </a:xfrm>
            <a:prstGeom prst="rect">
              <a:avLst/>
            </a:prstGeom>
          </p:spPr>
        </p:pic>
        <p:pic>
          <p:nvPicPr>
            <p:cNvPr id="127" name="Graphic 126">
              <a:extLst>
                <a:ext uri="{FF2B5EF4-FFF2-40B4-BE49-F238E27FC236}">
                  <a16:creationId xmlns:a16="http://schemas.microsoft.com/office/drawing/2014/main" id="{6F4EAB9F-EA87-4A09-917C-3A406EF5CA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9159" y="9998494"/>
              <a:ext cx="171428" cy="171428"/>
            </a:xfrm>
            <a:prstGeom prst="rect">
              <a:avLst/>
            </a:prstGeom>
          </p:spPr>
        </p:pic>
        <p:pic>
          <p:nvPicPr>
            <p:cNvPr id="128" name="Graphic 127">
              <a:extLst>
                <a:ext uri="{FF2B5EF4-FFF2-40B4-BE49-F238E27FC236}">
                  <a16:creationId xmlns:a16="http://schemas.microsoft.com/office/drawing/2014/main" id="{55FF75A9-6973-64D4-B6E2-E16ADAD9BA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3581" y="9998494"/>
              <a:ext cx="171428" cy="171428"/>
            </a:xfrm>
            <a:prstGeom prst="rect">
              <a:avLst/>
            </a:prstGeom>
          </p:spPr>
        </p:pic>
        <p:pic>
          <p:nvPicPr>
            <p:cNvPr id="129" name="Graphic 128">
              <a:extLst>
                <a:ext uri="{FF2B5EF4-FFF2-40B4-BE49-F238E27FC236}">
                  <a16:creationId xmlns:a16="http://schemas.microsoft.com/office/drawing/2014/main" id="{2C6E5FE6-A8F3-4629-B339-DA4BD70DF8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6701" y="9998494"/>
              <a:ext cx="171428" cy="171428"/>
            </a:xfrm>
            <a:prstGeom prst="rect">
              <a:avLst/>
            </a:prstGeom>
          </p:spPr>
        </p:pic>
        <p:pic>
          <p:nvPicPr>
            <p:cNvPr id="130" name="Graphic 129">
              <a:extLst>
                <a:ext uri="{FF2B5EF4-FFF2-40B4-BE49-F238E27FC236}">
                  <a16:creationId xmlns:a16="http://schemas.microsoft.com/office/drawing/2014/main" id="{CC0FEC20-B474-41FA-E040-23B7C4B183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2637" y="8488700"/>
              <a:ext cx="171428" cy="171428"/>
            </a:xfrm>
            <a:prstGeom prst="rect">
              <a:avLst/>
            </a:prstGeom>
          </p:spPr>
        </p:pic>
        <p:pic>
          <p:nvPicPr>
            <p:cNvPr id="131" name="Graphic 130">
              <a:extLst>
                <a:ext uri="{FF2B5EF4-FFF2-40B4-BE49-F238E27FC236}">
                  <a16:creationId xmlns:a16="http://schemas.microsoft.com/office/drawing/2014/main" id="{70122CC7-BFC3-16F6-21C5-3A89C67418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31381" y="8488700"/>
              <a:ext cx="171428" cy="171428"/>
            </a:xfrm>
            <a:prstGeom prst="rect">
              <a:avLst/>
            </a:prstGeom>
          </p:spPr>
        </p:pic>
        <p:sp>
          <p:nvSpPr>
            <p:cNvPr id="132" name="Rectangle 131">
              <a:extLst>
                <a:ext uri="{FF2B5EF4-FFF2-40B4-BE49-F238E27FC236}">
                  <a16:creationId xmlns:a16="http://schemas.microsoft.com/office/drawing/2014/main" id="{EC778D68-491B-C124-7975-8F39CD0AD3D4}"/>
                </a:ext>
              </a:extLst>
            </p:cNvPr>
            <p:cNvSpPr/>
            <p:nvPr/>
          </p:nvSpPr>
          <p:spPr bwMode="auto">
            <a:xfrm>
              <a:off x="7095441" y="8404365"/>
              <a:ext cx="1555308" cy="1401486"/>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33" name="Rectangle 132">
              <a:extLst>
                <a:ext uri="{FF2B5EF4-FFF2-40B4-BE49-F238E27FC236}">
                  <a16:creationId xmlns:a16="http://schemas.microsoft.com/office/drawing/2014/main" id="{6F6F05FD-E7F2-83DC-E1E6-B90C908BC4F8}"/>
                </a:ext>
              </a:extLst>
            </p:cNvPr>
            <p:cNvSpPr/>
            <p:nvPr/>
          </p:nvSpPr>
          <p:spPr bwMode="auto">
            <a:xfrm>
              <a:off x="8765035" y="8404365"/>
              <a:ext cx="1528496" cy="1401486"/>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34" name="Rectangle 133">
              <a:extLst>
                <a:ext uri="{FF2B5EF4-FFF2-40B4-BE49-F238E27FC236}">
                  <a16:creationId xmlns:a16="http://schemas.microsoft.com/office/drawing/2014/main" id="{637B96C8-1490-B48B-DDBE-7BF2B6533B67}"/>
                </a:ext>
              </a:extLst>
            </p:cNvPr>
            <p:cNvSpPr/>
            <p:nvPr/>
          </p:nvSpPr>
          <p:spPr bwMode="auto">
            <a:xfrm>
              <a:off x="10403919" y="8404365"/>
              <a:ext cx="1567780" cy="1401486"/>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35" name="Rectangle 134">
              <a:extLst>
                <a:ext uri="{FF2B5EF4-FFF2-40B4-BE49-F238E27FC236}">
                  <a16:creationId xmlns:a16="http://schemas.microsoft.com/office/drawing/2014/main" id="{A6F820AB-FA51-8DFF-D27D-947E7460EF3D}"/>
                </a:ext>
              </a:extLst>
            </p:cNvPr>
            <p:cNvSpPr/>
            <p:nvPr/>
          </p:nvSpPr>
          <p:spPr bwMode="auto">
            <a:xfrm>
              <a:off x="12079303" y="8404365"/>
              <a:ext cx="1523800" cy="1401486"/>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36" name="Rectangle 135">
              <a:extLst>
                <a:ext uri="{FF2B5EF4-FFF2-40B4-BE49-F238E27FC236}">
                  <a16:creationId xmlns:a16="http://schemas.microsoft.com/office/drawing/2014/main" id="{6676A7EE-CC4A-F2E0-EBB9-4D63F96FDB68}"/>
                </a:ext>
              </a:extLst>
            </p:cNvPr>
            <p:cNvSpPr/>
            <p:nvPr/>
          </p:nvSpPr>
          <p:spPr bwMode="auto">
            <a:xfrm>
              <a:off x="13716742" y="9885530"/>
              <a:ext cx="3206594" cy="1471992"/>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37" name="Run quantum circuits on the IBM cloud">
              <a:extLst>
                <a:ext uri="{FF2B5EF4-FFF2-40B4-BE49-F238E27FC236}">
                  <a16:creationId xmlns:a16="http://schemas.microsoft.com/office/drawing/2014/main" id="{1D11568C-4752-C851-5666-E8367AA64F4B}"/>
                </a:ext>
              </a:extLst>
            </p:cNvPr>
            <p:cNvSpPr txBox="1"/>
            <p:nvPr/>
          </p:nvSpPr>
          <p:spPr>
            <a:xfrm>
              <a:off x="13844687" y="10016253"/>
              <a:ext cx="1356089" cy="624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751" kern="0" dirty="0">
                  <a:solidFill>
                    <a:srgbClr val="FFFFFF"/>
                  </a:solidFill>
                  <a:latin typeface="IBM Plex Sans Light" panose="020B0403050203000203" pitchFamily="34" charset="0"/>
                </a:rPr>
                <a:t>Kookaburra</a:t>
              </a:r>
            </a:p>
            <a:p>
              <a:pPr defTabSz="342914" hangingPunct="0">
                <a:defRPr/>
              </a:pPr>
              <a:endParaRPr lang="en-US" sz="300" kern="0" dirty="0">
                <a:solidFill>
                  <a:srgbClr val="FFFFFF"/>
                </a:solidFill>
              </a:endParaRPr>
            </a:p>
            <a:p>
              <a:pPr defTabSz="342914" hangingPunct="0">
                <a:defRPr/>
              </a:pPr>
              <a:r>
                <a:rPr lang="en-US" sz="400" kern="0" dirty="0">
                  <a:solidFill>
                    <a:srgbClr val="FFFFFF"/>
                  </a:solidFill>
                  <a:latin typeface="IBM Plex Sans" panose="020B0503050203000203" pitchFamily="34" charset="0"/>
                </a:rPr>
                <a:t>Demonstrate scaling with nonlocal c-coupler</a:t>
              </a:r>
            </a:p>
          </p:txBody>
        </p:sp>
        <p:sp>
          <p:nvSpPr>
            <p:cNvPr id="138" name="Rectangle 137">
              <a:extLst>
                <a:ext uri="{FF2B5EF4-FFF2-40B4-BE49-F238E27FC236}">
                  <a16:creationId xmlns:a16="http://schemas.microsoft.com/office/drawing/2014/main" id="{08162A94-EBF5-DC84-5C66-E163112AFDF9}"/>
                </a:ext>
              </a:extLst>
            </p:cNvPr>
            <p:cNvSpPr/>
            <p:nvPr/>
          </p:nvSpPr>
          <p:spPr bwMode="auto">
            <a:xfrm>
              <a:off x="17031660" y="9885530"/>
              <a:ext cx="1568710" cy="1474796"/>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39" name="Run quantum circuits on the IBM cloud">
              <a:extLst>
                <a:ext uri="{FF2B5EF4-FFF2-40B4-BE49-F238E27FC236}">
                  <a16:creationId xmlns:a16="http://schemas.microsoft.com/office/drawing/2014/main" id="{2B62E6DD-FCFD-D4E7-A198-EBB3AD872337}"/>
                </a:ext>
              </a:extLst>
            </p:cNvPr>
            <p:cNvSpPr txBox="1"/>
            <p:nvPr/>
          </p:nvSpPr>
          <p:spPr>
            <a:xfrm>
              <a:off x="17154275" y="9998495"/>
              <a:ext cx="1023690" cy="23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Cockatoo</a:t>
              </a:r>
            </a:p>
          </p:txBody>
        </p:sp>
        <p:pic>
          <p:nvPicPr>
            <p:cNvPr id="140" name="Graphic 139">
              <a:extLst>
                <a:ext uri="{FF2B5EF4-FFF2-40B4-BE49-F238E27FC236}">
                  <a16:creationId xmlns:a16="http://schemas.microsoft.com/office/drawing/2014/main" id="{36FB3242-6217-C7D0-0A15-A9ABAC3073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78795" y="9998494"/>
              <a:ext cx="171428" cy="171428"/>
            </a:xfrm>
            <a:prstGeom prst="rect">
              <a:avLst/>
            </a:prstGeom>
          </p:spPr>
        </p:pic>
        <p:pic>
          <p:nvPicPr>
            <p:cNvPr id="141" name="Graphic 140">
              <a:extLst>
                <a:ext uri="{FF2B5EF4-FFF2-40B4-BE49-F238E27FC236}">
                  <a16:creationId xmlns:a16="http://schemas.microsoft.com/office/drawing/2014/main" id="{E4077256-20C6-24F2-B865-56B118D691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07319" y="8488700"/>
              <a:ext cx="171428" cy="171428"/>
            </a:xfrm>
            <a:prstGeom prst="rect">
              <a:avLst/>
            </a:prstGeom>
          </p:spPr>
        </p:pic>
        <p:pic>
          <p:nvPicPr>
            <p:cNvPr id="142" name="Graphic 141">
              <a:extLst>
                <a:ext uri="{FF2B5EF4-FFF2-40B4-BE49-F238E27FC236}">
                  <a16:creationId xmlns:a16="http://schemas.microsoft.com/office/drawing/2014/main" id="{A2C85DF2-B5BC-CAAA-9059-A02F503087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4851" y="8488700"/>
              <a:ext cx="171428" cy="171428"/>
            </a:xfrm>
            <a:prstGeom prst="rect">
              <a:avLst/>
            </a:prstGeom>
          </p:spPr>
        </p:pic>
        <p:pic>
          <p:nvPicPr>
            <p:cNvPr id="143" name="Graphic 142">
              <a:extLst>
                <a:ext uri="{FF2B5EF4-FFF2-40B4-BE49-F238E27FC236}">
                  <a16:creationId xmlns:a16="http://schemas.microsoft.com/office/drawing/2014/main" id="{23A85D2D-3491-2D3D-DE38-E9296FEFDB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9095" y="8488700"/>
              <a:ext cx="171428" cy="171428"/>
            </a:xfrm>
            <a:prstGeom prst="rect">
              <a:avLst/>
            </a:prstGeom>
          </p:spPr>
        </p:pic>
        <p:sp>
          <p:nvSpPr>
            <p:cNvPr id="144" name="TextBox 143">
              <a:extLst>
                <a:ext uri="{FF2B5EF4-FFF2-40B4-BE49-F238E27FC236}">
                  <a16:creationId xmlns:a16="http://schemas.microsoft.com/office/drawing/2014/main" id="{E6E63CC9-C542-3BCB-BE00-468B984F6CE0}"/>
                </a:ext>
              </a:extLst>
            </p:cNvPr>
            <p:cNvSpPr txBox="1"/>
            <p:nvPr/>
          </p:nvSpPr>
          <p:spPr>
            <a:xfrm>
              <a:off x="8777712" y="10229628"/>
              <a:ext cx="1502293" cy="6074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342914" hangingPunct="0">
                <a:defRPr/>
              </a:pPr>
              <a:r>
                <a:rPr lang="en-US" sz="400" kern="0" dirty="0">
                  <a:solidFill>
                    <a:srgbClr val="FFFFFF"/>
                  </a:solidFill>
                  <a:latin typeface="IBM Plex Sans" panose="020B0503050203000203" pitchFamily="34" charset="0"/>
                </a:rPr>
                <a:t>Enabling scaling with high density signal delivery </a:t>
              </a:r>
            </a:p>
          </p:txBody>
        </p:sp>
        <p:sp>
          <p:nvSpPr>
            <p:cNvPr id="145" name="TextBox 144">
              <a:extLst>
                <a:ext uri="{FF2B5EF4-FFF2-40B4-BE49-F238E27FC236}">
                  <a16:creationId xmlns:a16="http://schemas.microsoft.com/office/drawing/2014/main" id="{1C363ADB-9654-54AB-C5AC-D34018220ECB}"/>
                </a:ext>
              </a:extLst>
            </p:cNvPr>
            <p:cNvSpPr txBox="1"/>
            <p:nvPr/>
          </p:nvSpPr>
          <p:spPr>
            <a:xfrm>
              <a:off x="5442541" y="10222207"/>
              <a:ext cx="1483632" cy="6074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342914" hangingPunct="0">
                <a:defRPr/>
              </a:pPr>
              <a:r>
                <a:rPr lang="en-US" sz="400" kern="0" dirty="0">
                  <a:solidFill>
                    <a:srgbClr val="FFFFFF"/>
                  </a:solidFill>
                  <a:latin typeface="IBM Plex Sans" panose="020B0503050203000203" pitchFamily="34" charset="0"/>
                </a:rPr>
                <a:t>Demonstrate scaling with multiplexing readout</a:t>
              </a:r>
            </a:p>
          </p:txBody>
        </p:sp>
        <p:sp>
          <p:nvSpPr>
            <p:cNvPr id="146" name="TextBox 145">
              <a:extLst>
                <a:ext uri="{FF2B5EF4-FFF2-40B4-BE49-F238E27FC236}">
                  <a16:creationId xmlns:a16="http://schemas.microsoft.com/office/drawing/2014/main" id="{ED1BB6DB-E4B3-357A-6A81-D6D1A198955A}"/>
                </a:ext>
              </a:extLst>
            </p:cNvPr>
            <p:cNvSpPr txBox="1"/>
            <p:nvPr/>
          </p:nvSpPr>
          <p:spPr>
            <a:xfrm>
              <a:off x="10418237" y="10209752"/>
              <a:ext cx="1515227" cy="6074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257186" hangingPunct="0">
                <a:defRPr/>
              </a:pPr>
              <a:r>
                <a:rPr lang="en-US" sz="400" kern="0" dirty="0">
                  <a:solidFill>
                    <a:srgbClr val="FFFFFF"/>
                  </a:solidFill>
                  <a:latin typeface="IBM Plex Sans" panose="020B0503050203000203" pitchFamily="34" charset="0"/>
                </a:rPr>
                <a:t>Single system scaling and fridge capacity</a:t>
              </a:r>
            </a:p>
            <a:p>
              <a:pPr defTabSz="257186" hangingPunct="0">
                <a:defRPr/>
              </a:pPr>
              <a:endParaRPr lang="en-US" sz="400" kern="0" dirty="0">
                <a:solidFill>
                  <a:srgbClr val="FFFFFF"/>
                </a:solidFill>
                <a:latin typeface="IBM Plex Sans" panose="020B0503050203000203" pitchFamily="34" charset="0"/>
              </a:endParaRPr>
            </a:p>
          </p:txBody>
        </p:sp>
        <p:sp>
          <p:nvSpPr>
            <p:cNvPr id="147" name="Run quantum circuits on the IBM cloud">
              <a:extLst>
                <a:ext uri="{FF2B5EF4-FFF2-40B4-BE49-F238E27FC236}">
                  <a16:creationId xmlns:a16="http://schemas.microsoft.com/office/drawing/2014/main" id="{23D20686-F070-5CF3-44C9-BED3BFB5E474}"/>
                </a:ext>
              </a:extLst>
            </p:cNvPr>
            <p:cNvSpPr txBox="1"/>
            <p:nvPr/>
          </p:nvSpPr>
          <p:spPr>
            <a:xfrm>
              <a:off x="13833850" y="5948545"/>
              <a:ext cx="1378763" cy="129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700">
                  <a:latin typeface="IBM Plex Sans Light"/>
                  <a:ea typeface="IBM Plex Sans Light"/>
                  <a:cs typeface="IBM Plex Sans Light"/>
                  <a:sym typeface="IBM Plex Sans Light"/>
                </a:defRPr>
              </a:lvl1pPr>
            </a:lstStyle>
            <a:p>
              <a:pPr defTabSz="257186" hangingPunct="0">
                <a:spcAft>
                  <a:spcPts val="300"/>
                </a:spcAft>
                <a:defRPr/>
              </a:pPr>
              <a:r>
                <a:rPr lang="en-US" sz="600" kern="0" dirty="0">
                  <a:solidFill>
                    <a:srgbClr val="FFFFFF"/>
                  </a:solidFill>
                </a:rPr>
                <a:t>Flamingo (5K)</a:t>
              </a:r>
              <a:endParaRPr lang="en-US" sz="400" kern="0" dirty="0">
                <a:solidFill>
                  <a:srgbClr val="FFFFFF"/>
                </a:solidFill>
                <a:latin typeface="IBM Plex Sans" panose="020B0503050203000203" pitchFamily="34" charset="0"/>
                <a:ea typeface="+mn-ea"/>
                <a:cs typeface="+mn-cs"/>
              </a:endParaRPr>
            </a:p>
            <a:p>
              <a:pPr defTabSz="257186" hangingPunct="0">
                <a:lnSpc>
                  <a:spcPts val="500"/>
                </a:lnSpc>
                <a:spcAft>
                  <a:spcPts val="300"/>
                </a:spcAft>
                <a:defRPr/>
              </a:pPr>
              <a:r>
                <a:rPr lang="en-US" sz="400" kern="0" dirty="0">
                  <a:solidFill>
                    <a:srgbClr val="FFFFFF"/>
                  </a:solidFill>
                  <a:latin typeface="IBM Plex Sans" panose="020B0503050203000203" pitchFamily="34" charset="0"/>
                </a:rPr>
                <a:t>Error Mitigation</a:t>
              </a:r>
            </a:p>
            <a:p>
              <a:pPr defTabSz="257186" hangingPunct="0">
                <a:lnSpc>
                  <a:spcPts val="551"/>
                </a:lnSpc>
                <a:spcAft>
                  <a:spcPts val="300"/>
                </a:spcAft>
                <a:defRPr/>
              </a:pPr>
              <a:r>
                <a:rPr lang="en-US" sz="400" kern="0" dirty="0">
                  <a:solidFill>
                    <a:srgbClr val="FFFFFF"/>
                  </a:solidFill>
                  <a:latin typeface="IBM Plex Sans" panose="020B0503050203000203" pitchFamily="34" charset="0"/>
                </a:rPr>
                <a:t>5k gates</a:t>
              </a:r>
              <a:br>
                <a:rPr lang="en-US" sz="400" kern="0" dirty="0">
                  <a:solidFill>
                    <a:srgbClr val="FFFFFF"/>
                  </a:solidFill>
                  <a:latin typeface="IBM Plex Sans" panose="020B0503050203000203" pitchFamily="34" charset="0"/>
                </a:rPr>
              </a:br>
              <a:r>
                <a:rPr lang="en-US" sz="400" kern="0" dirty="0">
                  <a:solidFill>
                    <a:srgbClr val="FFFFFF"/>
                  </a:solidFill>
                  <a:latin typeface="IBM Plex Sans" panose="020B0503050203000203" pitchFamily="34" charset="0"/>
                </a:rPr>
                <a:t>156 qubits</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Quantum modular</a:t>
              </a:r>
            </a:p>
            <a:p>
              <a:pPr defTabSz="257186" hangingPunct="0">
                <a:lnSpc>
                  <a:spcPts val="500"/>
                </a:lnSpc>
                <a:spcAft>
                  <a:spcPts val="300"/>
                </a:spcAft>
                <a:defRPr/>
              </a:pPr>
              <a:r>
                <a:rPr lang="en-US" sz="400" kern="0" dirty="0">
                  <a:solidFill>
                    <a:srgbClr val="FFFFFF"/>
                  </a:solidFill>
                  <a:latin typeface="IBM Plex Sans" panose="020B0503050203000203" pitchFamily="34" charset="0"/>
                </a:rPr>
                <a:t>156x7 = 1092 qubits</a:t>
              </a:r>
            </a:p>
          </p:txBody>
        </p:sp>
        <p:sp>
          <p:nvSpPr>
            <p:cNvPr id="148" name="Rectangle 147">
              <a:extLst>
                <a:ext uri="{FF2B5EF4-FFF2-40B4-BE49-F238E27FC236}">
                  <a16:creationId xmlns:a16="http://schemas.microsoft.com/office/drawing/2014/main" id="{ADE6C8ED-0827-8395-311A-AEDD0AB49099}"/>
                </a:ext>
              </a:extLst>
            </p:cNvPr>
            <p:cNvSpPr/>
            <p:nvPr/>
          </p:nvSpPr>
          <p:spPr bwMode="auto">
            <a:xfrm>
              <a:off x="10408395" y="11443252"/>
              <a:ext cx="1562264" cy="1481136"/>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49" name="Run quantum circuits on the IBM cloud">
              <a:extLst>
                <a:ext uri="{FF2B5EF4-FFF2-40B4-BE49-F238E27FC236}">
                  <a16:creationId xmlns:a16="http://schemas.microsoft.com/office/drawing/2014/main" id="{03AE83FC-1A07-6775-A101-01F627438B3A}"/>
                </a:ext>
              </a:extLst>
            </p:cNvPr>
            <p:cNvSpPr txBox="1"/>
            <p:nvPr/>
          </p:nvSpPr>
          <p:spPr>
            <a:xfrm>
              <a:off x="10501552" y="11549391"/>
              <a:ext cx="929133" cy="236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Heron</a:t>
              </a:r>
              <a:endParaRPr kern="0" dirty="0">
                <a:solidFill>
                  <a:srgbClr val="FFFFFF"/>
                </a:solidFill>
                <a:latin typeface="IBM Plex Sans" panose="020B0503050203000203" pitchFamily="34" charset="0"/>
              </a:endParaRPr>
            </a:p>
          </p:txBody>
        </p:sp>
        <p:pic>
          <p:nvPicPr>
            <p:cNvPr id="150" name="Graphic 149">
              <a:extLst>
                <a:ext uri="{FF2B5EF4-FFF2-40B4-BE49-F238E27FC236}">
                  <a16:creationId xmlns:a16="http://schemas.microsoft.com/office/drawing/2014/main" id="{CA377DC8-9F01-FDBD-FE17-AA7941F63B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67749" y="11568036"/>
              <a:ext cx="171428" cy="171428"/>
            </a:xfrm>
            <a:prstGeom prst="rect">
              <a:avLst/>
            </a:prstGeom>
          </p:spPr>
        </p:pic>
        <p:sp>
          <p:nvSpPr>
            <p:cNvPr id="151" name="TextBox 150">
              <a:extLst>
                <a:ext uri="{FF2B5EF4-FFF2-40B4-BE49-F238E27FC236}">
                  <a16:creationId xmlns:a16="http://schemas.microsoft.com/office/drawing/2014/main" id="{2795788C-AB31-873F-8EFE-967B363D80EB}"/>
                </a:ext>
              </a:extLst>
            </p:cNvPr>
            <p:cNvSpPr txBox="1"/>
            <p:nvPr/>
          </p:nvSpPr>
          <p:spPr>
            <a:xfrm>
              <a:off x="10400351" y="11784776"/>
              <a:ext cx="1447102" cy="6074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257186" hangingPunct="0">
                <a:defRPr/>
              </a:pPr>
              <a:r>
                <a:rPr lang="en-US" sz="400" kern="0" dirty="0">
                  <a:solidFill>
                    <a:srgbClr val="FFFFFF"/>
                  </a:solidFill>
                  <a:latin typeface="IBM Plex Sans" panose="020B0503050203000203" pitchFamily="34" charset="0"/>
                </a:rPr>
                <a:t>Architecture based on tunable-couplers</a:t>
              </a:r>
            </a:p>
            <a:p>
              <a:pPr defTabSz="257186" hangingPunct="0">
                <a:defRPr/>
              </a:pPr>
              <a:endParaRPr lang="en-US" sz="400" kern="0" dirty="0">
                <a:solidFill>
                  <a:srgbClr val="FFFFFF"/>
                </a:solidFill>
                <a:latin typeface="IBM Plex Sans" panose="020B0503050203000203" pitchFamily="34" charset="0"/>
              </a:endParaRPr>
            </a:p>
          </p:txBody>
        </p:sp>
        <p:sp>
          <p:nvSpPr>
            <p:cNvPr id="152" name="Rectangle 151">
              <a:extLst>
                <a:ext uri="{FF2B5EF4-FFF2-40B4-BE49-F238E27FC236}">
                  <a16:creationId xmlns:a16="http://schemas.microsoft.com/office/drawing/2014/main" id="{C7AC1343-B5B1-1E35-6F46-96AF62CE5ECC}"/>
                </a:ext>
              </a:extLst>
            </p:cNvPr>
            <p:cNvSpPr/>
            <p:nvPr/>
          </p:nvSpPr>
          <p:spPr bwMode="auto">
            <a:xfrm>
              <a:off x="12083008" y="11443252"/>
              <a:ext cx="1528034" cy="1481136"/>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53" name="Run quantum circuits on the IBM cloud">
              <a:extLst>
                <a:ext uri="{FF2B5EF4-FFF2-40B4-BE49-F238E27FC236}">
                  <a16:creationId xmlns:a16="http://schemas.microsoft.com/office/drawing/2014/main" id="{8422859B-0A9C-CB35-DF14-77E1E7FAF570}"/>
                </a:ext>
              </a:extLst>
            </p:cNvPr>
            <p:cNvSpPr txBox="1"/>
            <p:nvPr/>
          </p:nvSpPr>
          <p:spPr>
            <a:xfrm>
              <a:off x="12191632" y="11549391"/>
              <a:ext cx="929133" cy="253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751" kern="0" dirty="0">
                  <a:solidFill>
                    <a:srgbClr val="FFFFFF"/>
                  </a:solidFill>
                  <a:latin typeface="IBM Plex Sans Light" panose="020B0403050203000203" pitchFamily="34" charset="0"/>
                </a:rPr>
                <a:t>Crossbill</a:t>
              </a:r>
              <a:endParaRPr sz="525" kern="0" dirty="0">
                <a:solidFill>
                  <a:srgbClr val="FFFFFF"/>
                </a:solidFill>
                <a:latin typeface="IBM Plex Sans" panose="020B0503050203000203" pitchFamily="34" charset="0"/>
              </a:endParaRPr>
            </a:p>
          </p:txBody>
        </p:sp>
        <p:sp>
          <p:nvSpPr>
            <p:cNvPr id="154" name="TextBox 153">
              <a:extLst>
                <a:ext uri="{FF2B5EF4-FFF2-40B4-BE49-F238E27FC236}">
                  <a16:creationId xmlns:a16="http://schemas.microsoft.com/office/drawing/2014/main" id="{201CFD11-AC09-58FA-E7C0-E083DAABA585}"/>
                </a:ext>
              </a:extLst>
            </p:cNvPr>
            <p:cNvSpPr txBox="1"/>
            <p:nvPr/>
          </p:nvSpPr>
          <p:spPr>
            <a:xfrm>
              <a:off x="12117838" y="11798834"/>
              <a:ext cx="1219341" cy="33749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257186" hangingPunct="0">
                <a:defRPr/>
              </a:pPr>
              <a:r>
                <a:rPr lang="en-US" sz="400" kern="0" dirty="0">
                  <a:solidFill>
                    <a:srgbClr val="FFFFFF"/>
                  </a:solidFill>
                  <a:latin typeface="IBM Plex Sans" panose="020B0503050203000203" pitchFamily="34" charset="0"/>
                </a:rPr>
                <a:t>m- coupler</a:t>
              </a:r>
              <a:endParaRPr lang="en-US" sz="400" kern="0" dirty="0">
                <a:solidFill>
                  <a:srgbClr val="FFFFFF"/>
                </a:solidFill>
                <a:latin typeface="IBM Plex Sans" panose="020B0503050203000203" pitchFamily="34" charset="0"/>
                <a:sym typeface="IBM Plex Sans Light"/>
              </a:endParaRPr>
            </a:p>
          </p:txBody>
        </p:sp>
        <p:sp>
          <p:nvSpPr>
            <p:cNvPr id="155" name="TextBox 154">
              <a:extLst>
                <a:ext uri="{FF2B5EF4-FFF2-40B4-BE49-F238E27FC236}">
                  <a16:creationId xmlns:a16="http://schemas.microsoft.com/office/drawing/2014/main" id="{AA55D28D-7C5D-E754-5488-32DF156D3884}"/>
                </a:ext>
              </a:extLst>
            </p:cNvPr>
            <p:cNvSpPr txBox="1"/>
            <p:nvPr/>
          </p:nvSpPr>
          <p:spPr>
            <a:xfrm>
              <a:off x="17042711" y="10209752"/>
              <a:ext cx="1710232" cy="6074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342914" hangingPunct="0">
                <a:defRPr/>
              </a:pPr>
              <a:r>
                <a:rPr lang="en-US" sz="400" kern="0" dirty="0">
                  <a:solidFill>
                    <a:srgbClr val="FFFFFF"/>
                  </a:solidFill>
                  <a:latin typeface="IBM Plex Sans Light"/>
                </a:rPr>
                <a:t>Demonstrate path to improved quality with logical communication </a:t>
              </a:r>
            </a:p>
          </p:txBody>
        </p:sp>
        <p:sp>
          <p:nvSpPr>
            <p:cNvPr id="156" name="Rectangle 155">
              <a:extLst>
                <a:ext uri="{FF2B5EF4-FFF2-40B4-BE49-F238E27FC236}">
                  <a16:creationId xmlns:a16="http://schemas.microsoft.com/office/drawing/2014/main" id="{424E3ACE-CA06-D574-99FF-C91D3674B998}"/>
                </a:ext>
              </a:extLst>
            </p:cNvPr>
            <p:cNvSpPr/>
            <p:nvPr/>
          </p:nvSpPr>
          <p:spPr bwMode="auto">
            <a:xfrm>
              <a:off x="2134113" y="6397415"/>
              <a:ext cx="3171464" cy="102679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57" name="Run quantum circuits on the IBM cloud">
              <a:extLst>
                <a:ext uri="{FF2B5EF4-FFF2-40B4-BE49-F238E27FC236}">
                  <a16:creationId xmlns:a16="http://schemas.microsoft.com/office/drawing/2014/main" id="{33989BF1-FB0D-BDA7-F016-1D8C5DBD639C}"/>
                </a:ext>
              </a:extLst>
            </p:cNvPr>
            <p:cNvSpPr txBox="1"/>
            <p:nvPr/>
          </p:nvSpPr>
          <p:spPr>
            <a:xfrm>
              <a:off x="2244299" y="6487552"/>
              <a:ext cx="825277" cy="20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600" kern="0" dirty="0">
                  <a:solidFill>
                    <a:srgbClr val="FFFFFF"/>
                  </a:solidFill>
                  <a:latin typeface="IBM Plex Sans Light" panose="020B0403050203000203" pitchFamily="34" charset="0"/>
                </a:rPr>
                <a:t>Early</a:t>
              </a:r>
              <a:endParaRPr sz="600" kern="0" dirty="0">
                <a:solidFill>
                  <a:srgbClr val="FFFFFF"/>
                </a:solidFill>
                <a:latin typeface="IBM Plex Sans Light" panose="020B0403050203000203" pitchFamily="34" charset="0"/>
              </a:endParaRPr>
            </a:p>
          </p:txBody>
        </p:sp>
        <p:sp>
          <p:nvSpPr>
            <p:cNvPr id="158" name="TextBox 157">
              <a:extLst>
                <a:ext uri="{FF2B5EF4-FFF2-40B4-BE49-F238E27FC236}">
                  <a16:creationId xmlns:a16="http://schemas.microsoft.com/office/drawing/2014/main" id="{034D6F01-A229-7FBD-487F-EF26D8D115A5}"/>
                </a:ext>
              </a:extLst>
            </p:cNvPr>
            <p:cNvSpPr txBox="1"/>
            <p:nvPr/>
          </p:nvSpPr>
          <p:spPr>
            <a:xfrm>
              <a:off x="2158925" y="6789962"/>
              <a:ext cx="910647" cy="47249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257186" hangingPunct="0">
                <a:defRPr/>
              </a:pPr>
              <a:r>
                <a:rPr lang="en-US" sz="400" kern="0" dirty="0">
                  <a:solidFill>
                    <a:srgbClr val="FFFFFF"/>
                  </a:solidFill>
                  <a:latin typeface="IBM Plex Sans" panose="020B0503050203000203" pitchFamily="34" charset="0"/>
                </a:rPr>
                <a:t>Canary</a:t>
              </a:r>
            </a:p>
            <a:p>
              <a:pPr defTabSz="257186" hangingPunct="0">
                <a:defRPr/>
              </a:pPr>
              <a:r>
                <a:rPr lang="en-US" sz="400" kern="0" dirty="0">
                  <a:solidFill>
                    <a:srgbClr val="FFFFFF"/>
                  </a:solidFill>
                  <a:latin typeface="IBM Plex Sans" panose="020B0503050203000203" pitchFamily="34" charset="0"/>
                </a:rPr>
                <a:t>5 qubits</a:t>
              </a:r>
            </a:p>
          </p:txBody>
        </p:sp>
        <p:sp>
          <p:nvSpPr>
            <p:cNvPr id="159" name="TextBox 158">
              <a:extLst>
                <a:ext uri="{FF2B5EF4-FFF2-40B4-BE49-F238E27FC236}">
                  <a16:creationId xmlns:a16="http://schemas.microsoft.com/office/drawing/2014/main" id="{65697355-EC57-F3B6-58CB-49A7695786A9}"/>
                </a:ext>
              </a:extLst>
            </p:cNvPr>
            <p:cNvSpPr txBox="1"/>
            <p:nvPr/>
          </p:nvSpPr>
          <p:spPr>
            <a:xfrm>
              <a:off x="2835824" y="6789962"/>
              <a:ext cx="1004269" cy="47249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257186" hangingPunct="0">
                <a:defRPr/>
              </a:pPr>
              <a:r>
                <a:rPr lang="en-US" sz="400" kern="0" dirty="0">
                  <a:solidFill>
                    <a:srgbClr val="FFFFFF"/>
                  </a:solidFill>
                  <a:latin typeface="IBM Plex Sans" panose="020B0503050203000203" pitchFamily="34" charset="0"/>
                </a:rPr>
                <a:t>Albatross</a:t>
              </a:r>
            </a:p>
            <a:p>
              <a:pPr defTabSz="257186" hangingPunct="0">
                <a:defRPr/>
              </a:pPr>
              <a:r>
                <a:rPr lang="en-US" sz="400" kern="0" dirty="0">
                  <a:solidFill>
                    <a:srgbClr val="FFFFFF"/>
                  </a:solidFill>
                  <a:latin typeface="IBM Plex Sans" panose="020B0503050203000203" pitchFamily="34" charset="0"/>
                </a:rPr>
                <a:t>16 qubits</a:t>
              </a:r>
            </a:p>
          </p:txBody>
        </p:sp>
        <p:sp>
          <p:nvSpPr>
            <p:cNvPr id="160" name="TextBox 159">
              <a:extLst>
                <a:ext uri="{FF2B5EF4-FFF2-40B4-BE49-F238E27FC236}">
                  <a16:creationId xmlns:a16="http://schemas.microsoft.com/office/drawing/2014/main" id="{1C0CD916-C896-07FE-1255-E413EF73696F}"/>
                </a:ext>
              </a:extLst>
            </p:cNvPr>
            <p:cNvSpPr txBox="1"/>
            <p:nvPr/>
          </p:nvSpPr>
          <p:spPr>
            <a:xfrm>
              <a:off x="3618339" y="6789962"/>
              <a:ext cx="1004269" cy="47249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257186" hangingPunct="0">
                <a:defRPr/>
              </a:pPr>
              <a:r>
                <a:rPr lang="en-US" sz="400" kern="0" dirty="0">
                  <a:solidFill>
                    <a:srgbClr val="FFFFFF"/>
                  </a:solidFill>
                  <a:latin typeface="IBM Plex Sans" panose="020B0503050203000203" pitchFamily="34" charset="0"/>
                </a:rPr>
                <a:t>Penguin</a:t>
              </a:r>
            </a:p>
            <a:p>
              <a:pPr defTabSz="257186" hangingPunct="0">
                <a:defRPr/>
              </a:pPr>
              <a:r>
                <a:rPr lang="en-US" sz="400" kern="0" dirty="0">
                  <a:solidFill>
                    <a:srgbClr val="FFFFFF"/>
                  </a:solidFill>
                  <a:latin typeface="IBM Plex Sans" panose="020B0503050203000203" pitchFamily="34" charset="0"/>
                </a:rPr>
                <a:t>20 qubits</a:t>
              </a:r>
            </a:p>
          </p:txBody>
        </p:sp>
        <p:sp>
          <p:nvSpPr>
            <p:cNvPr id="161" name="TextBox 160">
              <a:extLst>
                <a:ext uri="{FF2B5EF4-FFF2-40B4-BE49-F238E27FC236}">
                  <a16:creationId xmlns:a16="http://schemas.microsoft.com/office/drawing/2014/main" id="{FB78BBF3-111D-A304-064E-5123A4FB6ACA}"/>
                </a:ext>
              </a:extLst>
            </p:cNvPr>
            <p:cNvSpPr txBox="1"/>
            <p:nvPr/>
          </p:nvSpPr>
          <p:spPr>
            <a:xfrm>
              <a:off x="4391165" y="6789962"/>
              <a:ext cx="1103318" cy="47249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257186" hangingPunct="0">
                <a:defRPr/>
              </a:pPr>
              <a:r>
                <a:rPr lang="en-US" sz="400" kern="0" dirty="0">
                  <a:solidFill>
                    <a:srgbClr val="FFFFFF"/>
                  </a:solidFill>
                  <a:latin typeface="IBM Plex Sans" panose="020B0503050203000203" pitchFamily="34" charset="0"/>
                </a:rPr>
                <a:t>Prototype</a:t>
              </a:r>
            </a:p>
            <a:p>
              <a:pPr defTabSz="257186" hangingPunct="0">
                <a:defRPr/>
              </a:pPr>
              <a:r>
                <a:rPr lang="en-US" sz="400" kern="0" dirty="0">
                  <a:solidFill>
                    <a:srgbClr val="FFFFFF"/>
                  </a:solidFill>
                  <a:latin typeface="IBM Plex Sans" panose="020B0503050203000203" pitchFamily="34" charset="0"/>
                </a:rPr>
                <a:t>53 qubits</a:t>
              </a:r>
            </a:p>
          </p:txBody>
        </p:sp>
        <p:sp>
          <p:nvSpPr>
            <p:cNvPr id="162" name="Rectangle 161">
              <a:extLst>
                <a:ext uri="{FF2B5EF4-FFF2-40B4-BE49-F238E27FC236}">
                  <a16:creationId xmlns:a16="http://schemas.microsoft.com/office/drawing/2014/main" id="{EF22831F-9507-C374-D51C-5454E5252678}"/>
                </a:ext>
              </a:extLst>
            </p:cNvPr>
            <p:cNvSpPr/>
            <p:nvPr/>
          </p:nvSpPr>
          <p:spPr bwMode="auto">
            <a:xfrm>
              <a:off x="2134113" y="5861214"/>
              <a:ext cx="4840456" cy="45714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63" name="Run quantum circuits on the IBM cloud">
              <a:extLst>
                <a:ext uri="{FF2B5EF4-FFF2-40B4-BE49-F238E27FC236}">
                  <a16:creationId xmlns:a16="http://schemas.microsoft.com/office/drawing/2014/main" id="{FC693F50-AE0A-826D-F14E-D1A93C066E37}"/>
                </a:ext>
              </a:extLst>
            </p:cNvPr>
            <p:cNvSpPr txBox="1"/>
            <p:nvPr/>
          </p:nvSpPr>
          <p:spPr>
            <a:xfrm>
              <a:off x="2265354" y="5948545"/>
              <a:ext cx="2166975"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FFFFFF"/>
                  </a:solidFill>
                  <a:latin typeface="IBM Plex Sans" panose="020B0503050203000203" pitchFamily="34" charset="0"/>
                </a:rPr>
                <a:t>IBM Quantum Experience</a:t>
              </a:r>
              <a:endParaRPr sz="500" kern="0" dirty="0">
                <a:solidFill>
                  <a:srgbClr val="FFFFFF"/>
                </a:solidFill>
                <a:latin typeface="IBM Plex Sans" panose="020B0503050203000203" pitchFamily="34" charset="0"/>
              </a:endParaRPr>
            </a:p>
          </p:txBody>
        </p:sp>
        <p:pic>
          <p:nvPicPr>
            <p:cNvPr id="164" name="Graphic 163">
              <a:extLst>
                <a:ext uri="{FF2B5EF4-FFF2-40B4-BE49-F238E27FC236}">
                  <a16:creationId xmlns:a16="http://schemas.microsoft.com/office/drawing/2014/main" id="{DE3F0E6E-4DE8-7683-87AF-3115E9A4BC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21631" y="5948544"/>
              <a:ext cx="171428" cy="171428"/>
            </a:xfrm>
            <a:prstGeom prst="rect">
              <a:avLst/>
            </a:prstGeom>
          </p:spPr>
        </p:pic>
        <p:sp>
          <p:nvSpPr>
            <p:cNvPr id="165" name="Rectangle 164">
              <a:extLst>
                <a:ext uri="{FF2B5EF4-FFF2-40B4-BE49-F238E27FC236}">
                  <a16:creationId xmlns:a16="http://schemas.microsoft.com/office/drawing/2014/main" id="{B5E08529-C1BA-6EDD-61A0-B6D3AC8DE388}"/>
                </a:ext>
              </a:extLst>
            </p:cNvPr>
            <p:cNvSpPr/>
            <p:nvPr/>
          </p:nvSpPr>
          <p:spPr bwMode="auto">
            <a:xfrm>
              <a:off x="15393574" y="3707808"/>
              <a:ext cx="1532286" cy="457140"/>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66" name="Run quantum circuits on the IBM cloud">
              <a:extLst>
                <a:ext uri="{FF2B5EF4-FFF2-40B4-BE49-F238E27FC236}">
                  <a16:creationId xmlns:a16="http://schemas.microsoft.com/office/drawing/2014/main" id="{B40808DD-F5AF-5AE0-1F05-18E6E52DCC43}"/>
                </a:ext>
              </a:extLst>
            </p:cNvPr>
            <p:cNvSpPr txBox="1"/>
            <p:nvPr/>
          </p:nvSpPr>
          <p:spPr>
            <a:xfrm>
              <a:off x="15508249" y="3812726"/>
              <a:ext cx="1146116" cy="337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000000"/>
                  </a:solidFill>
                  <a:latin typeface="IBM Plex Sans" panose="020B0503050203000203" pitchFamily="34" charset="0"/>
                </a:rPr>
                <a:t>Mapping Collection</a:t>
              </a:r>
              <a:endParaRPr sz="500" kern="0" dirty="0">
                <a:solidFill>
                  <a:srgbClr val="000000"/>
                </a:solidFill>
                <a:latin typeface="IBM Plex Sans" panose="020B0503050203000203" pitchFamily="34" charset="0"/>
              </a:endParaRPr>
            </a:p>
          </p:txBody>
        </p:sp>
        <p:sp>
          <p:nvSpPr>
            <p:cNvPr id="167" name="Rectangle 166">
              <a:extLst>
                <a:ext uri="{FF2B5EF4-FFF2-40B4-BE49-F238E27FC236}">
                  <a16:creationId xmlns:a16="http://schemas.microsoft.com/office/drawing/2014/main" id="{CAB93522-6A24-125D-603B-8663AABF6F31}"/>
                </a:ext>
              </a:extLst>
            </p:cNvPr>
            <p:cNvSpPr/>
            <p:nvPr/>
          </p:nvSpPr>
          <p:spPr bwMode="auto">
            <a:xfrm>
              <a:off x="17026631" y="3707808"/>
              <a:ext cx="4881624" cy="457140"/>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68" name="Run quantum circuits on the IBM cloud">
              <a:extLst>
                <a:ext uri="{FF2B5EF4-FFF2-40B4-BE49-F238E27FC236}">
                  <a16:creationId xmlns:a16="http://schemas.microsoft.com/office/drawing/2014/main" id="{EBC12146-2F91-017A-50AC-6DADA5B9C029}"/>
                </a:ext>
              </a:extLst>
            </p:cNvPr>
            <p:cNvSpPr txBox="1"/>
            <p:nvPr/>
          </p:nvSpPr>
          <p:spPr>
            <a:xfrm>
              <a:off x="17169372" y="3812726"/>
              <a:ext cx="1146116" cy="168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500" kern="0" dirty="0">
                  <a:solidFill>
                    <a:srgbClr val="000000"/>
                  </a:solidFill>
                  <a:latin typeface="IBM Plex Sans" panose="020B0503050203000203" pitchFamily="34" charset="0"/>
                </a:rPr>
                <a:t>Specific Libraries</a:t>
              </a:r>
              <a:endParaRPr sz="500" kern="0" dirty="0">
                <a:solidFill>
                  <a:srgbClr val="000000"/>
                </a:solidFill>
                <a:latin typeface="IBM Plex Sans" panose="020B0503050203000203" pitchFamily="34" charset="0"/>
              </a:endParaRPr>
            </a:p>
          </p:txBody>
        </p:sp>
        <p:pic>
          <p:nvPicPr>
            <p:cNvPr id="169" name="Picture 168">
              <a:extLst>
                <a:ext uri="{FF2B5EF4-FFF2-40B4-BE49-F238E27FC236}">
                  <a16:creationId xmlns:a16="http://schemas.microsoft.com/office/drawing/2014/main" id="{3E96E78B-61C7-29B2-7D9E-8A875E38E642}"/>
                </a:ext>
              </a:extLst>
            </p:cNvPr>
            <p:cNvPicPr>
              <a:picLocks noChangeAspect="1"/>
            </p:cNvPicPr>
            <p:nvPr/>
          </p:nvPicPr>
          <p:blipFill>
            <a:blip r:embed="rId4"/>
            <a:stretch>
              <a:fillRect/>
            </a:stretch>
          </p:blipFill>
          <p:spPr>
            <a:xfrm>
              <a:off x="13331236" y="5948545"/>
              <a:ext cx="173714" cy="173714"/>
            </a:xfrm>
            <a:prstGeom prst="rect">
              <a:avLst/>
            </a:prstGeom>
          </p:spPr>
        </p:pic>
        <p:pic>
          <p:nvPicPr>
            <p:cNvPr id="170" name="Picture 169">
              <a:extLst>
                <a:ext uri="{FF2B5EF4-FFF2-40B4-BE49-F238E27FC236}">
                  <a16:creationId xmlns:a16="http://schemas.microsoft.com/office/drawing/2014/main" id="{A93B5157-704D-281F-9539-B5108287F407}"/>
                </a:ext>
              </a:extLst>
            </p:cNvPr>
            <p:cNvPicPr>
              <a:picLocks noChangeAspect="1"/>
            </p:cNvPicPr>
            <p:nvPr/>
          </p:nvPicPr>
          <p:blipFill>
            <a:blip r:embed="rId4"/>
            <a:stretch>
              <a:fillRect/>
            </a:stretch>
          </p:blipFill>
          <p:spPr>
            <a:xfrm>
              <a:off x="13321552" y="9998495"/>
              <a:ext cx="173714" cy="173714"/>
            </a:xfrm>
            <a:prstGeom prst="rect">
              <a:avLst/>
            </a:prstGeom>
          </p:spPr>
        </p:pic>
        <p:pic>
          <p:nvPicPr>
            <p:cNvPr id="171" name="Graphic 170">
              <a:extLst>
                <a:ext uri="{FF2B5EF4-FFF2-40B4-BE49-F238E27FC236}">
                  <a16:creationId xmlns:a16="http://schemas.microsoft.com/office/drawing/2014/main" id="{865D7A3E-0708-3A99-ECB1-5A816A94572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359984" y="3812727"/>
              <a:ext cx="173714" cy="173714"/>
            </a:xfrm>
            <a:prstGeom prst="rect">
              <a:avLst/>
            </a:prstGeom>
          </p:spPr>
        </p:pic>
        <p:pic>
          <p:nvPicPr>
            <p:cNvPr id="172" name="Picture 171">
              <a:extLst>
                <a:ext uri="{FF2B5EF4-FFF2-40B4-BE49-F238E27FC236}">
                  <a16:creationId xmlns:a16="http://schemas.microsoft.com/office/drawing/2014/main" id="{DF7FD225-F524-C42B-B634-327D94DA0463}"/>
                </a:ext>
              </a:extLst>
            </p:cNvPr>
            <p:cNvPicPr>
              <a:picLocks noChangeAspect="1"/>
            </p:cNvPicPr>
            <p:nvPr/>
          </p:nvPicPr>
          <p:blipFill>
            <a:blip r:embed="rId4"/>
            <a:stretch>
              <a:fillRect/>
            </a:stretch>
          </p:blipFill>
          <p:spPr>
            <a:xfrm>
              <a:off x="13337290" y="4853217"/>
              <a:ext cx="173714" cy="173714"/>
            </a:xfrm>
            <a:prstGeom prst="rect">
              <a:avLst/>
            </a:prstGeom>
          </p:spPr>
        </p:pic>
        <p:sp>
          <p:nvSpPr>
            <p:cNvPr id="173" name="Run quantum circuits on the IBM cloud">
              <a:extLst>
                <a:ext uri="{FF2B5EF4-FFF2-40B4-BE49-F238E27FC236}">
                  <a16:creationId xmlns:a16="http://schemas.microsoft.com/office/drawing/2014/main" id="{88902EA1-6E4C-1A45-79B7-54AF9A993511}"/>
                </a:ext>
              </a:extLst>
            </p:cNvPr>
            <p:cNvSpPr txBox="1"/>
            <p:nvPr/>
          </p:nvSpPr>
          <p:spPr>
            <a:xfrm>
              <a:off x="3904352" y="8488698"/>
              <a:ext cx="1262547" cy="77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Qiskit</a:t>
              </a: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r>
                <a:rPr lang="en-US" sz="400" kern="0" dirty="0">
                  <a:solidFill>
                    <a:srgbClr val="FFFFFF"/>
                  </a:solidFill>
                  <a:latin typeface="IBM Plex Sans" panose="020B0503050203000203" pitchFamily="34" charset="0"/>
                </a:rPr>
                <a:t>Circuit and operator API with compilation to multiple targets</a:t>
              </a:r>
              <a:endParaRPr sz="400" kern="0" dirty="0">
                <a:solidFill>
                  <a:srgbClr val="FFFFFF"/>
                </a:solidFill>
                <a:latin typeface="IBM Plex Sans" panose="020B0503050203000203" pitchFamily="34" charset="0"/>
              </a:endParaRPr>
            </a:p>
          </p:txBody>
        </p:sp>
        <p:sp>
          <p:nvSpPr>
            <p:cNvPr id="174" name="Run quantum circuits on the IBM cloud">
              <a:extLst>
                <a:ext uri="{FF2B5EF4-FFF2-40B4-BE49-F238E27FC236}">
                  <a16:creationId xmlns:a16="http://schemas.microsoft.com/office/drawing/2014/main" id="{2D0B2836-EC3F-D496-E9E7-9CCE55060FE2}"/>
                </a:ext>
              </a:extLst>
            </p:cNvPr>
            <p:cNvSpPr txBox="1"/>
            <p:nvPr/>
          </p:nvSpPr>
          <p:spPr>
            <a:xfrm>
              <a:off x="5536995" y="8488698"/>
              <a:ext cx="1262547" cy="1147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000000"/>
                  </a:solidFill>
                  <a:latin typeface="IBM Plex Sans Light" panose="020B0403050203000203" pitchFamily="34" charset="0"/>
                </a:rPr>
                <a:t>Application</a:t>
              </a:r>
            </a:p>
            <a:p>
              <a:pPr defTabSz="257186" hangingPunct="0">
                <a:defRPr/>
              </a:pPr>
              <a:r>
                <a:rPr lang="en-US" kern="0" dirty="0">
                  <a:solidFill>
                    <a:srgbClr val="000000"/>
                  </a:solidFill>
                  <a:latin typeface="IBM Plex Sans Light" panose="020B0403050203000203" pitchFamily="34" charset="0"/>
                </a:rPr>
                <a:t>modules</a:t>
              </a: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r>
                <a:rPr lang="en-US" sz="400" kern="0" dirty="0">
                  <a:solidFill>
                    <a:srgbClr val="000000"/>
                  </a:solidFill>
                  <a:latin typeface="IBM Plex Sans" panose="020B0503050203000203" pitchFamily="34" charset="0"/>
                </a:rPr>
                <a:t>Modules for domain specific application and algorithm workflows</a:t>
              </a:r>
            </a:p>
            <a:p>
              <a:pPr defTabSz="257186" hangingPunct="0">
                <a:defRPr/>
              </a:pPr>
              <a:endParaRPr lang="en-US" sz="400" kern="0" dirty="0">
                <a:solidFill>
                  <a:srgbClr val="000000"/>
                </a:solidFill>
                <a:latin typeface="IBM Plex Sans" panose="020B0503050203000203" pitchFamily="34" charset="0"/>
              </a:endParaRPr>
            </a:p>
          </p:txBody>
        </p:sp>
        <p:sp>
          <p:nvSpPr>
            <p:cNvPr id="175" name="Run quantum circuits on the IBM cloud">
              <a:extLst>
                <a:ext uri="{FF2B5EF4-FFF2-40B4-BE49-F238E27FC236}">
                  <a16:creationId xmlns:a16="http://schemas.microsoft.com/office/drawing/2014/main" id="{25B7D74C-36E9-67CD-5FA4-AD507C9E548D}"/>
                </a:ext>
              </a:extLst>
            </p:cNvPr>
            <p:cNvSpPr txBox="1"/>
            <p:nvPr/>
          </p:nvSpPr>
          <p:spPr>
            <a:xfrm>
              <a:off x="7191410" y="8488705"/>
              <a:ext cx="1262547" cy="1012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Qiskit </a:t>
              </a:r>
              <a:br>
                <a:rPr lang="en-US" kern="0" dirty="0">
                  <a:solidFill>
                    <a:srgbClr val="FFFFFF"/>
                  </a:solidFill>
                  <a:latin typeface="IBM Plex Sans Light" panose="020B0403050203000203" pitchFamily="34" charset="0"/>
                </a:rPr>
              </a:br>
              <a:r>
                <a:rPr lang="en-US" kern="0" dirty="0">
                  <a:solidFill>
                    <a:srgbClr val="FFFFFF"/>
                  </a:solidFill>
                  <a:latin typeface="IBM Plex Sans Light" panose="020B0403050203000203" pitchFamily="34" charset="0"/>
                </a:rPr>
                <a:t>Runtime</a:t>
              </a: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r>
                <a:rPr lang="en-US" sz="400" kern="0" dirty="0">
                  <a:solidFill>
                    <a:srgbClr val="FFFFFF"/>
                  </a:solidFill>
                  <a:latin typeface="IBM Plex Sans" panose="020B0503050203000203" pitchFamily="34" charset="0"/>
                </a:rPr>
                <a:t>Performance and abstract through Primitives</a:t>
              </a:r>
            </a:p>
            <a:p>
              <a:pPr defTabSz="257186" hangingPunct="0">
                <a:defRPr/>
              </a:pPr>
              <a:endParaRPr lang="en-US" sz="400" kern="0" dirty="0">
                <a:solidFill>
                  <a:srgbClr val="FFFFFF"/>
                </a:solidFill>
                <a:latin typeface="IBM Plex Sans" panose="020B0503050203000203" pitchFamily="34" charset="0"/>
              </a:endParaRPr>
            </a:p>
          </p:txBody>
        </p:sp>
        <p:sp>
          <p:nvSpPr>
            <p:cNvPr id="176" name="Run quantum circuits on the IBM cloud">
              <a:extLst>
                <a:ext uri="{FF2B5EF4-FFF2-40B4-BE49-F238E27FC236}">
                  <a16:creationId xmlns:a16="http://schemas.microsoft.com/office/drawing/2014/main" id="{69992310-BC6B-E5C5-FF60-7378C03A0F35}"/>
                </a:ext>
              </a:extLst>
            </p:cNvPr>
            <p:cNvSpPr txBox="1"/>
            <p:nvPr/>
          </p:nvSpPr>
          <p:spPr>
            <a:xfrm>
              <a:off x="8889553" y="8488698"/>
              <a:ext cx="1262547" cy="104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000000"/>
                  </a:solidFill>
                  <a:latin typeface="IBM Plex Sans Light" panose="020B0403050203000203" pitchFamily="34" charset="0"/>
                </a:rPr>
                <a:t>Serverless</a:t>
              </a: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r>
                <a:rPr lang="en-US" sz="400" kern="0" dirty="0">
                  <a:solidFill>
                    <a:srgbClr val="000000"/>
                  </a:solidFill>
                  <a:latin typeface="IBM Plex Sans" panose="020B0503050203000203" pitchFamily="34" charset="0"/>
                </a:rPr>
                <a:t>Demonstrate concepts of quantum centric-supercomputing</a:t>
              </a: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endParaRPr lang="en-US" sz="400" kern="0" dirty="0">
                <a:solidFill>
                  <a:srgbClr val="000000"/>
                </a:solidFill>
                <a:latin typeface="IBM Plex Sans" panose="020B0503050203000203" pitchFamily="34" charset="0"/>
              </a:endParaRPr>
            </a:p>
          </p:txBody>
        </p:sp>
        <p:sp>
          <p:nvSpPr>
            <p:cNvPr id="177" name="Run quantum circuits on the IBM cloud">
              <a:extLst>
                <a:ext uri="{FF2B5EF4-FFF2-40B4-BE49-F238E27FC236}">
                  <a16:creationId xmlns:a16="http://schemas.microsoft.com/office/drawing/2014/main" id="{1453C0EE-76B4-4FB0-627B-F3C4CCF77190}"/>
                </a:ext>
              </a:extLst>
            </p:cNvPr>
            <p:cNvSpPr txBox="1"/>
            <p:nvPr/>
          </p:nvSpPr>
          <p:spPr>
            <a:xfrm>
              <a:off x="10515875" y="8486661"/>
              <a:ext cx="1262547" cy="1552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000000"/>
                  </a:solidFill>
                  <a:latin typeface="IBM Plex Sans Light" panose="020B0403050203000203" pitchFamily="34" charset="0"/>
                </a:rPr>
                <a:t>AI enhanced quantum</a:t>
              </a: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r>
                <a:rPr lang="en-US" sz="400" kern="0" dirty="0">
                  <a:solidFill>
                    <a:srgbClr val="000000"/>
                  </a:solidFill>
                  <a:latin typeface="IBM Plex Sans" panose="020B0503050203000203" pitchFamily="34" charset="0"/>
                </a:rPr>
                <a:t>Prototype demonstrations of AI enhanced circuit </a:t>
              </a:r>
              <a:r>
                <a:rPr lang="en-US" sz="400" kern="0" dirty="0" err="1">
                  <a:solidFill>
                    <a:srgbClr val="000000"/>
                  </a:solidFill>
                  <a:latin typeface="IBM Plex Sans" panose="020B0503050203000203" pitchFamily="34" charset="0"/>
                </a:rPr>
                <a:t>transpilation</a:t>
              </a:r>
              <a:endParaRPr lang="en-US" sz="400" kern="0" dirty="0">
                <a:solidFill>
                  <a:srgbClr val="000000"/>
                </a:solidFill>
                <a:latin typeface="IBM Plex Sans" panose="020B0503050203000203" pitchFamily="34" charset="0"/>
              </a:endParaRP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endParaRPr lang="en-US" sz="400" kern="0" dirty="0">
                <a:solidFill>
                  <a:srgbClr val="000000"/>
                </a:solidFill>
                <a:latin typeface="IBM Plex Sans" panose="020B0503050203000203" pitchFamily="34" charset="0"/>
              </a:endParaRPr>
            </a:p>
          </p:txBody>
        </p:sp>
        <p:sp>
          <p:nvSpPr>
            <p:cNvPr id="178" name="Run quantum circuits on the IBM cloud">
              <a:extLst>
                <a:ext uri="{FF2B5EF4-FFF2-40B4-BE49-F238E27FC236}">
                  <a16:creationId xmlns:a16="http://schemas.microsoft.com/office/drawing/2014/main" id="{BF963ACA-18D2-336D-A243-8070CF6EAD90}"/>
                </a:ext>
              </a:extLst>
            </p:cNvPr>
            <p:cNvSpPr txBox="1"/>
            <p:nvPr/>
          </p:nvSpPr>
          <p:spPr>
            <a:xfrm>
              <a:off x="12198317" y="8488698"/>
              <a:ext cx="1262547" cy="877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000000"/>
                  </a:solidFill>
                  <a:latin typeface="IBM Plex Sans Light" panose="020B0403050203000203" pitchFamily="34" charset="0"/>
                </a:rPr>
                <a:t>Resource</a:t>
              </a:r>
            </a:p>
            <a:p>
              <a:pPr defTabSz="257186" hangingPunct="0">
                <a:defRPr/>
              </a:pPr>
              <a:r>
                <a:rPr lang="en-US" kern="0" dirty="0">
                  <a:solidFill>
                    <a:srgbClr val="000000"/>
                  </a:solidFill>
                  <a:latin typeface="IBM Plex Sans Light" panose="020B0403050203000203" pitchFamily="34" charset="0"/>
                </a:rPr>
                <a:t>management</a:t>
              </a: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r>
                <a:rPr lang="en-US" sz="400" kern="0" dirty="0">
                  <a:solidFill>
                    <a:srgbClr val="000000"/>
                  </a:solidFill>
                  <a:latin typeface="IBM Plex Sans" panose="020B0503050203000203" pitchFamily="34" charset="0"/>
                </a:rPr>
                <a:t>System partitioning to enable parallel execution</a:t>
              </a:r>
            </a:p>
          </p:txBody>
        </p:sp>
        <p:pic>
          <p:nvPicPr>
            <p:cNvPr id="179" name="Graphic 178">
              <a:extLst>
                <a:ext uri="{FF2B5EF4-FFF2-40B4-BE49-F238E27FC236}">
                  <a16:creationId xmlns:a16="http://schemas.microsoft.com/office/drawing/2014/main" id="{C78E86EF-78F4-688D-892A-0C41266161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362478" y="8488701"/>
              <a:ext cx="173714" cy="173714"/>
            </a:xfrm>
            <a:prstGeom prst="rect">
              <a:avLst/>
            </a:prstGeom>
          </p:spPr>
        </p:pic>
        <p:sp>
          <p:nvSpPr>
            <p:cNvPr id="180" name="Rectangle 179">
              <a:extLst>
                <a:ext uri="{FF2B5EF4-FFF2-40B4-BE49-F238E27FC236}">
                  <a16:creationId xmlns:a16="http://schemas.microsoft.com/office/drawing/2014/main" id="{C5F230BD-16C2-D1E5-1A95-4A4FF5DE137F}"/>
                </a:ext>
              </a:extLst>
            </p:cNvPr>
            <p:cNvSpPr/>
            <p:nvPr/>
          </p:nvSpPr>
          <p:spPr bwMode="auto">
            <a:xfrm>
              <a:off x="13717389" y="8404365"/>
              <a:ext cx="1565688" cy="1401486"/>
            </a:xfrm>
            <a:prstGeom prst="rect">
              <a:avLst/>
            </a:prstGeom>
            <a:solidFill>
              <a:srgbClr val="BE95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81" name="Run quantum circuits on the IBM cloud">
              <a:extLst>
                <a:ext uri="{FF2B5EF4-FFF2-40B4-BE49-F238E27FC236}">
                  <a16:creationId xmlns:a16="http://schemas.microsoft.com/office/drawing/2014/main" id="{30D71BCD-E9E9-4CA3-9A0B-129298A7F1BF}"/>
                </a:ext>
              </a:extLst>
            </p:cNvPr>
            <p:cNvSpPr txBox="1"/>
            <p:nvPr/>
          </p:nvSpPr>
          <p:spPr>
            <a:xfrm>
              <a:off x="13834759" y="8488698"/>
              <a:ext cx="1262547" cy="1147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000000"/>
                  </a:solidFill>
                  <a:latin typeface="IBM Plex Sans Light" panose="020B0403050203000203" pitchFamily="34" charset="0"/>
                </a:rPr>
                <a:t>Scalable circuit knitting</a:t>
              </a:r>
            </a:p>
            <a:p>
              <a:pPr defTabSz="257186" hangingPunct="0">
                <a:defRPr/>
              </a:pPr>
              <a:endParaRPr lang="en-US" sz="400" kern="0" dirty="0">
                <a:solidFill>
                  <a:srgbClr val="000000"/>
                </a:solidFill>
                <a:latin typeface="IBM Plex Sans" panose="020B0503050203000203" pitchFamily="34" charset="0"/>
              </a:endParaRPr>
            </a:p>
            <a:p>
              <a:pPr defTabSz="257186" hangingPunct="0">
                <a:defRPr/>
              </a:pPr>
              <a:r>
                <a:rPr lang="en-US" sz="400" kern="0" dirty="0">
                  <a:solidFill>
                    <a:srgbClr val="000000"/>
                  </a:solidFill>
                  <a:latin typeface="IBM Plex Sans" panose="020B0503050203000203" pitchFamily="34" charset="0"/>
                </a:rPr>
                <a:t>Circuit partitioning with classical reconstruction at HPC scale</a:t>
              </a:r>
            </a:p>
            <a:p>
              <a:pPr defTabSz="257186" hangingPunct="0">
                <a:defRPr/>
              </a:pPr>
              <a:endParaRPr lang="en-US" sz="400" kern="0" dirty="0">
                <a:solidFill>
                  <a:srgbClr val="000000"/>
                </a:solidFill>
                <a:latin typeface="IBM Plex Sans" panose="020B0503050203000203" pitchFamily="34" charset="0"/>
              </a:endParaRPr>
            </a:p>
          </p:txBody>
        </p:sp>
        <p:sp>
          <p:nvSpPr>
            <p:cNvPr id="182" name="Rectangle 181">
              <a:extLst>
                <a:ext uri="{FF2B5EF4-FFF2-40B4-BE49-F238E27FC236}">
                  <a16:creationId xmlns:a16="http://schemas.microsoft.com/office/drawing/2014/main" id="{F11766D3-6E64-A6C4-BEBC-DB1EB178B8BA}"/>
                </a:ext>
              </a:extLst>
            </p:cNvPr>
            <p:cNvSpPr/>
            <p:nvPr/>
          </p:nvSpPr>
          <p:spPr bwMode="auto">
            <a:xfrm>
              <a:off x="15393572" y="8404364"/>
              <a:ext cx="1531738" cy="1385932"/>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83" name="Run quantum circuits on the IBM cloud">
              <a:extLst>
                <a:ext uri="{FF2B5EF4-FFF2-40B4-BE49-F238E27FC236}">
                  <a16:creationId xmlns:a16="http://schemas.microsoft.com/office/drawing/2014/main" id="{74F7BBD7-DABC-9002-6D7F-96B943A396DA}"/>
                </a:ext>
              </a:extLst>
            </p:cNvPr>
            <p:cNvSpPr txBox="1"/>
            <p:nvPr/>
          </p:nvSpPr>
          <p:spPr>
            <a:xfrm>
              <a:off x="15496127" y="8488705"/>
              <a:ext cx="1368486" cy="107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600" kern="0" dirty="0">
                  <a:solidFill>
                    <a:srgbClr val="FFFFFF"/>
                  </a:solidFill>
                  <a:latin typeface="IBM Plex Sans Light" panose="020B0403050203000203" pitchFamily="34" charset="0"/>
                </a:rPr>
                <a:t>Error correction decoder</a:t>
              </a: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r>
                <a:rPr lang="en-US" sz="400" kern="0" dirty="0">
                  <a:solidFill>
                    <a:srgbClr val="FFFFFF"/>
                  </a:solidFill>
                  <a:latin typeface="IBM Plex Sans" panose="020B0503050203000203" pitchFamily="34" charset="0"/>
                </a:rPr>
                <a:t>Demonstration of a quantum system with real-time error correction decoder</a:t>
              </a:r>
            </a:p>
          </p:txBody>
        </p:sp>
        <p:pic>
          <p:nvPicPr>
            <p:cNvPr id="184" name="Picture 183">
              <a:extLst>
                <a:ext uri="{FF2B5EF4-FFF2-40B4-BE49-F238E27FC236}">
                  <a16:creationId xmlns:a16="http://schemas.microsoft.com/office/drawing/2014/main" id="{27725D16-0417-CA77-BDC4-EA77532DC4AE}"/>
                </a:ext>
              </a:extLst>
            </p:cNvPr>
            <p:cNvPicPr>
              <a:picLocks noChangeAspect="1"/>
            </p:cNvPicPr>
            <p:nvPr/>
          </p:nvPicPr>
          <p:blipFill>
            <a:blip r:embed="rId4"/>
            <a:stretch>
              <a:fillRect/>
            </a:stretch>
          </p:blipFill>
          <p:spPr>
            <a:xfrm>
              <a:off x="13321552" y="11565023"/>
              <a:ext cx="173714" cy="173714"/>
            </a:xfrm>
            <a:prstGeom prst="rect">
              <a:avLst/>
            </a:prstGeom>
          </p:spPr>
        </p:pic>
        <p:sp>
          <p:nvSpPr>
            <p:cNvPr id="185" name="Rectangle 184">
              <a:extLst>
                <a:ext uri="{FF2B5EF4-FFF2-40B4-BE49-F238E27FC236}">
                  <a16:creationId xmlns:a16="http://schemas.microsoft.com/office/drawing/2014/main" id="{30F986EB-136E-9D9E-B21A-AB1A3C189B47}"/>
                </a:ext>
              </a:extLst>
            </p:cNvPr>
            <p:cNvSpPr/>
            <p:nvPr/>
          </p:nvSpPr>
          <p:spPr bwMode="auto">
            <a:xfrm>
              <a:off x="2136500" y="9880113"/>
              <a:ext cx="1522942" cy="1480214"/>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86" name="Run quantum circuits on the IBM cloud">
              <a:extLst>
                <a:ext uri="{FF2B5EF4-FFF2-40B4-BE49-F238E27FC236}">
                  <a16:creationId xmlns:a16="http://schemas.microsoft.com/office/drawing/2014/main" id="{0D9ACF05-20F6-A3A3-3370-E53C6B92DCB6}"/>
                </a:ext>
              </a:extLst>
            </p:cNvPr>
            <p:cNvSpPr txBox="1"/>
            <p:nvPr/>
          </p:nvSpPr>
          <p:spPr>
            <a:xfrm>
              <a:off x="2247625" y="9998495"/>
              <a:ext cx="590426" cy="1417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Early</a:t>
              </a:r>
            </a:p>
            <a:p>
              <a:pPr defTabSz="342914" hangingPunct="0">
                <a:defRPr/>
              </a:pPr>
              <a:endParaRPr lang="en-US" sz="300" kern="0" dirty="0">
                <a:solidFill>
                  <a:srgbClr val="FFFFFF"/>
                </a:solidFill>
              </a:endParaRPr>
            </a:p>
            <a:p>
              <a:pPr defTabSz="257186" hangingPunct="0">
                <a:defRPr/>
              </a:pPr>
              <a:r>
                <a:rPr lang="en-US" sz="400" kern="0" dirty="0">
                  <a:solidFill>
                    <a:srgbClr val="FFFFFF"/>
                  </a:solidFill>
                  <a:latin typeface="IBM Plex Sans" panose="020B0503050203000203" pitchFamily="34" charset="0"/>
                </a:rPr>
                <a:t>Canary</a:t>
              </a:r>
            </a:p>
            <a:p>
              <a:pPr defTabSz="257186" hangingPunct="0">
                <a:defRPr/>
              </a:pPr>
              <a:r>
                <a:rPr lang="en-US" sz="400" kern="0" dirty="0">
                  <a:solidFill>
                    <a:srgbClr val="FFFFFF"/>
                  </a:solidFill>
                  <a:latin typeface="IBM Plex Sans" panose="020B0503050203000203" pitchFamily="34" charset="0"/>
                </a:rPr>
                <a:t>5 qubits</a:t>
              </a: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r>
                <a:rPr lang="en-US" sz="400" kern="0" dirty="0">
                  <a:solidFill>
                    <a:srgbClr val="FFFFFF"/>
                  </a:solidFill>
                  <a:latin typeface="IBM Plex Sans" panose="020B0503050203000203" pitchFamily="34" charset="0"/>
                </a:rPr>
                <a:t>Albatross</a:t>
              </a:r>
            </a:p>
            <a:p>
              <a:pPr defTabSz="257186" hangingPunct="0">
                <a:defRPr/>
              </a:pPr>
              <a:r>
                <a:rPr lang="en-US" sz="400" kern="0" dirty="0">
                  <a:solidFill>
                    <a:srgbClr val="FFFFFF"/>
                  </a:solidFill>
                  <a:latin typeface="IBM Plex Sans" panose="020B0503050203000203" pitchFamily="34" charset="0"/>
                </a:rPr>
                <a:t>16 qubits</a:t>
              </a: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endParaRPr lang="en-US" sz="400" kern="0" dirty="0">
                <a:solidFill>
                  <a:srgbClr val="FFFFFF"/>
                </a:solidFill>
                <a:latin typeface="IBM Plex Sans" panose="020B0503050203000203" pitchFamily="34" charset="0"/>
              </a:endParaRPr>
            </a:p>
          </p:txBody>
        </p:sp>
        <p:sp>
          <p:nvSpPr>
            <p:cNvPr id="187" name="Run quantum circuits on the IBM cloud">
              <a:extLst>
                <a:ext uri="{FF2B5EF4-FFF2-40B4-BE49-F238E27FC236}">
                  <a16:creationId xmlns:a16="http://schemas.microsoft.com/office/drawing/2014/main" id="{753E4576-2973-D0E2-D3FE-B51578C695FD}"/>
                </a:ext>
              </a:extLst>
            </p:cNvPr>
            <p:cNvSpPr txBox="1"/>
            <p:nvPr/>
          </p:nvSpPr>
          <p:spPr>
            <a:xfrm>
              <a:off x="2949018" y="10052014"/>
              <a:ext cx="590426" cy="1349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sz="400" kern="0" dirty="0">
                  <a:solidFill>
                    <a:srgbClr val="FFFFFF"/>
                  </a:solidFill>
                  <a:latin typeface="IBM Plex Sans Light" panose="020B0403050203000203" pitchFamily="34" charset="0"/>
                </a:rPr>
                <a:t> </a:t>
              </a:r>
            </a:p>
            <a:p>
              <a:pPr defTabSz="342914" hangingPunct="0">
                <a:defRPr/>
              </a:pPr>
              <a:endParaRPr lang="en-US" sz="400" kern="0" dirty="0">
                <a:solidFill>
                  <a:srgbClr val="FFFFFF"/>
                </a:solidFill>
              </a:endParaRPr>
            </a:p>
            <a:p>
              <a:pPr defTabSz="257186" hangingPunct="0">
                <a:defRPr/>
              </a:pPr>
              <a:r>
                <a:rPr lang="en-US" sz="400" kern="0" dirty="0">
                  <a:solidFill>
                    <a:srgbClr val="FFFFFF"/>
                  </a:solidFill>
                  <a:latin typeface="IBM Plex Sans" panose="020B0503050203000203" pitchFamily="34" charset="0"/>
                </a:rPr>
                <a:t>Penguin</a:t>
              </a:r>
            </a:p>
            <a:p>
              <a:pPr defTabSz="257186" hangingPunct="0">
                <a:defRPr/>
              </a:pPr>
              <a:r>
                <a:rPr lang="en-US" sz="400" kern="0" dirty="0">
                  <a:solidFill>
                    <a:srgbClr val="FFFFFF"/>
                  </a:solidFill>
                  <a:latin typeface="IBM Plex Sans" panose="020B0503050203000203" pitchFamily="34" charset="0"/>
                </a:rPr>
                <a:t>20 qubits</a:t>
              </a: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r>
                <a:rPr lang="en-US" sz="400" kern="0" dirty="0">
                  <a:solidFill>
                    <a:srgbClr val="FFFFFF"/>
                  </a:solidFill>
                  <a:latin typeface="IBM Plex Sans" panose="020B0503050203000203" pitchFamily="34" charset="0"/>
                </a:rPr>
                <a:t>Prototype</a:t>
              </a:r>
            </a:p>
            <a:p>
              <a:pPr defTabSz="257186" hangingPunct="0">
                <a:defRPr/>
              </a:pPr>
              <a:r>
                <a:rPr lang="en-US" sz="400" kern="0" dirty="0">
                  <a:solidFill>
                    <a:srgbClr val="FFFFFF"/>
                  </a:solidFill>
                  <a:latin typeface="IBM Plex Sans" panose="020B0503050203000203" pitchFamily="34" charset="0"/>
                </a:rPr>
                <a:t>53 qubits</a:t>
              </a: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endParaRPr lang="en-US" sz="400" kern="0" dirty="0">
                <a:solidFill>
                  <a:srgbClr val="FFFFFF"/>
                </a:solidFill>
                <a:latin typeface="IBM Plex Sans" panose="020B0503050203000203" pitchFamily="34" charset="0"/>
              </a:endParaRPr>
            </a:p>
            <a:p>
              <a:pPr defTabSz="257186" hangingPunct="0">
                <a:defRPr/>
              </a:pPr>
              <a:endParaRPr lang="en-US" sz="400" kern="0" dirty="0">
                <a:solidFill>
                  <a:srgbClr val="FFFFFF"/>
                </a:solidFill>
                <a:latin typeface="IBM Plex Sans" panose="020B0503050203000203" pitchFamily="34" charset="0"/>
              </a:endParaRPr>
            </a:p>
          </p:txBody>
        </p:sp>
        <p:sp>
          <p:nvSpPr>
            <p:cNvPr id="188" name="Rectangle 187">
              <a:extLst>
                <a:ext uri="{FF2B5EF4-FFF2-40B4-BE49-F238E27FC236}">
                  <a16:creationId xmlns:a16="http://schemas.microsoft.com/office/drawing/2014/main" id="{D88F0267-D959-2EF9-BF3D-1FE39530F22C}"/>
                </a:ext>
              </a:extLst>
            </p:cNvPr>
            <p:cNvSpPr/>
            <p:nvPr/>
          </p:nvSpPr>
          <p:spPr bwMode="auto">
            <a:xfrm>
              <a:off x="2136499" y="8400640"/>
              <a:ext cx="1523800" cy="1406160"/>
            </a:xfrm>
            <a:prstGeom prst="rect">
              <a:avLst/>
            </a:prstGeom>
            <a:solidFill>
              <a:srgbClr val="343A3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defTabSz="342822" fontAlgn="base">
                <a:spcBef>
                  <a:spcPct val="0"/>
                </a:spcBef>
                <a:spcAft>
                  <a:spcPct val="0"/>
                </a:spcAft>
                <a:defRPr/>
              </a:pPr>
              <a:endParaRPr lang="en-US" sz="525" dirty="0">
                <a:solidFill>
                  <a:srgbClr val="FFFFFF"/>
                </a:solidFill>
                <a:latin typeface="IBM Plex Sans Light"/>
              </a:endParaRPr>
            </a:p>
          </p:txBody>
        </p:sp>
        <p:sp>
          <p:nvSpPr>
            <p:cNvPr id="189" name="Run quantum circuits on the IBM cloud">
              <a:extLst>
                <a:ext uri="{FF2B5EF4-FFF2-40B4-BE49-F238E27FC236}">
                  <a16:creationId xmlns:a16="http://schemas.microsoft.com/office/drawing/2014/main" id="{F6BDBCE6-42DD-16F6-63E8-1F279C941256}"/>
                </a:ext>
              </a:extLst>
            </p:cNvPr>
            <p:cNvSpPr txBox="1"/>
            <p:nvPr/>
          </p:nvSpPr>
          <p:spPr>
            <a:xfrm>
              <a:off x="2254312" y="8488705"/>
              <a:ext cx="1059230" cy="843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257186" hangingPunct="0">
                <a:defRPr/>
              </a:pPr>
              <a:r>
                <a:rPr lang="en-US" kern="0" dirty="0">
                  <a:solidFill>
                    <a:srgbClr val="FFFFFF"/>
                  </a:solidFill>
                  <a:latin typeface="IBM Plex Sans Light" panose="020B0403050203000203" pitchFamily="34" charset="0"/>
                </a:rPr>
                <a:t>IBM Quantum Experience</a:t>
              </a:r>
            </a:p>
            <a:p>
              <a:pPr defTabSz="257186" hangingPunct="0">
                <a:defRPr/>
              </a:pPr>
              <a:endParaRPr lang="en-US" sz="400" kern="0" dirty="0">
                <a:solidFill>
                  <a:srgbClr val="FFFFFF"/>
                </a:solidFill>
                <a:latin typeface="IBM Plex Sans" panose="020B0503050203000203" pitchFamily="34" charset="0"/>
              </a:endParaRPr>
            </a:p>
          </p:txBody>
        </p:sp>
        <p:pic>
          <p:nvPicPr>
            <p:cNvPr id="190" name="Graphic 189">
              <a:extLst>
                <a:ext uri="{FF2B5EF4-FFF2-40B4-BE49-F238E27FC236}">
                  <a16:creationId xmlns:a16="http://schemas.microsoft.com/office/drawing/2014/main" id="{93A91913-0E3D-1AC7-AB19-7A5D28A684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5639" y="8488700"/>
              <a:ext cx="171428" cy="171428"/>
            </a:xfrm>
            <a:prstGeom prst="rect">
              <a:avLst/>
            </a:prstGeom>
          </p:spPr>
        </p:pic>
        <p:pic>
          <p:nvPicPr>
            <p:cNvPr id="191" name="Graphic 190">
              <a:extLst>
                <a:ext uri="{FF2B5EF4-FFF2-40B4-BE49-F238E27FC236}">
                  <a16:creationId xmlns:a16="http://schemas.microsoft.com/office/drawing/2014/main" id="{500E83E3-0045-56C6-212A-F010C8EB1D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5639" y="9998494"/>
              <a:ext cx="171428" cy="171428"/>
            </a:xfrm>
            <a:prstGeom prst="rect">
              <a:avLst/>
            </a:prstGeom>
          </p:spPr>
        </p:pic>
        <p:pic>
          <p:nvPicPr>
            <p:cNvPr id="192" name="Graphic 191">
              <a:extLst>
                <a:ext uri="{FF2B5EF4-FFF2-40B4-BE49-F238E27FC236}">
                  <a16:creationId xmlns:a16="http://schemas.microsoft.com/office/drawing/2014/main" id="{AA500EDC-08BB-4B75-0B68-3611F296A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3929" y="6487554"/>
              <a:ext cx="171428" cy="171428"/>
            </a:xfrm>
            <a:prstGeom prst="rect">
              <a:avLst/>
            </a:prstGeom>
          </p:spPr>
        </p:pic>
        <p:sp>
          <p:nvSpPr>
            <p:cNvPr id="193" name="Run quantum circuits on the IBM cloud">
              <a:extLst>
                <a:ext uri="{FF2B5EF4-FFF2-40B4-BE49-F238E27FC236}">
                  <a16:creationId xmlns:a16="http://schemas.microsoft.com/office/drawing/2014/main" id="{E7582C28-E82C-52A7-15F9-6D7F7C41D50B}"/>
                </a:ext>
              </a:extLst>
            </p:cNvPr>
            <p:cNvSpPr txBox="1"/>
            <p:nvPr/>
          </p:nvSpPr>
          <p:spPr>
            <a:xfrm>
              <a:off x="15518803" y="10312274"/>
              <a:ext cx="1289830" cy="40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400" kern="0" dirty="0">
                  <a:solidFill>
                    <a:srgbClr val="FFFFFF"/>
                  </a:solidFill>
                  <a:latin typeface="IBM Plex Sans" panose="020B0503050203000203" pitchFamily="34" charset="0"/>
                </a:rPr>
                <a:t>Demonstrate path to improved quality with logical memory </a:t>
              </a:r>
            </a:p>
          </p:txBody>
        </p:sp>
        <p:sp>
          <p:nvSpPr>
            <p:cNvPr id="194" name="2019">
              <a:extLst>
                <a:ext uri="{FF2B5EF4-FFF2-40B4-BE49-F238E27FC236}">
                  <a16:creationId xmlns:a16="http://schemas.microsoft.com/office/drawing/2014/main" id="{E730BFD0-46C0-6CF4-3121-F709E4D2E5D7}"/>
                </a:ext>
              </a:extLst>
            </p:cNvPr>
            <p:cNvSpPr txBox="1"/>
            <p:nvPr/>
          </p:nvSpPr>
          <p:spPr>
            <a:xfrm>
              <a:off x="2250783" y="1203281"/>
              <a:ext cx="2242946"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kern="0" dirty="0">
                  <a:solidFill>
                    <a:srgbClr val="161616"/>
                  </a:solidFill>
                </a:rPr>
                <a:t>201</a:t>
              </a:r>
              <a:r>
                <a:rPr lang="en-US" kern="0" dirty="0">
                  <a:solidFill>
                    <a:srgbClr val="161616"/>
                  </a:solidFill>
                </a:rPr>
                <a:t>6–201</a:t>
              </a:r>
              <a:r>
                <a:rPr kern="0" dirty="0">
                  <a:solidFill>
                    <a:srgbClr val="161616"/>
                  </a:solidFill>
                </a:rPr>
                <a:t>9</a:t>
              </a:r>
            </a:p>
          </p:txBody>
        </p:sp>
        <p:sp>
          <p:nvSpPr>
            <p:cNvPr id="195" name="2019">
              <a:extLst>
                <a:ext uri="{FF2B5EF4-FFF2-40B4-BE49-F238E27FC236}">
                  <a16:creationId xmlns:a16="http://schemas.microsoft.com/office/drawing/2014/main" id="{E1F4B3E7-2A89-2DA8-31AC-843F3146736F}"/>
                </a:ext>
              </a:extLst>
            </p:cNvPr>
            <p:cNvSpPr txBox="1"/>
            <p:nvPr/>
          </p:nvSpPr>
          <p:spPr>
            <a:xfrm>
              <a:off x="5533693"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2020</a:t>
              </a:r>
              <a:endParaRPr kern="0" dirty="0">
                <a:solidFill>
                  <a:srgbClr val="161616"/>
                </a:solidFill>
              </a:endParaRPr>
            </a:p>
          </p:txBody>
        </p:sp>
        <p:sp>
          <p:nvSpPr>
            <p:cNvPr id="196" name="2019">
              <a:extLst>
                <a:ext uri="{FF2B5EF4-FFF2-40B4-BE49-F238E27FC236}">
                  <a16:creationId xmlns:a16="http://schemas.microsoft.com/office/drawing/2014/main" id="{C2B95F97-4B21-2372-6357-837C6332C42E}"/>
                </a:ext>
              </a:extLst>
            </p:cNvPr>
            <p:cNvSpPr txBox="1"/>
            <p:nvPr/>
          </p:nvSpPr>
          <p:spPr>
            <a:xfrm>
              <a:off x="7204471"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2021</a:t>
              </a:r>
              <a:endParaRPr kern="0" dirty="0">
                <a:solidFill>
                  <a:srgbClr val="161616"/>
                </a:solidFill>
              </a:endParaRPr>
            </a:p>
          </p:txBody>
        </p:sp>
        <p:sp>
          <p:nvSpPr>
            <p:cNvPr id="197" name="2019">
              <a:extLst>
                <a:ext uri="{FF2B5EF4-FFF2-40B4-BE49-F238E27FC236}">
                  <a16:creationId xmlns:a16="http://schemas.microsoft.com/office/drawing/2014/main" id="{471BBB3C-3018-4CC5-3D61-85B0419257A1}"/>
                </a:ext>
              </a:extLst>
            </p:cNvPr>
            <p:cNvSpPr txBox="1"/>
            <p:nvPr/>
          </p:nvSpPr>
          <p:spPr>
            <a:xfrm>
              <a:off x="8875251"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2022</a:t>
              </a:r>
              <a:endParaRPr kern="0" dirty="0">
                <a:solidFill>
                  <a:srgbClr val="161616"/>
                </a:solidFill>
              </a:endParaRPr>
            </a:p>
          </p:txBody>
        </p:sp>
        <p:sp>
          <p:nvSpPr>
            <p:cNvPr id="198" name="2019">
              <a:extLst>
                <a:ext uri="{FF2B5EF4-FFF2-40B4-BE49-F238E27FC236}">
                  <a16:creationId xmlns:a16="http://schemas.microsoft.com/office/drawing/2014/main" id="{9EF453C0-F444-28A1-6182-0FD2DFD65832}"/>
                </a:ext>
              </a:extLst>
            </p:cNvPr>
            <p:cNvSpPr txBox="1"/>
            <p:nvPr/>
          </p:nvSpPr>
          <p:spPr>
            <a:xfrm>
              <a:off x="10508457"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2023</a:t>
              </a:r>
              <a:endParaRPr kern="0" dirty="0">
                <a:solidFill>
                  <a:srgbClr val="161616"/>
                </a:solidFill>
              </a:endParaRPr>
            </a:p>
          </p:txBody>
        </p:sp>
        <p:sp>
          <p:nvSpPr>
            <p:cNvPr id="199" name="2019">
              <a:extLst>
                <a:ext uri="{FF2B5EF4-FFF2-40B4-BE49-F238E27FC236}">
                  <a16:creationId xmlns:a16="http://schemas.microsoft.com/office/drawing/2014/main" id="{6B178FC5-B554-C85E-3857-3CF2B7BA1F1C}"/>
                </a:ext>
              </a:extLst>
            </p:cNvPr>
            <p:cNvSpPr txBox="1"/>
            <p:nvPr/>
          </p:nvSpPr>
          <p:spPr>
            <a:xfrm>
              <a:off x="12173662"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2024</a:t>
              </a:r>
              <a:endParaRPr kern="0" dirty="0">
                <a:solidFill>
                  <a:srgbClr val="161616"/>
                </a:solidFill>
              </a:endParaRPr>
            </a:p>
          </p:txBody>
        </p:sp>
        <p:sp>
          <p:nvSpPr>
            <p:cNvPr id="200" name="2019">
              <a:extLst>
                <a:ext uri="{FF2B5EF4-FFF2-40B4-BE49-F238E27FC236}">
                  <a16:creationId xmlns:a16="http://schemas.microsoft.com/office/drawing/2014/main" id="{529115E4-025D-CCC0-B872-597895FA4EC9}"/>
                </a:ext>
              </a:extLst>
            </p:cNvPr>
            <p:cNvSpPr txBox="1"/>
            <p:nvPr/>
          </p:nvSpPr>
          <p:spPr>
            <a:xfrm>
              <a:off x="13824969"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2025</a:t>
              </a:r>
              <a:endParaRPr kern="0" dirty="0">
                <a:solidFill>
                  <a:srgbClr val="161616"/>
                </a:solidFill>
              </a:endParaRPr>
            </a:p>
          </p:txBody>
        </p:sp>
        <p:sp>
          <p:nvSpPr>
            <p:cNvPr id="201" name="2019">
              <a:extLst>
                <a:ext uri="{FF2B5EF4-FFF2-40B4-BE49-F238E27FC236}">
                  <a16:creationId xmlns:a16="http://schemas.microsoft.com/office/drawing/2014/main" id="{24664542-6DA9-90FC-A024-C8F0C7457BE8}"/>
                </a:ext>
              </a:extLst>
            </p:cNvPr>
            <p:cNvSpPr txBox="1"/>
            <p:nvPr/>
          </p:nvSpPr>
          <p:spPr>
            <a:xfrm>
              <a:off x="15502611"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2026</a:t>
              </a:r>
              <a:endParaRPr kern="0" dirty="0">
                <a:solidFill>
                  <a:srgbClr val="161616"/>
                </a:solidFill>
              </a:endParaRPr>
            </a:p>
          </p:txBody>
        </p:sp>
        <p:sp>
          <p:nvSpPr>
            <p:cNvPr id="202" name="2019">
              <a:extLst>
                <a:ext uri="{FF2B5EF4-FFF2-40B4-BE49-F238E27FC236}">
                  <a16:creationId xmlns:a16="http://schemas.microsoft.com/office/drawing/2014/main" id="{421083B3-134A-5B1E-B1F1-7FC87F90EE5D}"/>
                </a:ext>
              </a:extLst>
            </p:cNvPr>
            <p:cNvSpPr txBox="1"/>
            <p:nvPr/>
          </p:nvSpPr>
          <p:spPr>
            <a:xfrm>
              <a:off x="17141474"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kern="0" dirty="0">
                  <a:solidFill>
                    <a:srgbClr val="161616"/>
                  </a:solidFill>
                </a:rPr>
                <a:t>20</a:t>
              </a:r>
              <a:r>
                <a:rPr lang="en-US" kern="0" dirty="0">
                  <a:solidFill>
                    <a:srgbClr val="161616"/>
                  </a:solidFill>
                </a:rPr>
                <a:t>27</a:t>
              </a:r>
              <a:endParaRPr kern="0" dirty="0">
                <a:solidFill>
                  <a:srgbClr val="161616"/>
                </a:solidFill>
              </a:endParaRPr>
            </a:p>
          </p:txBody>
        </p:sp>
        <p:sp>
          <p:nvSpPr>
            <p:cNvPr id="203" name="2019">
              <a:extLst>
                <a:ext uri="{FF2B5EF4-FFF2-40B4-BE49-F238E27FC236}">
                  <a16:creationId xmlns:a16="http://schemas.microsoft.com/office/drawing/2014/main" id="{4A005EBF-CE3D-2E46-192C-96C8C5FFDC27}"/>
                </a:ext>
              </a:extLst>
            </p:cNvPr>
            <p:cNvSpPr txBox="1"/>
            <p:nvPr/>
          </p:nvSpPr>
          <p:spPr>
            <a:xfrm>
              <a:off x="18819121"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2028</a:t>
              </a:r>
              <a:endParaRPr kern="0" dirty="0">
                <a:solidFill>
                  <a:srgbClr val="161616"/>
                </a:solidFill>
              </a:endParaRPr>
            </a:p>
          </p:txBody>
        </p:sp>
        <p:sp>
          <p:nvSpPr>
            <p:cNvPr id="204" name="2019">
              <a:extLst>
                <a:ext uri="{FF2B5EF4-FFF2-40B4-BE49-F238E27FC236}">
                  <a16:creationId xmlns:a16="http://schemas.microsoft.com/office/drawing/2014/main" id="{CD7D2C7F-9B46-4FCE-20FF-37E1D21FF954}"/>
                </a:ext>
              </a:extLst>
            </p:cNvPr>
            <p:cNvSpPr txBox="1"/>
            <p:nvPr/>
          </p:nvSpPr>
          <p:spPr>
            <a:xfrm>
              <a:off x="20501518" y="1203281"/>
              <a:ext cx="1433800"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2029</a:t>
              </a:r>
              <a:endParaRPr kern="0" dirty="0">
                <a:solidFill>
                  <a:srgbClr val="161616"/>
                </a:solidFill>
              </a:endParaRPr>
            </a:p>
          </p:txBody>
        </p:sp>
        <p:sp>
          <p:nvSpPr>
            <p:cNvPr id="205" name="2019">
              <a:extLst>
                <a:ext uri="{FF2B5EF4-FFF2-40B4-BE49-F238E27FC236}">
                  <a16:creationId xmlns:a16="http://schemas.microsoft.com/office/drawing/2014/main" id="{81A1C773-7926-4AC1-105D-62CB4DD9B898}"/>
                </a:ext>
              </a:extLst>
            </p:cNvPr>
            <p:cNvSpPr txBox="1"/>
            <p:nvPr/>
          </p:nvSpPr>
          <p:spPr>
            <a:xfrm>
              <a:off x="22134170" y="1203281"/>
              <a:ext cx="1529912" cy="36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1200">
                  <a:latin typeface="IBM Plex Sans Light"/>
                  <a:ea typeface="IBM Plex Sans Light"/>
                  <a:cs typeface="IBM Plex Sans Light"/>
                  <a:sym typeface="IBM Plex Sans Light"/>
                </a:defRPr>
              </a:lvl1pPr>
            </a:lstStyle>
            <a:p>
              <a:pPr defTabSz="342914" hangingPunct="0">
                <a:defRPr/>
              </a:pPr>
              <a:r>
                <a:rPr lang="en-US" kern="0" dirty="0">
                  <a:solidFill>
                    <a:srgbClr val="161616"/>
                  </a:solidFill>
                </a:rPr>
                <a:t>2033+</a:t>
              </a:r>
              <a:endParaRPr kern="0" dirty="0">
                <a:solidFill>
                  <a:srgbClr val="161616"/>
                </a:solidFill>
              </a:endParaRPr>
            </a:p>
          </p:txBody>
        </p:sp>
        <p:pic>
          <p:nvPicPr>
            <p:cNvPr id="206" name="Graphic 205">
              <a:extLst>
                <a:ext uri="{FF2B5EF4-FFF2-40B4-BE49-F238E27FC236}">
                  <a16:creationId xmlns:a16="http://schemas.microsoft.com/office/drawing/2014/main" id="{CA77C69F-8039-4317-85E1-8EF1961E48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6044" y="1291593"/>
              <a:ext cx="228570" cy="228570"/>
            </a:xfrm>
            <a:prstGeom prst="rect">
              <a:avLst/>
            </a:prstGeom>
          </p:spPr>
        </p:pic>
        <p:pic>
          <p:nvPicPr>
            <p:cNvPr id="207" name="Graphic 206">
              <a:extLst>
                <a:ext uri="{FF2B5EF4-FFF2-40B4-BE49-F238E27FC236}">
                  <a16:creationId xmlns:a16="http://schemas.microsoft.com/office/drawing/2014/main" id="{3972DA30-7C66-A48E-7BCD-453A0099F4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77388" y="1291593"/>
              <a:ext cx="228570" cy="228570"/>
            </a:xfrm>
            <a:prstGeom prst="rect">
              <a:avLst/>
            </a:prstGeom>
          </p:spPr>
        </p:pic>
        <p:pic>
          <p:nvPicPr>
            <p:cNvPr id="208" name="Graphic 207">
              <a:extLst>
                <a:ext uri="{FF2B5EF4-FFF2-40B4-BE49-F238E27FC236}">
                  <a16:creationId xmlns:a16="http://schemas.microsoft.com/office/drawing/2014/main" id="{036F794A-0A97-3367-6F51-AFA77A9FC2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6170" y="1291593"/>
              <a:ext cx="228570" cy="228570"/>
            </a:xfrm>
            <a:prstGeom prst="rect">
              <a:avLst/>
            </a:prstGeom>
          </p:spPr>
        </p:pic>
        <p:pic>
          <p:nvPicPr>
            <p:cNvPr id="209" name="Graphic 208">
              <a:extLst>
                <a:ext uri="{FF2B5EF4-FFF2-40B4-BE49-F238E27FC236}">
                  <a16:creationId xmlns:a16="http://schemas.microsoft.com/office/drawing/2014/main" id="{5F16F29A-AAC7-ECEA-9A4D-52C3FAB02D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6750" y="1291593"/>
              <a:ext cx="228570" cy="228570"/>
            </a:xfrm>
            <a:prstGeom prst="rect">
              <a:avLst/>
            </a:prstGeom>
          </p:spPr>
        </p:pic>
        <p:pic>
          <p:nvPicPr>
            <p:cNvPr id="210" name="Graphic 209">
              <a:extLst>
                <a:ext uri="{FF2B5EF4-FFF2-40B4-BE49-F238E27FC236}">
                  <a16:creationId xmlns:a16="http://schemas.microsoft.com/office/drawing/2014/main" id="{03F4CFCC-967B-7EEB-5249-2EAE8D8FD4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42404" y="1291593"/>
              <a:ext cx="228570" cy="228570"/>
            </a:xfrm>
            <a:prstGeom prst="rect">
              <a:avLst/>
            </a:prstGeom>
          </p:spPr>
        </p:pic>
        <p:sp>
          <p:nvSpPr>
            <p:cNvPr id="211" name="Rectangle 210">
              <a:extLst>
                <a:ext uri="{FF2B5EF4-FFF2-40B4-BE49-F238E27FC236}">
                  <a16:creationId xmlns:a16="http://schemas.microsoft.com/office/drawing/2014/main" id="{CB03B42C-7544-693D-B348-7034FE0A0A8B}"/>
                </a:ext>
              </a:extLst>
            </p:cNvPr>
            <p:cNvSpPr/>
            <p:nvPr/>
          </p:nvSpPr>
          <p:spPr bwMode="auto">
            <a:xfrm>
              <a:off x="22021343" y="8379965"/>
              <a:ext cx="1908960" cy="5157038"/>
            </a:xfrm>
            <a:prstGeom prst="rect">
              <a:avLst/>
            </a:prstGeom>
            <a:gradFill>
              <a:gsLst>
                <a:gs pos="59000">
                  <a:srgbClr val="E0E0E0"/>
                </a:gs>
                <a:gs pos="100000">
                  <a:srgbClr val="F4F4F4"/>
                </a:gs>
              </a:gsLst>
              <a:lin ang="5400000" scaled="1"/>
            </a:gradFill>
            <a:ln w="19050">
              <a:noFill/>
              <a:headEnd type="none" w="med" len="med"/>
              <a:tailEnd type="none" w="med" len="med"/>
            </a:ln>
            <a:effectLst>
              <a:softEdge rad="0"/>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defTabSz="457098" fontAlgn="base">
                <a:spcBef>
                  <a:spcPct val="0"/>
                </a:spcBef>
                <a:spcAft>
                  <a:spcPct val="0"/>
                </a:spcAft>
                <a:defRPr/>
              </a:pPr>
              <a:endParaRPr lang="en-US" sz="700" dirty="0">
                <a:solidFill>
                  <a:srgbClr val="FFFFFF"/>
                </a:solidFill>
                <a:latin typeface="IBM Plex Sans Light"/>
              </a:endParaRPr>
            </a:p>
          </p:txBody>
        </p:sp>
        <p:pic>
          <p:nvPicPr>
            <p:cNvPr id="212" name="Graphic 211">
              <a:extLst>
                <a:ext uri="{FF2B5EF4-FFF2-40B4-BE49-F238E27FC236}">
                  <a16:creationId xmlns:a16="http://schemas.microsoft.com/office/drawing/2014/main" id="{2B6EECAA-3F05-22D9-31AF-06B2990EFB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40093" y="10737031"/>
              <a:ext cx="1075504" cy="570342"/>
            </a:xfrm>
            <a:prstGeom prst="rect">
              <a:avLst/>
            </a:prstGeom>
          </p:spPr>
        </p:pic>
        <p:pic>
          <p:nvPicPr>
            <p:cNvPr id="213" name="Graphic 212">
              <a:extLst>
                <a:ext uri="{FF2B5EF4-FFF2-40B4-BE49-F238E27FC236}">
                  <a16:creationId xmlns:a16="http://schemas.microsoft.com/office/drawing/2014/main" id="{DFC317A5-FE34-E4CA-FD81-35567EBFB82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79580" y="10727717"/>
              <a:ext cx="1044630" cy="566854"/>
            </a:xfrm>
            <a:prstGeom prst="rect">
              <a:avLst/>
            </a:prstGeom>
          </p:spPr>
        </p:pic>
        <p:pic>
          <p:nvPicPr>
            <p:cNvPr id="214" name="Graphic 213">
              <a:extLst>
                <a:ext uri="{FF2B5EF4-FFF2-40B4-BE49-F238E27FC236}">
                  <a16:creationId xmlns:a16="http://schemas.microsoft.com/office/drawing/2014/main" id="{F02F3362-1ED1-C0B6-12C5-916ECBDAAD9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154984" y="10724135"/>
              <a:ext cx="1060826" cy="566854"/>
            </a:xfrm>
            <a:prstGeom prst="rect">
              <a:avLst/>
            </a:prstGeom>
          </p:spPr>
        </p:pic>
        <p:pic>
          <p:nvPicPr>
            <p:cNvPr id="215" name="Graphic 214">
              <a:extLst>
                <a:ext uri="{FF2B5EF4-FFF2-40B4-BE49-F238E27FC236}">
                  <a16:creationId xmlns:a16="http://schemas.microsoft.com/office/drawing/2014/main" id="{32504D98-3D78-7A73-6040-0FCD04D576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10445" y="12108832"/>
              <a:ext cx="1447612" cy="815556"/>
            </a:xfrm>
            <a:prstGeom prst="rect">
              <a:avLst/>
            </a:prstGeom>
          </p:spPr>
        </p:pic>
        <p:pic>
          <p:nvPicPr>
            <p:cNvPr id="216" name="Graphic 215">
              <a:extLst>
                <a:ext uri="{FF2B5EF4-FFF2-40B4-BE49-F238E27FC236}">
                  <a16:creationId xmlns:a16="http://schemas.microsoft.com/office/drawing/2014/main" id="{16996F42-8D85-EC67-9438-D2DCFDC8FEA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829600" y="10695790"/>
              <a:ext cx="1093742" cy="593504"/>
            </a:xfrm>
            <a:prstGeom prst="rect">
              <a:avLst/>
            </a:prstGeom>
          </p:spPr>
        </p:pic>
        <p:pic>
          <p:nvPicPr>
            <p:cNvPr id="217" name="Graphic 216">
              <a:extLst>
                <a:ext uri="{FF2B5EF4-FFF2-40B4-BE49-F238E27FC236}">
                  <a16:creationId xmlns:a16="http://schemas.microsoft.com/office/drawing/2014/main" id="{E98731A3-2F48-642E-8258-E0AD6E88EC73}"/>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479068" y="10741263"/>
              <a:ext cx="1044630" cy="566854"/>
            </a:xfrm>
            <a:prstGeom prst="rect">
              <a:avLst/>
            </a:prstGeom>
          </p:spPr>
        </p:pic>
        <p:pic>
          <p:nvPicPr>
            <p:cNvPr id="218" name="Graphic 217">
              <a:extLst>
                <a:ext uri="{FF2B5EF4-FFF2-40B4-BE49-F238E27FC236}">
                  <a16:creationId xmlns:a16="http://schemas.microsoft.com/office/drawing/2014/main" id="{3BE82B6F-0065-3B44-7814-779CF764535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127451" y="12164191"/>
              <a:ext cx="1232532" cy="726878"/>
            </a:xfrm>
            <a:prstGeom prst="rect">
              <a:avLst/>
            </a:prstGeom>
          </p:spPr>
        </p:pic>
        <p:pic>
          <p:nvPicPr>
            <p:cNvPr id="219" name="Graphic 218">
              <a:extLst>
                <a:ext uri="{FF2B5EF4-FFF2-40B4-BE49-F238E27FC236}">
                  <a16:creationId xmlns:a16="http://schemas.microsoft.com/office/drawing/2014/main" id="{517ECEFC-03F0-5BF3-3C38-15870BBA041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135466" y="10635245"/>
              <a:ext cx="1163714" cy="723390"/>
            </a:xfrm>
            <a:prstGeom prst="rect">
              <a:avLst/>
            </a:prstGeom>
          </p:spPr>
        </p:pic>
        <p:pic>
          <p:nvPicPr>
            <p:cNvPr id="220" name="Graphic 219">
              <a:extLst>
                <a:ext uri="{FF2B5EF4-FFF2-40B4-BE49-F238E27FC236}">
                  <a16:creationId xmlns:a16="http://schemas.microsoft.com/office/drawing/2014/main" id="{40430E2B-0D91-6B28-6632-FB1A73B0BDC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13757799" y="10674958"/>
              <a:ext cx="1036932" cy="644580"/>
            </a:xfrm>
            <a:prstGeom prst="rect">
              <a:avLst/>
            </a:prstGeom>
          </p:spPr>
        </p:pic>
        <p:pic>
          <p:nvPicPr>
            <p:cNvPr id="221" name="Graphic 220">
              <a:extLst>
                <a:ext uri="{FF2B5EF4-FFF2-40B4-BE49-F238E27FC236}">
                  <a16:creationId xmlns:a16="http://schemas.microsoft.com/office/drawing/2014/main" id="{01113C73-841B-D94E-8A6A-2B65A82603E5}"/>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flipH="1">
              <a:off x="17155619" y="10781511"/>
              <a:ext cx="807780" cy="502134"/>
            </a:xfrm>
            <a:prstGeom prst="rect">
              <a:avLst/>
            </a:prstGeom>
          </p:spPr>
        </p:pic>
        <p:pic>
          <p:nvPicPr>
            <p:cNvPr id="222" name="Graphic 221">
              <a:extLst>
                <a:ext uri="{FF2B5EF4-FFF2-40B4-BE49-F238E27FC236}">
                  <a16:creationId xmlns:a16="http://schemas.microsoft.com/office/drawing/2014/main" id="{25C1A9C3-DDA5-57C5-EF3B-5BBD6DE6ECFD}"/>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flipH="1">
              <a:off x="18781056" y="10679881"/>
              <a:ext cx="1033878" cy="657126"/>
            </a:xfrm>
            <a:prstGeom prst="rect">
              <a:avLst/>
            </a:prstGeom>
          </p:spPr>
        </p:pic>
        <p:sp>
          <p:nvSpPr>
            <p:cNvPr id="223" name="Title 1">
              <a:extLst>
                <a:ext uri="{FF2B5EF4-FFF2-40B4-BE49-F238E27FC236}">
                  <a16:creationId xmlns:a16="http://schemas.microsoft.com/office/drawing/2014/main" id="{8B867072-E14C-0671-DFFE-D73570E17188}"/>
                </a:ext>
              </a:extLst>
            </p:cNvPr>
            <p:cNvSpPr txBox="1">
              <a:spLocks/>
            </p:cNvSpPr>
            <p:nvPr/>
          </p:nvSpPr>
          <p:spPr>
            <a:xfrm>
              <a:off x="551147" y="7759697"/>
              <a:ext cx="5819448" cy="34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defTabSz="1218926">
                <a:tabLst>
                  <a:tab pos="1304037" algn="l"/>
                </a:tabLst>
                <a:defRPr/>
              </a:pPr>
              <a:r>
                <a:rPr lang="en-US" sz="1200" kern="0" dirty="0">
                  <a:solidFill>
                    <a:srgbClr val="000000"/>
                  </a:solidFill>
                  <a:latin typeface="IBM Plex Sans Light"/>
                </a:rPr>
                <a:t>Innovation Roadmap</a:t>
              </a:r>
            </a:p>
          </p:txBody>
        </p:sp>
        <p:sp>
          <p:nvSpPr>
            <p:cNvPr id="224" name="Run quantum circuits on the IBM cloud">
              <a:extLst>
                <a:ext uri="{FF2B5EF4-FFF2-40B4-BE49-F238E27FC236}">
                  <a16:creationId xmlns:a16="http://schemas.microsoft.com/office/drawing/2014/main" id="{33583B3A-2011-5C6A-A0EE-AB9349DF9772}"/>
                </a:ext>
              </a:extLst>
            </p:cNvPr>
            <p:cNvSpPr txBox="1"/>
            <p:nvPr/>
          </p:nvSpPr>
          <p:spPr>
            <a:xfrm>
              <a:off x="927590" y="12042540"/>
              <a:ext cx="2454041" cy="20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600" kern="0" dirty="0">
                  <a:solidFill>
                    <a:srgbClr val="161616"/>
                  </a:solidFill>
                </a:rPr>
                <a:t>Executed by IBM</a:t>
              </a:r>
            </a:p>
          </p:txBody>
        </p:sp>
        <p:pic>
          <p:nvPicPr>
            <p:cNvPr id="225" name="Graphic 224">
              <a:extLst>
                <a:ext uri="{FF2B5EF4-FFF2-40B4-BE49-F238E27FC236}">
                  <a16:creationId xmlns:a16="http://schemas.microsoft.com/office/drawing/2014/main" id="{1456E23F-62C1-0CCE-50A9-25AD77677BA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6104" y="12352307"/>
              <a:ext cx="228570" cy="228570"/>
            </a:xfrm>
            <a:prstGeom prst="rect">
              <a:avLst/>
            </a:prstGeom>
          </p:spPr>
        </p:pic>
        <p:sp>
          <p:nvSpPr>
            <p:cNvPr id="226" name="Run quantum circuits on the IBM cloud">
              <a:extLst>
                <a:ext uri="{FF2B5EF4-FFF2-40B4-BE49-F238E27FC236}">
                  <a16:creationId xmlns:a16="http://schemas.microsoft.com/office/drawing/2014/main" id="{650E666E-9C74-8005-C588-D474C550F64F}"/>
                </a:ext>
              </a:extLst>
            </p:cNvPr>
            <p:cNvSpPr txBox="1"/>
            <p:nvPr/>
          </p:nvSpPr>
          <p:spPr>
            <a:xfrm>
              <a:off x="927590" y="12375384"/>
              <a:ext cx="2454041" cy="20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700">
                  <a:latin typeface="IBM Plex Sans Light"/>
                  <a:ea typeface="IBM Plex Sans Light"/>
                  <a:cs typeface="IBM Plex Sans Light"/>
                  <a:sym typeface="IBM Plex Sans Light"/>
                </a:defRPr>
              </a:lvl1pPr>
            </a:lstStyle>
            <a:p>
              <a:pPr defTabSz="342914" hangingPunct="0">
                <a:defRPr/>
              </a:pPr>
              <a:r>
                <a:rPr lang="en-US" sz="600" kern="0" dirty="0">
                  <a:solidFill>
                    <a:srgbClr val="161616"/>
                  </a:solidFill>
                </a:rPr>
                <a:t>On target</a:t>
              </a:r>
            </a:p>
          </p:txBody>
        </p:sp>
        <p:pic>
          <p:nvPicPr>
            <p:cNvPr id="227" name="Graphic 226">
              <a:extLst>
                <a:ext uri="{FF2B5EF4-FFF2-40B4-BE49-F238E27FC236}">
                  <a16:creationId xmlns:a16="http://schemas.microsoft.com/office/drawing/2014/main" id="{19C9DA2D-FF6E-9DFB-DD88-64FD4A25DD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6104" y="11992653"/>
              <a:ext cx="228570" cy="228570"/>
            </a:xfrm>
            <a:prstGeom prst="rect">
              <a:avLst/>
            </a:prstGeom>
          </p:spPr>
        </p:pic>
        <p:sp>
          <p:nvSpPr>
            <p:cNvPr id="228" name="TextBox 227">
              <a:extLst>
                <a:ext uri="{FF2B5EF4-FFF2-40B4-BE49-F238E27FC236}">
                  <a16:creationId xmlns:a16="http://schemas.microsoft.com/office/drawing/2014/main" id="{E3509547-A85B-B35B-B83E-28963BA873B5}"/>
                </a:ext>
              </a:extLst>
            </p:cNvPr>
            <p:cNvSpPr txBox="1"/>
            <p:nvPr/>
          </p:nvSpPr>
          <p:spPr>
            <a:xfrm>
              <a:off x="18743422" y="10212717"/>
              <a:ext cx="1566241" cy="6074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defTabSz="342914" hangingPunct="0">
                <a:defRPr/>
              </a:pPr>
              <a:r>
                <a:rPr lang="en-US" sz="400" kern="0" dirty="0">
                  <a:solidFill>
                    <a:srgbClr val="FFFFFF"/>
                  </a:solidFill>
                  <a:latin typeface="IBM Plex Sans Light"/>
                </a:rPr>
                <a:t>Demonstrate path to improved quality with logical gates </a:t>
              </a:r>
            </a:p>
          </p:txBody>
        </p:sp>
      </p:grpSp>
      <p:sp>
        <p:nvSpPr>
          <p:cNvPr id="229" name="TextBox 228">
            <a:extLst>
              <a:ext uri="{FF2B5EF4-FFF2-40B4-BE49-F238E27FC236}">
                <a16:creationId xmlns:a16="http://schemas.microsoft.com/office/drawing/2014/main" id="{E9797671-91A4-DDD6-A9CE-28D8652F22D6}"/>
              </a:ext>
            </a:extLst>
          </p:cNvPr>
          <p:cNvSpPr txBox="1"/>
          <p:nvPr/>
        </p:nvSpPr>
        <p:spPr>
          <a:xfrm>
            <a:off x="284126" y="114242"/>
            <a:ext cx="2367868" cy="302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defTabSz="3251119">
              <a:spcBef>
                <a:spcPts val="3867"/>
              </a:spcBef>
              <a:buSzPct val="100000"/>
            </a:pPr>
            <a:r>
              <a:rPr lang="en-US" sz="2200" b="1" dirty="0">
                <a:solidFill>
                  <a:srgbClr val="1D58A7"/>
                </a:solidFill>
                <a:latin typeface="Helvetica" pitchFamily="2" charset="0"/>
                <a:ea typeface="+mj-ea"/>
                <a:cs typeface="+mj-cs"/>
                <a:sym typeface="IBM Plex Sans Light"/>
              </a:rPr>
              <a:t>Development Roadmap</a:t>
            </a:r>
          </a:p>
        </p:txBody>
      </p:sp>
    </p:spTree>
    <p:extLst>
      <p:ext uri="{BB962C8B-B14F-4D97-AF65-F5344CB8AC3E}">
        <p14:creationId xmlns:p14="http://schemas.microsoft.com/office/powerpoint/2010/main" val="287791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045E-BED5-8D5D-B17A-59C6A8EE2F32}"/>
              </a:ext>
            </a:extLst>
          </p:cNvPr>
          <p:cNvSpPr>
            <a:spLocks noGrp="1"/>
          </p:cNvSpPr>
          <p:nvPr>
            <p:ph type="title"/>
          </p:nvPr>
        </p:nvSpPr>
        <p:spPr/>
        <p:txBody>
          <a:bodyPr/>
          <a:lstStyle/>
          <a:p>
            <a:r>
              <a:rPr lang="en-US" dirty="0"/>
              <a:t>Schedule</a:t>
            </a:r>
          </a:p>
        </p:txBody>
      </p:sp>
      <p:graphicFrame>
        <p:nvGraphicFramePr>
          <p:cNvPr id="4" name="Table 3">
            <a:extLst>
              <a:ext uri="{FF2B5EF4-FFF2-40B4-BE49-F238E27FC236}">
                <a16:creationId xmlns:a16="http://schemas.microsoft.com/office/drawing/2014/main" id="{FF4FB633-CB23-7031-B2CB-F1AAC0E0F2FC}"/>
              </a:ext>
            </a:extLst>
          </p:cNvPr>
          <p:cNvGraphicFramePr>
            <a:graphicFrameLocks noGrp="1"/>
          </p:cNvGraphicFramePr>
          <p:nvPr>
            <p:extLst>
              <p:ext uri="{D42A27DB-BD31-4B8C-83A1-F6EECF244321}">
                <p14:modId xmlns:p14="http://schemas.microsoft.com/office/powerpoint/2010/main" val="2155706478"/>
              </p:ext>
            </p:extLst>
          </p:nvPr>
        </p:nvGraphicFramePr>
        <p:xfrm>
          <a:off x="822324" y="1815426"/>
          <a:ext cx="10211436" cy="3173134"/>
        </p:xfrm>
        <a:graphic>
          <a:graphicData uri="http://schemas.openxmlformats.org/drawingml/2006/table">
            <a:tbl>
              <a:tblPr/>
              <a:tblGrid>
                <a:gridCol w="2158281">
                  <a:extLst>
                    <a:ext uri="{9D8B030D-6E8A-4147-A177-3AD203B41FA5}">
                      <a16:colId xmlns:a16="http://schemas.microsoft.com/office/drawing/2014/main" val="3732527344"/>
                    </a:ext>
                  </a:extLst>
                </a:gridCol>
                <a:gridCol w="3958675">
                  <a:extLst>
                    <a:ext uri="{9D8B030D-6E8A-4147-A177-3AD203B41FA5}">
                      <a16:colId xmlns:a16="http://schemas.microsoft.com/office/drawing/2014/main" val="4171954957"/>
                    </a:ext>
                  </a:extLst>
                </a:gridCol>
                <a:gridCol w="4094480">
                  <a:extLst>
                    <a:ext uri="{9D8B030D-6E8A-4147-A177-3AD203B41FA5}">
                      <a16:colId xmlns:a16="http://schemas.microsoft.com/office/drawing/2014/main" val="3862809854"/>
                    </a:ext>
                  </a:extLst>
                </a:gridCol>
              </a:tblGrid>
              <a:tr h="569249">
                <a:tc>
                  <a:txBody>
                    <a:bodyPr/>
                    <a:lstStyle/>
                    <a:p>
                      <a:r>
                        <a:rPr lang="en-US" sz="1800">
                          <a:effectLst/>
                          <a:latin typeface="Aptos" panose="020B0004020202020204" pitchFamily="34" charset="0"/>
                        </a:rPr>
                        <a:t>2:30-3:00pm 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b="1" dirty="0">
                          <a:effectLst/>
                          <a:latin typeface="Aptos" panose="020B0004020202020204" pitchFamily="34" charset="0"/>
                        </a:rPr>
                        <a:t>Overview of the IIDAI RFP and Vision</a:t>
                      </a:r>
                      <a:endParaRPr lang="en-US" sz="1800" dirty="0">
                        <a:effectLst/>
                        <a:latin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dirty="0">
                          <a:effectLst/>
                          <a:latin typeface="Aptos" panose="020B0004020202020204" pitchFamily="34" charset="0"/>
                        </a:rPr>
                        <a:t>Fabio/Deming: 20 min + 10 min Q&amp;A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3472548"/>
                  </a:ext>
                </a:extLst>
              </a:tr>
              <a:tr h="508659">
                <a:tc>
                  <a:txBody>
                    <a:bodyPr/>
                    <a:lstStyle/>
                    <a:p>
                      <a:r>
                        <a:rPr lang="en-US" sz="1800">
                          <a:effectLst/>
                          <a:latin typeface="Aptos" panose="020B0004020202020204" pitchFamily="34" charset="0"/>
                        </a:rPr>
                        <a:t>3:00-3:20pm 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b="1">
                          <a:effectLst/>
                          <a:latin typeface="Aptos" panose="020B0004020202020204" pitchFamily="34" charset="0"/>
                        </a:rPr>
                        <a:t>Hybrid Cloud &amp; AI</a:t>
                      </a:r>
                      <a:r>
                        <a:rPr lang="en-US" sz="1800">
                          <a:effectLst/>
                          <a:latin typeface="Aptos" panose="020B00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dirty="0">
                          <a:effectLst/>
                          <a:latin typeface="Aptos" panose="020B0004020202020204" pitchFamily="34" charset="0"/>
                        </a:rPr>
                        <a:t>Alaa: 15 min + 5 min Q&amp;A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2840784"/>
                  </a:ext>
                </a:extLst>
              </a:tr>
              <a:tr h="508659">
                <a:tc>
                  <a:txBody>
                    <a:bodyPr/>
                    <a:lstStyle/>
                    <a:p>
                      <a:r>
                        <a:rPr lang="en-US" sz="1800">
                          <a:effectLst/>
                          <a:latin typeface="Aptos" panose="020B0004020202020204" pitchFamily="34" charset="0"/>
                        </a:rPr>
                        <a:t>3:20-3:35pm 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b="1">
                          <a:effectLst/>
                          <a:latin typeface="Aptos" panose="020B0004020202020204" pitchFamily="34" charset="0"/>
                        </a:rPr>
                        <a:t>Quantum</a:t>
                      </a:r>
                      <a:r>
                        <a:rPr lang="en-US" sz="1800">
                          <a:effectLst/>
                          <a:latin typeface="Aptos" panose="020B0004020202020204" pitchFamily="34" charset="0"/>
                        </a:rPr>
                        <a:t> </a:t>
                      </a:r>
                      <a:r>
                        <a:rPr lang="en-US" sz="1800" b="1">
                          <a:effectLst/>
                          <a:latin typeface="Aptos" panose="020B0004020202020204" pitchFamily="34" charset="0"/>
                        </a:rPr>
                        <a:t>Computing</a:t>
                      </a:r>
                      <a:r>
                        <a:rPr lang="en-US" sz="1800">
                          <a:effectLst/>
                          <a:latin typeface="Aptos" panose="020B00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dirty="0">
                          <a:effectLst/>
                          <a:latin typeface="Aptos" panose="020B0004020202020204" pitchFamily="34" charset="0"/>
                        </a:rPr>
                        <a:t>Ruchi: 10 min + 5 min Q&amp;A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4928788"/>
                  </a:ext>
                </a:extLst>
              </a:tr>
              <a:tr h="508659">
                <a:tc>
                  <a:txBody>
                    <a:bodyPr/>
                    <a:lstStyle/>
                    <a:p>
                      <a:r>
                        <a:rPr lang="en-US" sz="1800">
                          <a:effectLst/>
                          <a:latin typeface="Aptos" panose="020B0004020202020204" pitchFamily="34" charset="0"/>
                        </a:rPr>
                        <a:t>3:35-3:45pm 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b="1">
                          <a:effectLst/>
                          <a:latin typeface="Aptos" panose="020B0004020202020204" pitchFamily="34" charset="0"/>
                        </a:rPr>
                        <a:t>Materials Discovery</a:t>
                      </a:r>
                      <a:endParaRPr lang="en-US" sz="1800">
                        <a:effectLst/>
                        <a:latin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dirty="0" err="1">
                          <a:effectLst/>
                          <a:latin typeface="Aptos" panose="020B0004020202020204" pitchFamily="34" charset="0"/>
                        </a:rPr>
                        <a:t>Huimin</a:t>
                      </a:r>
                      <a:r>
                        <a:rPr lang="en-US" sz="1800" dirty="0">
                          <a:effectLst/>
                          <a:latin typeface="Aptos" panose="020B0004020202020204" pitchFamily="34" charset="0"/>
                        </a:rPr>
                        <a:t>: 7 min + 3 min Q&amp;A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9383865"/>
                  </a:ext>
                </a:extLst>
              </a:tr>
              <a:tr h="569249">
                <a:tc>
                  <a:txBody>
                    <a:bodyPr/>
                    <a:lstStyle/>
                    <a:p>
                      <a:r>
                        <a:rPr lang="en-US" sz="1800" dirty="0">
                          <a:effectLst/>
                          <a:latin typeface="Aptos" panose="020B0004020202020204" pitchFamily="34" charset="0"/>
                        </a:rPr>
                        <a:t>3:45-3:55pm 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b="1">
                          <a:effectLst/>
                          <a:latin typeface="Aptos" panose="020B0004020202020204" pitchFamily="34" charset="0"/>
                        </a:rPr>
                        <a:t>Climate &amp; Sustainability</a:t>
                      </a:r>
                      <a:endParaRPr lang="en-US" sz="1800">
                        <a:effectLst/>
                        <a:latin typeface="Aptos" panose="020B00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effectLst/>
                          <a:latin typeface="Aptos" panose="020B0004020202020204" pitchFamily="34" charset="0"/>
                        </a:rPr>
                        <a:t>Hendrik: </a:t>
                      </a:r>
                      <a:r>
                        <a:rPr lang="en-US" sz="1800" dirty="0">
                          <a:effectLst/>
                          <a:latin typeface="Aptos" panose="020B0004020202020204" pitchFamily="34" charset="0"/>
                        </a:rPr>
                        <a:t>7 min + 3 min Q&amp;A</a:t>
                      </a:r>
                    </a:p>
                    <a:p>
                      <a:r>
                        <a:rPr lang="en-US" sz="1800" dirty="0">
                          <a:effectLst/>
                          <a:latin typeface="Aptos" panose="020B00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5158821"/>
                  </a:ext>
                </a:extLst>
              </a:tr>
              <a:tr h="508659">
                <a:tc>
                  <a:txBody>
                    <a:bodyPr/>
                    <a:lstStyle/>
                    <a:p>
                      <a:r>
                        <a:rPr lang="en-US" sz="1800">
                          <a:effectLst/>
                          <a:latin typeface="Aptos" panose="020B0004020202020204" pitchFamily="34" charset="0"/>
                        </a:rPr>
                        <a:t>3:55-4:00pm 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effectLst/>
                          <a:latin typeface="Aptos" panose="020B0004020202020204" pitchFamily="34" charset="0"/>
                        </a:rPr>
                        <a:t>Closing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dirty="0">
                          <a:effectLst/>
                          <a:latin typeface="Aptos" panose="020B00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0078226"/>
                  </a:ext>
                </a:extLst>
              </a:tr>
            </a:tbl>
          </a:graphicData>
        </a:graphic>
      </p:graphicFrame>
      <p:sp>
        <p:nvSpPr>
          <p:cNvPr id="5" name="Rectangle 1">
            <a:extLst>
              <a:ext uri="{FF2B5EF4-FFF2-40B4-BE49-F238E27FC236}">
                <a16:creationId xmlns:a16="http://schemas.microsoft.com/office/drawing/2014/main" id="{9E2631A5-A555-8089-CE74-42B973998B86}"/>
              </a:ext>
            </a:extLst>
          </p:cNvPr>
          <p:cNvSpPr>
            <a:spLocks noChangeArrowheads="1"/>
          </p:cNvSpPr>
          <p:nvPr/>
        </p:nvSpPr>
        <p:spPr bwMode="auto">
          <a:xfrm>
            <a:off x="2478088" y="29289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42424"/>
                </a:solidFill>
                <a:effectLst/>
                <a:latin typeface="Arial" panose="020B0604020202020204" pitchFamily="34" charset="0"/>
                <a:ea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3441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1FC56B6F-7E02-1A8F-5CBE-C6EA76320113}"/>
              </a:ext>
            </a:extLst>
          </p:cNvPr>
          <p:cNvSpPr txBox="1"/>
          <p:nvPr/>
        </p:nvSpPr>
        <p:spPr>
          <a:xfrm>
            <a:off x="8075633" y="-304680"/>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222094" indent="-223234" defTabSz="1218438">
              <a:spcBef>
                <a:spcPts val="1451"/>
              </a:spcBef>
              <a:buSzPct val="100000"/>
              <a:buFontTx/>
              <a:buChar char="–"/>
              <a:defRPr/>
            </a:pPr>
            <a:endParaRPr lang="en-US" sz="3599" kern="0" dirty="0">
              <a:solidFill>
                <a:srgbClr val="000000"/>
              </a:solidFill>
              <a:latin typeface="IBM Plex Sans Light"/>
              <a:sym typeface="IBM Plex Sans Light"/>
            </a:endParaRPr>
          </a:p>
        </p:txBody>
      </p:sp>
      <p:sp>
        <p:nvSpPr>
          <p:cNvPr id="35" name="Text Placeholder 3">
            <a:extLst>
              <a:ext uri="{FF2B5EF4-FFF2-40B4-BE49-F238E27FC236}">
                <a16:creationId xmlns:a16="http://schemas.microsoft.com/office/drawing/2014/main" id="{20FCDA31-7D85-0BD0-9B48-76290D28456A}"/>
              </a:ext>
            </a:extLst>
          </p:cNvPr>
          <p:cNvSpPr txBox="1">
            <a:spLocks/>
          </p:cNvSpPr>
          <p:nvPr/>
        </p:nvSpPr>
        <p:spPr>
          <a:xfrm>
            <a:off x="1054350" y="747058"/>
            <a:ext cx="2619087" cy="861774"/>
          </a:xfrm>
          <a:prstGeom prst="rect">
            <a:avLst/>
          </a:prstGeom>
          <a:ln w="12700">
            <a:miter lim="400000"/>
          </a:ln>
        </p:spPr>
        <p:txBody>
          <a:bodyPr wrap="square" lIns="0" tIns="0" rIns="0" bIns="0" anchor="b" anchorCtr="0">
            <a:spAutoFit/>
          </a:bodyPr>
          <a:lstStyle>
            <a:defPPr>
              <a:defRPr lang="en-US"/>
            </a:defPPr>
            <a:lvl1pPr marL="0" algn="r" defTabSz="914446" rtl="0" eaLnBrk="1" latinLnBrk="0" hangingPunct="1">
              <a:defRPr sz="1600" b="0" i="0" kern="1200">
                <a:solidFill>
                  <a:schemeClr val="tx1"/>
                </a:solidFill>
                <a:latin typeface="IBM Plex Sans" panose="020B0503050203000203" pitchFamily="34" charset="0"/>
                <a:ea typeface="+mn-ea"/>
                <a:cs typeface="+mn-cs"/>
                <a:sym typeface="IBM Plex Sans"/>
              </a:defRPr>
            </a:lvl1pPr>
            <a:lvl2pPr marL="914446" algn="l" defTabSz="914446" rtl="0" eaLnBrk="1" latinLnBrk="0" hangingPunct="1">
              <a:defRPr sz="3600" kern="1200">
                <a:solidFill>
                  <a:schemeClr val="tx1"/>
                </a:solidFill>
                <a:latin typeface="+mn-lt"/>
                <a:ea typeface="+mn-ea"/>
                <a:cs typeface="+mn-cs"/>
              </a:defRPr>
            </a:lvl2pPr>
            <a:lvl3pPr marL="1828891" algn="l" defTabSz="914446" rtl="0" eaLnBrk="1" latinLnBrk="0" hangingPunct="1">
              <a:defRPr sz="3600" kern="1200">
                <a:solidFill>
                  <a:schemeClr val="tx1"/>
                </a:solidFill>
                <a:latin typeface="+mn-lt"/>
                <a:ea typeface="+mn-ea"/>
                <a:cs typeface="+mn-cs"/>
              </a:defRPr>
            </a:lvl3pPr>
            <a:lvl4pPr marL="2743337" algn="l" defTabSz="914446" rtl="0" eaLnBrk="1" latinLnBrk="0" hangingPunct="1">
              <a:defRPr sz="3600" kern="1200">
                <a:solidFill>
                  <a:schemeClr val="tx1"/>
                </a:solidFill>
                <a:latin typeface="+mn-lt"/>
                <a:ea typeface="+mn-ea"/>
                <a:cs typeface="+mn-cs"/>
              </a:defRPr>
            </a:lvl4pPr>
            <a:lvl5pPr marL="3657783" algn="l" defTabSz="914446" rtl="0" eaLnBrk="1" latinLnBrk="0" hangingPunct="1">
              <a:defRPr sz="3600" kern="1200">
                <a:solidFill>
                  <a:schemeClr val="tx1"/>
                </a:solidFill>
                <a:latin typeface="+mn-lt"/>
                <a:ea typeface="+mn-ea"/>
                <a:cs typeface="+mn-cs"/>
              </a:defRPr>
            </a:lvl5pPr>
            <a:lvl6pPr marL="4572229" algn="l" defTabSz="914446" rtl="0" eaLnBrk="1" latinLnBrk="0" hangingPunct="1">
              <a:defRPr sz="3600" kern="1200">
                <a:solidFill>
                  <a:schemeClr val="tx1"/>
                </a:solidFill>
                <a:latin typeface="+mn-lt"/>
                <a:ea typeface="+mn-ea"/>
                <a:cs typeface="+mn-cs"/>
              </a:defRPr>
            </a:lvl6pPr>
            <a:lvl7pPr marL="5486674" algn="l" defTabSz="914446" rtl="0" eaLnBrk="1" latinLnBrk="0" hangingPunct="1">
              <a:defRPr sz="3600" kern="1200">
                <a:solidFill>
                  <a:schemeClr val="tx1"/>
                </a:solidFill>
                <a:latin typeface="+mn-lt"/>
                <a:ea typeface="+mn-ea"/>
                <a:cs typeface="+mn-cs"/>
              </a:defRPr>
            </a:lvl7pPr>
            <a:lvl8pPr marL="6401120" algn="l" defTabSz="914446" rtl="0" eaLnBrk="1" latinLnBrk="0" hangingPunct="1">
              <a:defRPr sz="3600" kern="1200">
                <a:solidFill>
                  <a:schemeClr val="tx1"/>
                </a:solidFill>
                <a:latin typeface="+mn-lt"/>
                <a:ea typeface="+mn-ea"/>
                <a:cs typeface="+mn-cs"/>
              </a:defRPr>
            </a:lvl8pPr>
            <a:lvl9pPr marL="7315566" algn="l" defTabSz="914446" rtl="0" eaLnBrk="1" latinLnBrk="0" hangingPunct="1">
              <a:defRPr sz="3600" kern="1200">
                <a:solidFill>
                  <a:schemeClr val="tx1"/>
                </a:solidFill>
                <a:latin typeface="+mn-lt"/>
                <a:ea typeface="+mn-ea"/>
                <a:cs typeface="+mn-cs"/>
              </a:defRPr>
            </a:lvl9pPr>
          </a:lstStyle>
          <a:p>
            <a:pPr algn="l" defTabSz="457121">
              <a:defRPr/>
            </a:pPr>
            <a:r>
              <a:rPr lang="en-US" sz="1200" dirty="0">
                <a:solidFill>
                  <a:srgbClr val="000000"/>
                </a:solidFill>
                <a:latin typeface="IBM Plex Sans SmBld" panose="020B0503050203000203" pitchFamily="34" charset="0"/>
              </a:rPr>
              <a:t>Characterizing quantum processors using discrete time crystals</a:t>
            </a:r>
          </a:p>
          <a:p>
            <a:pPr algn="l" defTabSz="457121">
              <a:defRPr/>
            </a:pPr>
            <a:r>
              <a:rPr lang="en-US" sz="1200" dirty="0">
                <a:solidFill>
                  <a:srgbClr val="000000"/>
                </a:solidFill>
                <a:latin typeface="IBM Plex Sans Light" panose="020B0403050203000203" pitchFamily="34" charset="0"/>
                <a:cs typeface="Segoe UI Light" panose="020B0502040204020203" pitchFamily="34" charset="0"/>
              </a:rPr>
              <a:t>arXiv:2301.07625</a:t>
            </a:r>
            <a:endParaRPr lang="en-US" sz="1200" dirty="0">
              <a:solidFill>
                <a:srgbClr val="000000"/>
              </a:solidFill>
              <a:latin typeface="IBM Plex Sans Light" panose="020B0403050203000203" pitchFamily="34" charset="0"/>
            </a:endParaRPr>
          </a:p>
          <a:p>
            <a:pPr algn="l" defTabSz="457121">
              <a:defRPr/>
            </a:pPr>
            <a:r>
              <a:rPr lang="en-US" sz="1200" dirty="0">
                <a:solidFill>
                  <a:srgbClr val="0F62FE"/>
                </a:solidFill>
                <a:latin typeface="IBM Plex Sans Light" panose="020B0403050203000203" pitchFamily="34" charset="0"/>
              </a:rPr>
              <a:t>80 qubits / 7900 CX gates</a:t>
            </a:r>
          </a:p>
          <a:p>
            <a:pPr defTabSz="457121">
              <a:defRPr/>
            </a:pPr>
            <a:endParaRPr lang="en-US" sz="800" dirty="0">
              <a:solidFill>
                <a:srgbClr val="525252"/>
              </a:solidFill>
            </a:endParaRPr>
          </a:p>
        </p:txBody>
      </p:sp>
      <p:sp>
        <p:nvSpPr>
          <p:cNvPr id="41" name="Text Placeholder 7">
            <a:extLst>
              <a:ext uri="{FF2B5EF4-FFF2-40B4-BE49-F238E27FC236}">
                <a16:creationId xmlns:a16="http://schemas.microsoft.com/office/drawing/2014/main" id="{D1C2105C-F8F2-155C-A293-A72E16A7E4F5}"/>
              </a:ext>
            </a:extLst>
          </p:cNvPr>
          <p:cNvSpPr txBox="1">
            <a:spLocks/>
          </p:cNvSpPr>
          <p:nvPr/>
        </p:nvSpPr>
        <p:spPr>
          <a:xfrm>
            <a:off x="928481" y="5505170"/>
            <a:ext cx="2772055" cy="861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Uncovering Local Integrability in Quantum Many-Body Dynamics </a:t>
            </a:r>
          </a:p>
          <a:p>
            <a:pPr defTabSz="1218438">
              <a:defRPr/>
            </a:pPr>
            <a:r>
              <a:rPr lang="en-US" sz="1200" kern="0" dirty="0">
                <a:solidFill>
                  <a:srgbClr val="000000"/>
                </a:solidFill>
                <a:latin typeface="IBM Plex Sans Light" panose="020B0403050203000203" pitchFamily="34" charset="0"/>
                <a:cs typeface="Segoe UI Light" panose="020B0502040204020203" pitchFamily="34" charset="0"/>
              </a:rPr>
              <a:t>arXiv:2307.07552</a:t>
            </a:r>
            <a:endParaRPr lang="en-US" sz="1200" kern="0" dirty="0">
              <a:solidFill>
                <a:srgbClr val="000000"/>
              </a:solidFill>
              <a:latin typeface="IBM Plex Sans Light" panose="020B0403050203000203" pitchFamily="34" charset="0"/>
            </a:endParaRPr>
          </a:p>
          <a:p>
            <a:pPr defTabSz="1218438">
              <a:defRPr/>
            </a:pPr>
            <a:r>
              <a:rPr lang="en-US" sz="1200" kern="0" dirty="0">
                <a:solidFill>
                  <a:srgbClr val="0F62FE"/>
                </a:solidFill>
                <a:latin typeface="IBM Plex Sans Light" panose="020B0403050203000203" pitchFamily="34" charset="0"/>
              </a:rPr>
              <a:t>124 qubits / 2641 CX gates</a:t>
            </a:r>
          </a:p>
        </p:txBody>
      </p:sp>
      <p:sp>
        <p:nvSpPr>
          <p:cNvPr id="42" name="TextBox 41">
            <a:extLst>
              <a:ext uri="{FF2B5EF4-FFF2-40B4-BE49-F238E27FC236}">
                <a16:creationId xmlns:a16="http://schemas.microsoft.com/office/drawing/2014/main" id="{33F9F25E-F499-642B-13D8-DE440E148BB1}"/>
              </a:ext>
            </a:extLst>
          </p:cNvPr>
          <p:cNvSpPr txBox="1"/>
          <p:nvPr/>
        </p:nvSpPr>
        <p:spPr>
          <a:xfrm>
            <a:off x="3643276" y="4987491"/>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defTabSz="1218926">
              <a:spcBef>
                <a:spcPts val="1451"/>
              </a:spcBef>
              <a:buSzPct val="100000"/>
              <a:defRPr/>
            </a:pPr>
            <a:endParaRPr lang="en-US" sz="2400" kern="0" dirty="0">
              <a:solidFill>
                <a:srgbClr val="000000"/>
              </a:solidFill>
              <a:latin typeface="IBM Plex Sans Light"/>
              <a:sym typeface="IBM Plex Sans Light"/>
            </a:endParaRPr>
          </a:p>
        </p:txBody>
      </p:sp>
      <p:sp>
        <p:nvSpPr>
          <p:cNvPr id="54" name="Text Placeholder 13">
            <a:extLst>
              <a:ext uri="{FF2B5EF4-FFF2-40B4-BE49-F238E27FC236}">
                <a16:creationId xmlns:a16="http://schemas.microsoft.com/office/drawing/2014/main" id="{807D7B07-8A35-F88C-E056-9A71CBE44EF1}"/>
              </a:ext>
            </a:extLst>
          </p:cNvPr>
          <p:cNvSpPr txBox="1">
            <a:spLocks/>
          </p:cNvSpPr>
          <p:nvPr/>
        </p:nvSpPr>
        <p:spPr>
          <a:xfrm>
            <a:off x="4617646" y="5526326"/>
            <a:ext cx="2846415" cy="658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Efficient Long-Range Entanglement using Dynamic Circuits</a:t>
            </a:r>
            <a:endParaRPr lang="en-US" sz="1200" kern="0" dirty="0">
              <a:solidFill>
                <a:srgbClr val="525252"/>
              </a:solidFill>
              <a:latin typeface="IBM Plex Sans Light"/>
            </a:endParaRPr>
          </a:p>
          <a:p>
            <a:pPr defTabSz="1218438">
              <a:defRPr/>
            </a:pPr>
            <a:r>
              <a:rPr lang="en-US" sz="1200" kern="0" dirty="0">
                <a:solidFill>
                  <a:srgbClr val="000000"/>
                </a:solidFill>
                <a:latin typeface="IBM Plex Sans Light" panose="020B0403050203000203" pitchFamily="34" charset="0"/>
                <a:cs typeface="Segoe UI Light" panose="020B0502040204020203" pitchFamily="34" charset="0"/>
              </a:rPr>
              <a:t>arXiv:2308.13065</a:t>
            </a:r>
            <a:endParaRPr lang="en-US" sz="1200" kern="0" dirty="0">
              <a:solidFill>
                <a:srgbClr val="000000"/>
              </a:solidFill>
              <a:latin typeface="IBM Plex Sans Light" panose="020B0403050203000203" pitchFamily="34" charset="0"/>
            </a:endParaRPr>
          </a:p>
          <a:p>
            <a:pPr defTabSz="1218438">
              <a:defRPr/>
            </a:pPr>
            <a:r>
              <a:rPr lang="en-US" sz="1200" kern="0" dirty="0">
                <a:solidFill>
                  <a:srgbClr val="0F62FE"/>
                </a:solidFill>
                <a:latin typeface="IBM Plex Sans Light" panose="020B0403050203000203" pitchFamily="34" charset="0"/>
              </a:rPr>
              <a:t>101 qubits / 504 ECR gates + </a:t>
            </a:r>
            <a:r>
              <a:rPr lang="en-US" sz="1200" kern="0" dirty="0" err="1">
                <a:solidFill>
                  <a:srgbClr val="0F62FE"/>
                </a:solidFill>
                <a:latin typeface="IBM Plex Sans Light" panose="020B0403050203000203" pitchFamily="34" charset="0"/>
              </a:rPr>
              <a:t>meas</a:t>
            </a:r>
            <a:endParaRPr lang="en-US" sz="1200" kern="0" dirty="0">
              <a:solidFill>
                <a:srgbClr val="0F62FE"/>
              </a:solidFill>
              <a:latin typeface="IBM Plex Sans Light" panose="020B0403050203000203" pitchFamily="34" charset="0"/>
            </a:endParaRPr>
          </a:p>
        </p:txBody>
      </p:sp>
      <p:sp>
        <p:nvSpPr>
          <p:cNvPr id="55" name="Text Placeholder 13">
            <a:extLst>
              <a:ext uri="{FF2B5EF4-FFF2-40B4-BE49-F238E27FC236}">
                <a16:creationId xmlns:a16="http://schemas.microsoft.com/office/drawing/2014/main" id="{2C076368-1479-A358-B2F2-5479524FFC20}"/>
              </a:ext>
            </a:extLst>
          </p:cNvPr>
          <p:cNvSpPr txBox="1">
            <a:spLocks/>
          </p:cNvSpPr>
          <p:nvPr/>
        </p:nvSpPr>
        <p:spPr>
          <a:xfrm>
            <a:off x="8776709" y="747058"/>
            <a:ext cx="3245399" cy="861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b="1" dirty="0">
                <a:solidFill>
                  <a:srgbClr val="000000"/>
                </a:solidFill>
                <a:latin typeface="IBM Plex Sans SmBld" panose="020B0503050203000203" pitchFamily="34" charset="0"/>
              </a:rPr>
              <a:t>Quantum Simulations of Hadron Dynamics in the Schwinger Model using 112 Qubits</a:t>
            </a:r>
          </a:p>
          <a:p>
            <a:pPr defTabSz="1218438">
              <a:defRPr/>
            </a:pPr>
            <a:r>
              <a:rPr lang="en-US" sz="1200" dirty="0">
                <a:solidFill>
                  <a:srgbClr val="000000"/>
                </a:solidFill>
                <a:latin typeface="IBM Plex Sans Light"/>
              </a:rPr>
              <a:t>Phys. Rev. D </a:t>
            </a:r>
            <a:r>
              <a:rPr lang="en-US" sz="1200" b="1" dirty="0">
                <a:solidFill>
                  <a:srgbClr val="000000"/>
                </a:solidFill>
                <a:latin typeface="IBM Plex Sans Light"/>
              </a:rPr>
              <a:t>109</a:t>
            </a:r>
            <a:r>
              <a:rPr lang="en-US" sz="1200" dirty="0">
                <a:solidFill>
                  <a:srgbClr val="000000"/>
                </a:solidFill>
                <a:latin typeface="IBM Plex Sans Light"/>
              </a:rPr>
              <a:t>, 114510 (2024)</a:t>
            </a:r>
          </a:p>
          <a:p>
            <a:pPr defTabSz="1218438">
              <a:defRPr/>
            </a:pPr>
            <a:r>
              <a:rPr lang="en-US" sz="1200" kern="0" dirty="0">
                <a:solidFill>
                  <a:srgbClr val="0F62FE"/>
                </a:solidFill>
                <a:latin typeface="IBM Plex Sans Light"/>
              </a:rPr>
              <a:t>112 qubits / 13,858 CZ gates</a:t>
            </a:r>
          </a:p>
        </p:txBody>
      </p:sp>
      <p:sp>
        <p:nvSpPr>
          <p:cNvPr id="56" name="Text Placeholder 13">
            <a:extLst>
              <a:ext uri="{FF2B5EF4-FFF2-40B4-BE49-F238E27FC236}">
                <a16:creationId xmlns:a16="http://schemas.microsoft.com/office/drawing/2014/main" id="{CC96619F-31EF-01C8-51B2-F016CB396C0B}"/>
              </a:ext>
            </a:extLst>
          </p:cNvPr>
          <p:cNvSpPr txBox="1">
            <a:spLocks/>
          </p:cNvSpPr>
          <p:nvPr/>
        </p:nvSpPr>
        <p:spPr>
          <a:xfrm>
            <a:off x="8776709" y="1871966"/>
            <a:ext cx="3245399" cy="861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b="1" dirty="0">
                <a:solidFill>
                  <a:srgbClr val="000000"/>
                </a:solidFill>
                <a:latin typeface="IBM Plex Sans SmBld" panose="020B0503050203000203" pitchFamily="34" charset="0"/>
              </a:rPr>
              <a:t>Unveiling clean two-dimensional discrete time quasicrystals on a digital quantum computer</a:t>
            </a:r>
          </a:p>
          <a:p>
            <a:pPr defTabSz="1218438">
              <a:defRPr/>
            </a:pPr>
            <a:r>
              <a:rPr lang="en-US" sz="1200" dirty="0">
                <a:solidFill>
                  <a:srgbClr val="000000"/>
                </a:solidFill>
                <a:latin typeface="IBM Plex Sans Light"/>
              </a:rPr>
              <a:t>arXiv:2403.16718</a:t>
            </a:r>
            <a:endParaRPr lang="en-US" sz="1200" b="1" dirty="0">
              <a:solidFill>
                <a:srgbClr val="000000"/>
              </a:solidFill>
              <a:latin typeface="IBM Plex Sans Light"/>
            </a:endParaRPr>
          </a:p>
          <a:p>
            <a:pPr defTabSz="1218438">
              <a:defRPr/>
            </a:pPr>
            <a:r>
              <a:rPr lang="en-US" sz="1200" kern="0" dirty="0">
                <a:solidFill>
                  <a:srgbClr val="0F62FE"/>
                </a:solidFill>
                <a:latin typeface="IBM Plex Sans Light"/>
              </a:rPr>
              <a:t>133 qubits / 15,000 CZ gates</a:t>
            </a:r>
          </a:p>
        </p:txBody>
      </p:sp>
      <p:pic>
        <p:nvPicPr>
          <p:cNvPr id="8" name="Picture 7">
            <a:extLst>
              <a:ext uri="{FF2B5EF4-FFF2-40B4-BE49-F238E27FC236}">
                <a16:creationId xmlns:a16="http://schemas.microsoft.com/office/drawing/2014/main" id="{161296BF-131E-450C-F3E9-0B94C1FBBF3F}"/>
              </a:ext>
            </a:extLst>
          </p:cNvPr>
          <p:cNvPicPr>
            <a:picLocks noChangeAspect="1"/>
          </p:cNvPicPr>
          <p:nvPr/>
        </p:nvPicPr>
        <p:blipFill>
          <a:blip r:embed="rId3"/>
          <a:stretch>
            <a:fillRect/>
          </a:stretch>
        </p:blipFill>
        <p:spPr>
          <a:xfrm>
            <a:off x="3996114" y="5619581"/>
            <a:ext cx="584405" cy="608163"/>
          </a:xfrm>
          <a:prstGeom prst="rect">
            <a:avLst/>
          </a:prstGeom>
        </p:spPr>
      </p:pic>
      <p:pic>
        <p:nvPicPr>
          <p:cNvPr id="11" name="Picture 10" descr="A close-up of a graph&#10;&#10;Description automatically generated">
            <a:extLst>
              <a:ext uri="{FF2B5EF4-FFF2-40B4-BE49-F238E27FC236}">
                <a16:creationId xmlns:a16="http://schemas.microsoft.com/office/drawing/2014/main" id="{44AE4C8D-E46C-E20B-2B69-450C6E317514}"/>
              </a:ext>
            </a:extLst>
          </p:cNvPr>
          <p:cNvPicPr>
            <a:picLocks noChangeAspect="1"/>
          </p:cNvPicPr>
          <p:nvPr/>
        </p:nvPicPr>
        <p:blipFill>
          <a:blip r:embed="rId4"/>
          <a:stretch>
            <a:fillRect/>
          </a:stretch>
        </p:blipFill>
        <p:spPr>
          <a:xfrm>
            <a:off x="8132819" y="801137"/>
            <a:ext cx="448720" cy="510376"/>
          </a:xfrm>
          <a:prstGeom prst="rect">
            <a:avLst/>
          </a:prstGeom>
        </p:spPr>
      </p:pic>
      <p:pic>
        <p:nvPicPr>
          <p:cNvPr id="13" name="Picture 12" descr="A diagram of a wave&#10;&#10;Description automatically generated with medium confidence">
            <a:extLst>
              <a:ext uri="{FF2B5EF4-FFF2-40B4-BE49-F238E27FC236}">
                <a16:creationId xmlns:a16="http://schemas.microsoft.com/office/drawing/2014/main" id="{D007554A-CF69-4012-FED5-5383BBF9A00B}"/>
              </a:ext>
            </a:extLst>
          </p:cNvPr>
          <p:cNvPicPr>
            <a:picLocks noChangeAspect="1"/>
          </p:cNvPicPr>
          <p:nvPr/>
        </p:nvPicPr>
        <p:blipFill>
          <a:blip r:embed="rId5"/>
          <a:stretch>
            <a:fillRect/>
          </a:stretch>
        </p:blipFill>
        <p:spPr>
          <a:xfrm>
            <a:off x="8142596" y="1954367"/>
            <a:ext cx="630657" cy="450116"/>
          </a:xfrm>
          <a:prstGeom prst="rect">
            <a:avLst/>
          </a:prstGeom>
        </p:spPr>
      </p:pic>
      <p:sp>
        <p:nvSpPr>
          <p:cNvPr id="10" name="Footer Placeholder 38">
            <a:extLst>
              <a:ext uri="{FF2B5EF4-FFF2-40B4-BE49-F238E27FC236}">
                <a16:creationId xmlns:a16="http://schemas.microsoft.com/office/drawing/2014/main" id="{D1B632F3-F990-78F3-EAB3-7E63040405FB}"/>
              </a:ext>
            </a:extLst>
          </p:cNvPr>
          <p:cNvSpPr txBox="1">
            <a:spLocks/>
          </p:cNvSpPr>
          <p:nvPr/>
        </p:nvSpPr>
        <p:spPr>
          <a:xfrm>
            <a:off x="314117" y="6515893"/>
            <a:ext cx="2477443" cy="190475"/>
          </a:xfrm>
          <a:prstGeom prst="rect">
            <a:avLst/>
          </a:prstGeom>
        </p:spPr>
        <p:txBody>
          <a:bodyP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914301">
              <a:defRPr/>
            </a:pPr>
            <a:r>
              <a:rPr lang="en-US" sz="900" dirty="0">
                <a:solidFill>
                  <a:srgbClr val="000000"/>
                </a:solidFill>
                <a:latin typeface="IBM Plex Sans Light"/>
              </a:rPr>
              <a:t>@ 2024 IBM Corporation</a:t>
            </a:r>
          </a:p>
        </p:txBody>
      </p:sp>
      <p:sp>
        <p:nvSpPr>
          <p:cNvPr id="14" name="Text Placeholder 13">
            <a:extLst>
              <a:ext uri="{FF2B5EF4-FFF2-40B4-BE49-F238E27FC236}">
                <a16:creationId xmlns:a16="http://schemas.microsoft.com/office/drawing/2014/main" id="{66C7EB4B-FEC2-A5CA-1BDE-1F92999B354E}"/>
              </a:ext>
            </a:extLst>
          </p:cNvPr>
          <p:cNvSpPr txBox="1">
            <a:spLocks/>
          </p:cNvSpPr>
          <p:nvPr/>
        </p:nvSpPr>
        <p:spPr>
          <a:xfrm>
            <a:off x="8776708" y="5459933"/>
            <a:ext cx="3377963" cy="861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b="1" dirty="0">
                <a:solidFill>
                  <a:srgbClr val="000000"/>
                </a:solidFill>
                <a:latin typeface="IBM Plex Sans SmBld" panose="020B0503050203000203" pitchFamily="34" charset="0"/>
              </a:rPr>
              <a:t>Towards a universal QAOA protocol: Evidence of quantum advantage in solving combinatorial optimization problems</a:t>
            </a:r>
          </a:p>
          <a:p>
            <a:pPr defTabSz="1218438">
              <a:defRPr/>
            </a:pPr>
            <a:r>
              <a:rPr lang="en-US" sz="1200" dirty="0">
                <a:solidFill>
                  <a:srgbClr val="000000"/>
                </a:solidFill>
                <a:latin typeface="IBM Plex Sans Light"/>
              </a:rPr>
              <a:t>arXiv:2405.09169</a:t>
            </a:r>
            <a:endParaRPr lang="en-US" sz="1200" b="1" dirty="0">
              <a:solidFill>
                <a:srgbClr val="000000"/>
              </a:solidFill>
              <a:latin typeface="IBM Plex Sans Light"/>
            </a:endParaRPr>
          </a:p>
          <a:p>
            <a:pPr defTabSz="1218438">
              <a:defRPr/>
            </a:pPr>
            <a:r>
              <a:rPr lang="en-US" sz="1200" kern="0" dirty="0">
                <a:solidFill>
                  <a:srgbClr val="0F62FE"/>
                </a:solidFill>
                <a:latin typeface="IBM Plex Sans Light"/>
              </a:rPr>
              <a:t>109 qubits / 21,200 ECR gates</a:t>
            </a:r>
          </a:p>
        </p:txBody>
      </p:sp>
      <p:pic>
        <p:nvPicPr>
          <p:cNvPr id="15" name="Picture 14">
            <a:extLst>
              <a:ext uri="{FF2B5EF4-FFF2-40B4-BE49-F238E27FC236}">
                <a16:creationId xmlns:a16="http://schemas.microsoft.com/office/drawing/2014/main" id="{FE8F1412-C161-6A66-EC11-99F962CC4115}"/>
              </a:ext>
            </a:extLst>
          </p:cNvPr>
          <p:cNvPicPr>
            <a:picLocks noChangeAspect="1"/>
          </p:cNvPicPr>
          <p:nvPr/>
        </p:nvPicPr>
        <p:blipFill>
          <a:blip r:embed="rId6"/>
          <a:stretch>
            <a:fillRect/>
          </a:stretch>
        </p:blipFill>
        <p:spPr>
          <a:xfrm>
            <a:off x="8051871" y="5554734"/>
            <a:ext cx="732156" cy="693621"/>
          </a:xfrm>
          <a:prstGeom prst="rect">
            <a:avLst/>
          </a:prstGeom>
        </p:spPr>
      </p:pic>
      <p:pic>
        <p:nvPicPr>
          <p:cNvPr id="17" name="Picture 16">
            <a:extLst>
              <a:ext uri="{FF2B5EF4-FFF2-40B4-BE49-F238E27FC236}">
                <a16:creationId xmlns:a16="http://schemas.microsoft.com/office/drawing/2014/main" id="{7B4B4236-1978-8979-280D-5B7051725C2A}"/>
              </a:ext>
            </a:extLst>
          </p:cNvPr>
          <p:cNvPicPr>
            <a:picLocks noChangeAspect="1"/>
          </p:cNvPicPr>
          <p:nvPr/>
        </p:nvPicPr>
        <p:blipFill>
          <a:blip r:embed="rId7"/>
          <a:stretch>
            <a:fillRect/>
          </a:stretch>
        </p:blipFill>
        <p:spPr>
          <a:xfrm>
            <a:off x="118989" y="896685"/>
            <a:ext cx="809492" cy="571215"/>
          </a:xfrm>
          <a:prstGeom prst="rect">
            <a:avLst/>
          </a:prstGeom>
        </p:spPr>
      </p:pic>
      <p:sp>
        <p:nvSpPr>
          <p:cNvPr id="18" name="Text Placeholder 3">
            <a:extLst>
              <a:ext uri="{FF2B5EF4-FFF2-40B4-BE49-F238E27FC236}">
                <a16:creationId xmlns:a16="http://schemas.microsoft.com/office/drawing/2014/main" id="{827812D5-E00D-63CC-92F8-FD631FB31C0D}"/>
              </a:ext>
            </a:extLst>
          </p:cNvPr>
          <p:cNvSpPr txBox="1">
            <a:spLocks/>
          </p:cNvSpPr>
          <p:nvPr/>
        </p:nvSpPr>
        <p:spPr>
          <a:xfrm>
            <a:off x="1054349" y="1909641"/>
            <a:ext cx="2619087" cy="861774"/>
          </a:xfrm>
          <a:prstGeom prst="rect">
            <a:avLst/>
          </a:prstGeom>
          <a:ln w="12700">
            <a:miter lim="400000"/>
          </a:ln>
        </p:spPr>
        <p:txBody>
          <a:bodyPr wrap="square" lIns="0" tIns="0" rIns="0" bIns="0" anchor="b" anchorCtr="0">
            <a:spAutoFit/>
          </a:bodyPr>
          <a:lstStyle>
            <a:defPPr>
              <a:defRPr lang="en-US"/>
            </a:defPPr>
            <a:lvl1pPr marL="0" algn="r" defTabSz="914446" rtl="0" eaLnBrk="1" latinLnBrk="0" hangingPunct="1">
              <a:defRPr sz="1600" b="0" i="0" kern="1200">
                <a:solidFill>
                  <a:schemeClr val="tx1"/>
                </a:solidFill>
                <a:latin typeface="IBM Plex Sans" panose="020B0503050203000203" pitchFamily="34" charset="0"/>
                <a:ea typeface="+mn-ea"/>
                <a:cs typeface="+mn-cs"/>
                <a:sym typeface="IBM Plex Sans"/>
              </a:defRPr>
            </a:lvl1pPr>
            <a:lvl2pPr marL="914446" algn="l" defTabSz="914446" rtl="0" eaLnBrk="1" latinLnBrk="0" hangingPunct="1">
              <a:defRPr sz="3600" kern="1200">
                <a:solidFill>
                  <a:schemeClr val="tx1"/>
                </a:solidFill>
                <a:latin typeface="+mn-lt"/>
                <a:ea typeface="+mn-ea"/>
                <a:cs typeface="+mn-cs"/>
              </a:defRPr>
            </a:lvl2pPr>
            <a:lvl3pPr marL="1828891" algn="l" defTabSz="914446" rtl="0" eaLnBrk="1" latinLnBrk="0" hangingPunct="1">
              <a:defRPr sz="3600" kern="1200">
                <a:solidFill>
                  <a:schemeClr val="tx1"/>
                </a:solidFill>
                <a:latin typeface="+mn-lt"/>
                <a:ea typeface="+mn-ea"/>
                <a:cs typeface="+mn-cs"/>
              </a:defRPr>
            </a:lvl3pPr>
            <a:lvl4pPr marL="2743337" algn="l" defTabSz="914446" rtl="0" eaLnBrk="1" latinLnBrk="0" hangingPunct="1">
              <a:defRPr sz="3600" kern="1200">
                <a:solidFill>
                  <a:schemeClr val="tx1"/>
                </a:solidFill>
                <a:latin typeface="+mn-lt"/>
                <a:ea typeface="+mn-ea"/>
                <a:cs typeface="+mn-cs"/>
              </a:defRPr>
            </a:lvl4pPr>
            <a:lvl5pPr marL="3657783" algn="l" defTabSz="914446" rtl="0" eaLnBrk="1" latinLnBrk="0" hangingPunct="1">
              <a:defRPr sz="3600" kern="1200">
                <a:solidFill>
                  <a:schemeClr val="tx1"/>
                </a:solidFill>
                <a:latin typeface="+mn-lt"/>
                <a:ea typeface="+mn-ea"/>
                <a:cs typeface="+mn-cs"/>
              </a:defRPr>
            </a:lvl5pPr>
            <a:lvl6pPr marL="4572229" algn="l" defTabSz="914446" rtl="0" eaLnBrk="1" latinLnBrk="0" hangingPunct="1">
              <a:defRPr sz="3600" kern="1200">
                <a:solidFill>
                  <a:schemeClr val="tx1"/>
                </a:solidFill>
                <a:latin typeface="+mn-lt"/>
                <a:ea typeface="+mn-ea"/>
                <a:cs typeface="+mn-cs"/>
              </a:defRPr>
            </a:lvl6pPr>
            <a:lvl7pPr marL="5486674" algn="l" defTabSz="914446" rtl="0" eaLnBrk="1" latinLnBrk="0" hangingPunct="1">
              <a:defRPr sz="3600" kern="1200">
                <a:solidFill>
                  <a:schemeClr val="tx1"/>
                </a:solidFill>
                <a:latin typeface="+mn-lt"/>
                <a:ea typeface="+mn-ea"/>
                <a:cs typeface="+mn-cs"/>
              </a:defRPr>
            </a:lvl7pPr>
            <a:lvl8pPr marL="6401120" algn="l" defTabSz="914446" rtl="0" eaLnBrk="1" latinLnBrk="0" hangingPunct="1">
              <a:defRPr sz="3600" kern="1200">
                <a:solidFill>
                  <a:schemeClr val="tx1"/>
                </a:solidFill>
                <a:latin typeface="+mn-lt"/>
                <a:ea typeface="+mn-ea"/>
                <a:cs typeface="+mn-cs"/>
              </a:defRPr>
            </a:lvl8pPr>
            <a:lvl9pPr marL="7315566" algn="l" defTabSz="914446" rtl="0" eaLnBrk="1" latinLnBrk="0" hangingPunct="1">
              <a:defRPr sz="3600" kern="1200">
                <a:solidFill>
                  <a:schemeClr val="tx1"/>
                </a:solidFill>
                <a:latin typeface="+mn-lt"/>
                <a:ea typeface="+mn-ea"/>
                <a:cs typeface="+mn-cs"/>
              </a:defRPr>
            </a:lvl9pPr>
          </a:lstStyle>
          <a:p>
            <a:pPr algn="l" defTabSz="457121">
              <a:defRPr/>
            </a:pPr>
            <a:r>
              <a:rPr lang="en-US" sz="1200" dirty="0">
                <a:solidFill>
                  <a:srgbClr val="000000"/>
                </a:solidFill>
                <a:latin typeface="IBM Plex Sans SmBld" panose="020B0503050203000203" pitchFamily="34" charset="0"/>
              </a:rPr>
              <a:t>Evidence for the utility of quantum computing before fault tolerance</a:t>
            </a:r>
          </a:p>
          <a:p>
            <a:pPr algn="l" defTabSz="457121">
              <a:defRPr/>
            </a:pPr>
            <a:r>
              <a:rPr lang="en-US" sz="1200" dirty="0">
                <a:solidFill>
                  <a:srgbClr val="000000"/>
                </a:solidFill>
                <a:latin typeface="IBM Plex Sans Light" panose="020B0403050203000203" pitchFamily="34" charset="0"/>
                <a:cs typeface="Segoe UI Light" panose="020B0502040204020203" pitchFamily="34" charset="0"/>
              </a:rPr>
              <a:t>Nature, 618, 500 (2023)</a:t>
            </a:r>
            <a:endParaRPr lang="en-US" sz="1200" dirty="0">
              <a:solidFill>
                <a:srgbClr val="000000"/>
              </a:solidFill>
              <a:latin typeface="IBM Plex Sans Light" panose="020B0403050203000203" pitchFamily="34" charset="0"/>
            </a:endParaRPr>
          </a:p>
          <a:p>
            <a:pPr algn="l" defTabSz="457121">
              <a:defRPr/>
            </a:pPr>
            <a:r>
              <a:rPr lang="en-US" sz="1200" dirty="0">
                <a:solidFill>
                  <a:srgbClr val="0F62FE"/>
                </a:solidFill>
                <a:latin typeface="IBM Plex Sans Light" panose="020B0403050203000203" pitchFamily="34" charset="0"/>
              </a:rPr>
              <a:t>127 qubits / 2880 CX gates</a:t>
            </a:r>
          </a:p>
          <a:p>
            <a:pPr defTabSz="457121">
              <a:defRPr/>
            </a:pPr>
            <a:endParaRPr lang="en-US" sz="800" dirty="0">
              <a:solidFill>
                <a:srgbClr val="525252"/>
              </a:solidFill>
            </a:endParaRPr>
          </a:p>
        </p:txBody>
      </p:sp>
      <p:pic>
        <p:nvPicPr>
          <p:cNvPr id="19" name="Picture 18" descr="A black and white cover with white text&#10;&#10;Description automatically generated">
            <a:extLst>
              <a:ext uri="{FF2B5EF4-FFF2-40B4-BE49-F238E27FC236}">
                <a16:creationId xmlns:a16="http://schemas.microsoft.com/office/drawing/2014/main" id="{94F8C1B4-C199-3F4D-33B4-4DFD26900D53}"/>
              </a:ext>
            </a:extLst>
          </p:cNvPr>
          <p:cNvPicPr>
            <a:picLocks noChangeAspect="1"/>
          </p:cNvPicPr>
          <p:nvPr/>
        </p:nvPicPr>
        <p:blipFill rotWithShape="1">
          <a:blip r:embed="rId8"/>
          <a:srcRect r="927" b="999"/>
          <a:stretch/>
        </p:blipFill>
        <p:spPr>
          <a:xfrm>
            <a:off x="341828" y="1962840"/>
            <a:ext cx="483643" cy="641691"/>
          </a:xfrm>
          <a:prstGeom prst="rect">
            <a:avLst/>
          </a:prstGeom>
        </p:spPr>
      </p:pic>
      <p:sp>
        <p:nvSpPr>
          <p:cNvPr id="20" name="Text Placeholder 5">
            <a:extLst>
              <a:ext uri="{FF2B5EF4-FFF2-40B4-BE49-F238E27FC236}">
                <a16:creationId xmlns:a16="http://schemas.microsoft.com/office/drawing/2014/main" id="{B9BC5248-D638-CF9D-93D2-E0E5F29F8E99}"/>
              </a:ext>
            </a:extLst>
          </p:cNvPr>
          <p:cNvSpPr txBox="1">
            <a:spLocks/>
          </p:cNvSpPr>
          <p:nvPr/>
        </p:nvSpPr>
        <p:spPr>
          <a:xfrm>
            <a:off x="1054347" y="2975944"/>
            <a:ext cx="2772055" cy="883225"/>
          </a:xfrm>
          <a:prstGeom prst="rect">
            <a:avLst/>
          </a:prstGeom>
        </p:spPr>
        <p:txBody>
          <a:bodyPr lIns="45715" tIns="22857" rIns="45715" bIns="22857" anchor="t"/>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Simulating large-size quantum spin chains on cloud-based superconducting quantum computers </a:t>
            </a:r>
          </a:p>
          <a:p>
            <a:pPr defTabSz="2437363">
              <a:defRPr/>
            </a:pPr>
            <a:r>
              <a:rPr lang="en-US" sz="1200" kern="0" dirty="0">
                <a:solidFill>
                  <a:srgbClr val="000000"/>
                </a:solidFill>
                <a:latin typeface="IBM Plex Sans Light"/>
                <a:cs typeface="Segoe UI Light" panose="020B0502040204020203" pitchFamily="34" charset="0"/>
              </a:rPr>
              <a:t>Phys. Rev. Research 5, 013183 (2023)</a:t>
            </a:r>
            <a:endParaRPr lang="en-US" sz="1800" dirty="0">
              <a:solidFill>
                <a:srgbClr val="000000"/>
              </a:solidFill>
              <a:latin typeface="IBM Plex Sans Light"/>
            </a:endParaRPr>
          </a:p>
          <a:p>
            <a:pPr defTabSz="1218438">
              <a:defRPr/>
            </a:pPr>
            <a:r>
              <a:rPr lang="en-US" sz="1200" kern="0" dirty="0">
                <a:solidFill>
                  <a:srgbClr val="0F62FE"/>
                </a:solidFill>
                <a:latin typeface="IBM Plex Sans Light" panose="020B0403050203000203" pitchFamily="34" charset="0"/>
              </a:rPr>
              <a:t>102 qubits / 3186 CX gates</a:t>
            </a:r>
            <a:endParaRPr lang="en-US" sz="1200" kern="0" dirty="0">
              <a:solidFill>
                <a:srgbClr val="525252"/>
              </a:solidFill>
              <a:latin typeface="IBM Plex Sans Light" panose="020B0403050203000203" pitchFamily="34" charset="0"/>
              <a:cs typeface="Segoe UI Light" panose="020B0502040204020203" pitchFamily="34" charset="0"/>
            </a:endParaRPr>
          </a:p>
          <a:p>
            <a:pPr defTabSz="1218438">
              <a:defRPr/>
            </a:pPr>
            <a:endParaRPr lang="en-US" sz="1800" kern="0" dirty="0">
              <a:solidFill>
                <a:srgbClr val="525252"/>
              </a:solidFill>
              <a:latin typeface="IBM Plex Sans Light"/>
            </a:endParaRPr>
          </a:p>
          <a:p>
            <a:pPr defTabSz="1218438">
              <a:defRPr/>
            </a:pPr>
            <a:endParaRPr lang="en-US" sz="1800" kern="0" dirty="0">
              <a:solidFill>
                <a:srgbClr val="525252"/>
              </a:solidFill>
              <a:latin typeface="IBM Plex Sans Light"/>
            </a:endParaRPr>
          </a:p>
        </p:txBody>
      </p:sp>
      <p:pic>
        <p:nvPicPr>
          <p:cNvPr id="21" name="Picture 20">
            <a:extLst>
              <a:ext uri="{FF2B5EF4-FFF2-40B4-BE49-F238E27FC236}">
                <a16:creationId xmlns:a16="http://schemas.microsoft.com/office/drawing/2014/main" id="{656FB6B6-476F-8C7E-7886-2593FCD91828}"/>
              </a:ext>
            </a:extLst>
          </p:cNvPr>
          <p:cNvPicPr>
            <a:picLocks noChangeAspect="1"/>
          </p:cNvPicPr>
          <p:nvPr/>
        </p:nvPicPr>
        <p:blipFill>
          <a:blip r:embed="rId9"/>
          <a:stretch>
            <a:fillRect/>
          </a:stretch>
        </p:blipFill>
        <p:spPr>
          <a:xfrm>
            <a:off x="211611" y="3008468"/>
            <a:ext cx="744077" cy="559733"/>
          </a:xfrm>
          <a:prstGeom prst="rect">
            <a:avLst/>
          </a:prstGeom>
        </p:spPr>
      </p:pic>
      <p:sp>
        <p:nvSpPr>
          <p:cNvPr id="22" name="Text Placeholder 7">
            <a:extLst>
              <a:ext uri="{FF2B5EF4-FFF2-40B4-BE49-F238E27FC236}">
                <a16:creationId xmlns:a16="http://schemas.microsoft.com/office/drawing/2014/main" id="{69C592AD-D71B-6630-CDE5-C7A4331A7659}"/>
              </a:ext>
            </a:extLst>
          </p:cNvPr>
          <p:cNvSpPr txBox="1">
            <a:spLocks/>
          </p:cNvSpPr>
          <p:nvPr/>
        </p:nvSpPr>
        <p:spPr>
          <a:xfrm>
            <a:off x="977863" y="4255072"/>
            <a:ext cx="2772055" cy="686739"/>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Best practices for quantum error mitigation with digital zero-noise extrapolation</a:t>
            </a:r>
          </a:p>
          <a:p>
            <a:pPr defTabSz="1218438">
              <a:defRPr/>
            </a:pPr>
            <a:r>
              <a:rPr lang="en-US" sz="1200" kern="0" dirty="0">
                <a:solidFill>
                  <a:srgbClr val="000000"/>
                </a:solidFill>
                <a:latin typeface="IBM Plex Sans Light" panose="020B0403050203000203" pitchFamily="34" charset="0"/>
                <a:cs typeface="Segoe UI Light" panose="020B0502040204020203" pitchFamily="34" charset="0"/>
              </a:rPr>
              <a:t>arXiv:2307.05203</a:t>
            </a:r>
            <a:endParaRPr lang="en-US" sz="1200" kern="0" dirty="0">
              <a:solidFill>
                <a:srgbClr val="000000"/>
              </a:solidFill>
              <a:latin typeface="IBM Plex Sans Light" panose="020B0403050203000203" pitchFamily="34" charset="0"/>
            </a:endParaRPr>
          </a:p>
          <a:p>
            <a:pPr defTabSz="1218438">
              <a:defRPr/>
            </a:pPr>
            <a:r>
              <a:rPr lang="en-US" sz="1200" kern="0" dirty="0">
                <a:solidFill>
                  <a:srgbClr val="0F62FE"/>
                </a:solidFill>
                <a:latin typeface="IBM Plex Sans Light" panose="020B0403050203000203" pitchFamily="34" charset="0"/>
              </a:rPr>
              <a:t>104 qubits / 3605 ECR gates</a:t>
            </a:r>
          </a:p>
        </p:txBody>
      </p:sp>
      <p:pic>
        <p:nvPicPr>
          <p:cNvPr id="23" name="Picture 22" descr="A diagram of a graph&#10;&#10;Description automatically generated with medium confidence">
            <a:extLst>
              <a:ext uri="{FF2B5EF4-FFF2-40B4-BE49-F238E27FC236}">
                <a16:creationId xmlns:a16="http://schemas.microsoft.com/office/drawing/2014/main" id="{2F131B71-585D-CFD3-4B44-5A4A68368CA2}"/>
              </a:ext>
            </a:extLst>
          </p:cNvPr>
          <p:cNvPicPr>
            <a:picLocks noChangeAspect="1"/>
          </p:cNvPicPr>
          <p:nvPr/>
        </p:nvPicPr>
        <p:blipFill rotWithShape="1">
          <a:blip r:embed="rId10"/>
          <a:srcRect r="59761"/>
          <a:stretch/>
        </p:blipFill>
        <p:spPr>
          <a:xfrm>
            <a:off x="297825" y="5584802"/>
            <a:ext cx="630657" cy="559733"/>
          </a:xfrm>
          <a:prstGeom prst="rect">
            <a:avLst/>
          </a:prstGeom>
        </p:spPr>
      </p:pic>
      <p:pic>
        <p:nvPicPr>
          <p:cNvPr id="25" name="Picture 24">
            <a:extLst>
              <a:ext uri="{FF2B5EF4-FFF2-40B4-BE49-F238E27FC236}">
                <a16:creationId xmlns:a16="http://schemas.microsoft.com/office/drawing/2014/main" id="{D19202F9-A5B8-99D1-F161-F46C4889AA19}"/>
              </a:ext>
            </a:extLst>
          </p:cNvPr>
          <p:cNvPicPr>
            <a:picLocks noChangeAspect="1"/>
          </p:cNvPicPr>
          <p:nvPr/>
        </p:nvPicPr>
        <p:blipFill>
          <a:blip r:embed="rId11"/>
          <a:stretch>
            <a:fillRect/>
          </a:stretch>
        </p:blipFill>
        <p:spPr>
          <a:xfrm>
            <a:off x="118989" y="4332244"/>
            <a:ext cx="862380" cy="559733"/>
          </a:xfrm>
          <a:prstGeom prst="rect">
            <a:avLst/>
          </a:prstGeom>
        </p:spPr>
      </p:pic>
      <p:sp>
        <p:nvSpPr>
          <p:cNvPr id="26" name="Text Placeholder 9">
            <a:extLst>
              <a:ext uri="{FF2B5EF4-FFF2-40B4-BE49-F238E27FC236}">
                <a16:creationId xmlns:a16="http://schemas.microsoft.com/office/drawing/2014/main" id="{0CEECDAF-CC4F-E471-6CB6-BB46B31837B1}"/>
              </a:ext>
            </a:extLst>
          </p:cNvPr>
          <p:cNvSpPr txBox="1">
            <a:spLocks/>
          </p:cNvSpPr>
          <p:nvPr/>
        </p:nvSpPr>
        <p:spPr>
          <a:xfrm>
            <a:off x="4627116" y="1794977"/>
            <a:ext cx="3020792" cy="883225"/>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Realizing the </a:t>
            </a:r>
            <a:r>
              <a:rPr lang="en-US" sz="1200" kern="0" dirty="0" err="1">
                <a:solidFill>
                  <a:srgbClr val="000000"/>
                </a:solidFill>
                <a:latin typeface="IBM Plex Sans SmBld" panose="020B0503050203000203" pitchFamily="34" charset="0"/>
              </a:rPr>
              <a:t>Nishimori</a:t>
            </a:r>
            <a:r>
              <a:rPr lang="en-US" sz="1200" kern="0" dirty="0">
                <a:solidFill>
                  <a:srgbClr val="000000"/>
                </a:solidFill>
                <a:latin typeface="IBM Plex Sans SmBld" panose="020B0503050203000203" pitchFamily="34" charset="0"/>
              </a:rPr>
              <a:t> transition across the error threshold for constant-depth quantum circuits</a:t>
            </a:r>
          </a:p>
          <a:p>
            <a:pPr defTabSz="1218438">
              <a:defRPr/>
            </a:pPr>
            <a:r>
              <a:rPr lang="en-US" sz="1200" kern="0" dirty="0">
                <a:solidFill>
                  <a:srgbClr val="000000"/>
                </a:solidFill>
                <a:latin typeface="IBM Plex Sans Light" panose="020B0403050203000203" pitchFamily="34" charset="0"/>
                <a:cs typeface="Segoe UI Light" panose="020B0502040204020203" pitchFamily="34" charset="0"/>
              </a:rPr>
              <a:t>arXiv:2309.02863</a:t>
            </a:r>
            <a:endParaRPr lang="en-US" sz="1200" kern="0" dirty="0">
              <a:solidFill>
                <a:srgbClr val="000000"/>
              </a:solidFill>
              <a:latin typeface="IBM Plex Sans Light"/>
            </a:endParaRPr>
          </a:p>
          <a:p>
            <a:pPr defTabSz="1218438">
              <a:defRPr/>
            </a:pPr>
            <a:r>
              <a:rPr lang="en-US" sz="1200" kern="0" dirty="0">
                <a:solidFill>
                  <a:srgbClr val="0F62FE"/>
                </a:solidFill>
                <a:latin typeface="IBM Plex Sans Light"/>
              </a:rPr>
              <a:t>125 qubits / 429 gates + meas.</a:t>
            </a:r>
            <a:endParaRPr lang="en-US" sz="1800" kern="0" dirty="0">
              <a:solidFill>
                <a:srgbClr val="0F62FE"/>
              </a:solidFill>
              <a:latin typeface="IBM Plex Sans Light" panose="020B0403050203000203" pitchFamily="34" charset="0"/>
              <a:cs typeface="Segoe UI Light" panose="020B0502040204020203" pitchFamily="34" charset="0"/>
            </a:endParaRPr>
          </a:p>
          <a:p>
            <a:pPr defTabSz="1218438">
              <a:defRPr/>
            </a:pPr>
            <a:endParaRPr lang="en-US" sz="1800" kern="0" dirty="0">
              <a:solidFill>
                <a:srgbClr val="525252"/>
              </a:solidFill>
              <a:latin typeface="IBM Plex Sans Light"/>
            </a:endParaRPr>
          </a:p>
          <a:p>
            <a:pPr defTabSz="1218438">
              <a:defRPr/>
            </a:pPr>
            <a:endParaRPr lang="en-US" sz="1800" kern="0" dirty="0">
              <a:solidFill>
                <a:srgbClr val="525252"/>
              </a:solidFill>
              <a:latin typeface="IBM Plex Sans Light"/>
            </a:endParaRPr>
          </a:p>
        </p:txBody>
      </p:sp>
      <p:pic>
        <p:nvPicPr>
          <p:cNvPr id="27" name="Picture 26">
            <a:extLst>
              <a:ext uri="{FF2B5EF4-FFF2-40B4-BE49-F238E27FC236}">
                <a16:creationId xmlns:a16="http://schemas.microsoft.com/office/drawing/2014/main" id="{94DFE7D6-198D-6137-3EBC-FFA12C23DCFE}"/>
              </a:ext>
            </a:extLst>
          </p:cNvPr>
          <p:cNvPicPr>
            <a:picLocks noChangeAspect="1"/>
          </p:cNvPicPr>
          <p:nvPr/>
        </p:nvPicPr>
        <p:blipFill>
          <a:blip r:embed="rId12"/>
          <a:stretch>
            <a:fillRect/>
          </a:stretch>
        </p:blipFill>
        <p:spPr>
          <a:xfrm>
            <a:off x="3958729" y="1905396"/>
            <a:ext cx="630585" cy="559733"/>
          </a:xfrm>
          <a:prstGeom prst="rect">
            <a:avLst/>
          </a:prstGeom>
        </p:spPr>
      </p:pic>
      <p:sp>
        <p:nvSpPr>
          <p:cNvPr id="28" name="Text Placeholder 11">
            <a:extLst>
              <a:ext uri="{FF2B5EF4-FFF2-40B4-BE49-F238E27FC236}">
                <a16:creationId xmlns:a16="http://schemas.microsoft.com/office/drawing/2014/main" id="{FB4AEAD2-8D2A-DC08-F8B9-F26811288A0E}"/>
              </a:ext>
            </a:extLst>
          </p:cNvPr>
          <p:cNvSpPr txBox="1">
            <a:spLocks/>
          </p:cNvSpPr>
          <p:nvPr/>
        </p:nvSpPr>
        <p:spPr>
          <a:xfrm>
            <a:off x="4617646" y="3076502"/>
            <a:ext cx="3278407" cy="861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Scalable Circuits for Preparing Ground States on Digital Quantum Computers: The Schwinger Model Vacuum on 100 Qubits</a:t>
            </a:r>
          </a:p>
          <a:p>
            <a:pPr defTabSz="1218438">
              <a:defRPr/>
            </a:pPr>
            <a:r>
              <a:rPr lang="en-US" sz="1200" kern="0" dirty="0">
                <a:solidFill>
                  <a:srgbClr val="000000"/>
                </a:solidFill>
                <a:latin typeface="IBM Plex Sans Light" panose="020B0403050203000203" pitchFamily="34" charset="0"/>
                <a:cs typeface="Segoe UI Light" panose="020B0502040204020203" pitchFamily="34" charset="0"/>
              </a:rPr>
              <a:t>PRX Quantum 5, 020315 (2024) </a:t>
            </a:r>
          </a:p>
          <a:p>
            <a:pPr defTabSz="1218438">
              <a:defRPr/>
            </a:pPr>
            <a:r>
              <a:rPr lang="en-US" sz="1200" kern="0" dirty="0">
                <a:solidFill>
                  <a:srgbClr val="0F62FE"/>
                </a:solidFill>
                <a:latin typeface="IBM Plex Sans Light"/>
              </a:rPr>
              <a:t>100 qubits / 788 CX gates</a:t>
            </a:r>
          </a:p>
        </p:txBody>
      </p:sp>
      <p:pic>
        <p:nvPicPr>
          <p:cNvPr id="29" name="Picture 28">
            <a:extLst>
              <a:ext uri="{FF2B5EF4-FFF2-40B4-BE49-F238E27FC236}">
                <a16:creationId xmlns:a16="http://schemas.microsoft.com/office/drawing/2014/main" id="{7CCDBA0E-A8F0-B514-0662-9DC912EEC7AB}"/>
              </a:ext>
            </a:extLst>
          </p:cNvPr>
          <p:cNvPicPr>
            <a:picLocks noChangeAspect="1"/>
          </p:cNvPicPr>
          <p:nvPr/>
        </p:nvPicPr>
        <p:blipFill>
          <a:blip r:embed="rId13"/>
          <a:stretch>
            <a:fillRect/>
          </a:stretch>
        </p:blipFill>
        <p:spPr>
          <a:xfrm>
            <a:off x="4033243" y="3129251"/>
            <a:ext cx="551429" cy="561219"/>
          </a:xfrm>
          <a:prstGeom prst="rect">
            <a:avLst/>
          </a:prstGeom>
        </p:spPr>
      </p:pic>
      <p:sp>
        <p:nvSpPr>
          <p:cNvPr id="30" name="Text Placeholder 9">
            <a:extLst>
              <a:ext uri="{FF2B5EF4-FFF2-40B4-BE49-F238E27FC236}">
                <a16:creationId xmlns:a16="http://schemas.microsoft.com/office/drawing/2014/main" id="{64AF9507-AFB8-ED9A-161A-1251CAA63929}"/>
              </a:ext>
            </a:extLst>
          </p:cNvPr>
          <p:cNvSpPr txBox="1">
            <a:spLocks/>
          </p:cNvSpPr>
          <p:nvPr/>
        </p:nvSpPr>
        <p:spPr>
          <a:xfrm>
            <a:off x="4627116" y="4310712"/>
            <a:ext cx="3020792" cy="883225"/>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Scaling Whole-Chip QAOA for Higher-Order </a:t>
            </a:r>
            <a:r>
              <a:rPr lang="en-US" sz="1200" kern="0" dirty="0" err="1">
                <a:solidFill>
                  <a:srgbClr val="000000"/>
                </a:solidFill>
                <a:latin typeface="IBM Plex Sans SmBld" panose="020B0503050203000203" pitchFamily="34" charset="0"/>
              </a:rPr>
              <a:t>Ising</a:t>
            </a:r>
            <a:r>
              <a:rPr lang="en-US" sz="1200" kern="0" dirty="0">
                <a:solidFill>
                  <a:srgbClr val="000000"/>
                </a:solidFill>
                <a:latin typeface="IBM Plex Sans SmBld" panose="020B0503050203000203" pitchFamily="34" charset="0"/>
              </a:rPr>
              <a:t> Spin Glass Models on Heavy-Hex Graphs</a:t>
            </a:r>
          </a:p>
          <a:p>
            <a:pPr defTabSz="1218438">
              <a:defRPr/>
            </a:pPr>
            <a:r>
              <a:rPr lang="en-US" sz="1200" kern="0" dirty="0">
                <a:solidFill>
                  <a:srgbClr val="000000"/>
                </a:solidFill>
                <a:latin typeface="IBM Plex Sans Light" panose="020B0403050203000203" pitchFamily="34" charset="0"/>
                <a:cs typeface="Segoe UI Light" panose="020B0502040204020203" pitchFamily="34" charset="0"/>
              </a:rPr>
              <a:t>arXiv:2312.00997</a:t>
            </a:r>
            <a:endParaRPr lang="en-US" sz="1200" kern="0" dirty="0">
              <a:solidFill>
                <a:srgbClr val="000000"/>
              </a:solidFill>
              <a:latin typeface="IBM Plex Sans Light"/>
            </a:endParaRPr>
          </a:p>
          <a:p>
            <a:pPr defTabSz="1218438">
              <a:defRPr/>
            </a:pPr>
            <a:r>
              <a:rPr lang="en-US" sz="1200" kern="0" dirty="0">
                <a:solidFill>
                  <a:srgbClr val="0F62FE"/>
                </a:solidFill>
                <a:latin typeface="IBM Plex Sans Light"/>
              </a:rPr>
              <a:t>127 qubits / 420 CX gates</a:t>
            </a:r>
            <a:endParaRPr lang="en-US" sz="1800" kern="0" dirty="0">
              <a:solidFill>
                <a:srgbClr val="0F62FE"/>
              </a:solidFill>
              <a:latin typeface="IBM Plex Sans Light" panose="020B0403050203000203" pitchFamily="34" charset="0"/>
              <a:cs typeface="Segoe UI Light" panose="020B0502040204020203" pitchFamily="34" charset="0"/>
            </a:endParaRPr>
          </a:p>
          <a:p>
            <a:pPr defTabSz="1218438">
              <a:defRPr/>
            </a:pPr>
            <a:endParaRPr lang="en-US" sz="1800" kern="0" dirty="0">
              <a:solidFill>
                <a:srgbClr val="525252"/>
              </a:solidFill>
              <a:latin typeface="IBM Plex Sans Light"/>
            </a:endParaRPr>
          </a:p>
          <a:p>
            <a:pPr defTabSz="1218438">
              <a:defRPr/>
            </a:pPr>
            <a:endParaRPr lang="en-US" sz="1800" kern="0" dirty="0">
              <a:solidFill>
                <a:srgbClr val="525252"/>
              </a:solidFill>
              <a:latin typeface="IBM Plex Sans Light"/>
            </a:endParaRPr>
          </a:p>
        </p:txBody>
      </p:sp>
      <p:pic>
        <p:nvPicPr>
          <p:cNvPr id="31" name="Picture 30">
            <a:extLst>
              <a:ext uri="{FF2B5EF4-FFF2-40B4-BE49-F238E27FC236}">
                <a16:creationId xmlns:a16="http://schemas.microsoft.com/office/drawing/2014/main" id="{FCC6A7B3-AD65-0B0A-1A87-40BEE62898C0}"/>
              </a:ext>
            </a:extLst>
          </p:cNvPr>
          <p:cNvPicPr>
            <a:picLocks noChangeAspect="1"/>
          </p:cNvPicPr>
          <p:nvPr/>
        </p:nvPicPr>
        <p:blipFill>
          <a:blip r:embed="rId14"/>
          <a:stretch>
            <a:fillRect/>
          </a:stretch>
        </p:blipFill>
        <p:spPr>
          <a:xfrm>
            <a:off x="4000267" y="4382405"/>
            <a:ext cx="617379" cy="537183"/>
          </a:xfrm>
          <a:prstGeom prst="rect">
            <a:avLst/>
          </a:prstGeom>
        </p:spPr>
      </p:pic>
      <p:sp>
        <p:nvSpPr>
          <p:cNvPr id="32" name="Text Placeholder 13">
            <a:extLst>
              <a:ext uri="{FF2B5EF4-FFF2-40B4-BE49-F238E27FC236}">
                <a16:creationId xmlns:a16="http://schemas.microsoft.com/office/drawing/2014/main" id="{45E391D2-AC4E-AA75-3934-198E1E779922}"/>
              </a:ext>
            </a:extLst>
          </p:cNvPr>
          <p:cNvSpPr txBox="1">
            <a:spLocks/>
          </p:cNvSpPr>
          <p:nvPr/>
        </p:nvSpPr>
        <p:spPr>
          <a:xfrm>
            <a:off x="8776708" y="3118190"/>
            <a:ext cx="3476707" cy="861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b="1" dirty="0">
                <a:solidFill>
                  <a:srgbClr val="000000"/>
                </a:solidFill>
                <a:latin typeface="IBM Plex Sans SmBld" panose="020B0503050203000203" pitchFamily="34" charset="0"/>
              </a:rPr>
              <a:t>Benchmarking digital quantum simulations and optimization above hundreds of qubits</a:t>
            </a:r>
          </a:p>
          <a:p>
            <a:pPr defTabSz="1218438">
              <a:defRPr/>
            </a:pPr>
            <a:r>
              <a:rPr lang="en-US" sz="1200" b="1" dirty="0">
                <a:solidFill>
                  <a:srgbClr val="000000"/>
                </a:solidFill>
                <a:latin typeface="IBM Plex Sans SmBld" panose="020B0503050203000203" pitchFamily="34" charset="0"/>
              </a:rPr>
              <a:t>using quantum critical dynamics</a:t>
            </a:r>
          </a:p>
          <a:p>
            <a:pPr defTabSz="1218438">
              <a:defRPr/>
            </a:pPr>
            <a:r>
              <a:rPr lang="en-US" sz="1200" dirty="0">
                <a:solidFill>
                  <a:srgbClr val="000000"/>
                </a:solidFill>
                <a:latin typeface="IBM Plex Sans Light"/>
              </a:rPr>
              <a:t>arXiv:2404.08053</a:t>
            </a:r>
            <a:endParaRPr lang="en-US" sz="1200" b="1" dirty="0">
              <a:solidFill>
                <a:srgbClr val="000000"/>
              </a:solidFill>
              <a:latin typeface="IBM Plex Sans Light"/>
            </a:endParaRPr>
          </a:p>
          <a:p>
            <a:pPr defTabSz="1218438">
              <a:defRPr/>
            </a:pPr>
            <a:r>
              <a:rPr lang="en-US" sz="1200" kern="0" dirty="0">
                <a:solidFill>
                  <a:srgbClr val="0F62FE"/>
                </a:solidFill>
                <a:latin typeface="IBM Plex Sans Light"/>
              </a:rPr>
              <a:t>133 qubits / 1440 CX gates</a:t>
            </a:r>
          </a:p>
        </p:txBody>
      </p:sp>
      <p:pic>
        <p:nvPicPr>
          <p:cNvPr id="33" name="Picture 32">
            <a:extLst>
              <a:ext uri="{FF2B5EF4-FFF2-40B4-BE49-F238E27FC236}">
                <a16:creationId xmlns:a16="http://schemas.microsoft.com/office/drawing/2014/main" id="{5A437B2D-4C8F-373B-590F-0EFB8302ABBD}"/>
              </a:ext>
            </a:extLst>
          </p:cNvPr>
          <p:cNvPicPr>
            <a:picLocks noChangeAspect="1"/>
          </p:cNvPicPr>
          <p:nvPr/>
        </p:nvPicPr>
        <p:blipFill>
          <a:blip r:embed="rId15"/>
          <a:stretch>
            <a:fillRect/>
          </a:stretch>
        </p:blipFill>
        <p:spPr>
          <a:xfrm>
            <a:off x="8132819" y="3184882"/>
            <a:ext cx="650207" cy="650207"/>
          </a:xfrm>
          <a:prstGeom prst="rect">
            <a:avLst/>
          </a:prstGeom>
        </p:spPr>
      </p:pic>
      <p:sp>
        <p:nvSpPr>
          <p:cNvPr id="38" name="Text Placeholder 13">
            <a:extLst>
              <a:ext uri="{FF2B5EF4-FFF2-40B4-BE49-F238E27FC236}">
                <a16:creationId xmlns:a16="http://schemas.microsoft.com/office/drawing/2014/main" id="{BDC790A4-77F6-E8A7-F4B7-3230F09E3701}"/>
              </a:ext>
            </a:extLst>
          </p:cNvPr>
          <p:cNvSpPr txBox="1">
            <a:spLocks/>
          </p:cNvSpPr>
          <p:nvPr/>
        </p:nvSpPr>
        <p:spPr>
          <a:xfrm>
            <a:off x="8776708" y="4408191"/>
            <a:ext cx="3476707" cy="861663"/>
          </a:xfrm>
          <a:prstGeom prst="rect">
            <a:avLst/>
          </a:prstGeom>
        </p:spPr>
        <p:txBody>
          <a:bodyPr/>
          <a:lstStyle>
            <a:lvl1pPr marL="0" marR="0" indent="0" algn="l" defTabSz="2437424"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052"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104"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156" marR="0" indent="-329052" algn="l" defTabSz="2437424"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544" marR="0" indent="-457016" algn="l" defTabSz="2437424"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324"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748"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172"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596" marR="0" indent="-388854" algn="l" defTabSz="2437424"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b="1" dirty="0">
                <a:solidFill>
                  <a:srgbClr val="000000"/>
                </a:solidFill>
                <a:latin typeface="IBM Plex Sans SmBld" panose="020B0503050203000203" pitchFamily="34" charset="0"/>
              </a:rPr>
              <a:t>Chemistry Beyond Exact Solutions on a Quantum-Centric Supercomputer</a:t>
            </a:r>
          </a:p>
          <a:p>
            <a:pPr defTabSz="1218438">
              <a:defRPr/>
            </a:pPr>
            <a:r>
              <a:rPr lang="en-US" sz="1200" dirty="0">
                <a:solidFill>
                  <a:srgbClr val="000000"/>
                </a:solidFill>
                <a:latin typeface="IBM Plex Sans Light"/>
              </a:rPr>
              <a:t>arXiv:2405.05068</a:t>
            </a:r>
            <a:endParaRPr lang="en-US" sz="1200" b="1" dirty="0">
              <a:solidFill>
                <a:srgbClr val="000000"/>
              </a:solidFill>
              <a:latin typeface="IBM Plex Sans Light"/>
            </a:endParaRPr>
          </a:p>
          <a:p>
            <a:pPr defTabSz="1218438">
              <a:defRPr/>
            </a:pPr>
            <a:r>
              <a:rPr lang="en-US" sz="1200" kern="0" dirty="0">
                <a:solidFill>
                  <a:srgbClr val="0F62FE"/>
                </a:solidFill>
                <a:latin typeface="IBM Plex Sans Light"/>
              </a:rPr>
              <a:t>77 qubits / 3590 CZ gates</a:t>
            </a:r>
          </a:p>
        </p:txBody>
      </p:sp>
      <p:pic>
        <p:nvPicPr>
          <p:cNvPr id="39" name="Picture 38">
            <a:extLst>
              <a:ext uri="{FF2B5EF4-FFF2-40B4-BE49-F238E27FC236}">
                <a16:creationId xmlns:a16="http://schemas.microsoft.com/office/drawing/2014/main" id="{FED4B1B3-4F38-E8FF-E2D5-2C1517F9D005}"/>
              </a:ext>
            </a:extLst>
          </p:cNvPr>
          <p:cNvPicPr>
            <a:picLocks noChangeAspect="1"/>
          </p:cNvPicPr>
          <p:nvPr/>
        </p:nvPicPr>
        <p:blipFill>
          <a:blip r:embed="rId16"/>
          <a:stretch>
            <a:fillRect/>
          </a:stretch>
        </p:blipFill>
        <p:spPr>
          <a:xfrm>
            <a:off x="8246937" y="4467932"/>
            <a:ext cx="536089" cy="813707"/>
          </a:xfrm>
          <a:prstGeom prst="rect">
            <a:avLst/>
          </a:prstGeom>
        </p:spPr>
      </p:pic>
      <p:sp>
        <p:nvSpPr>
          <p:cNvPr id="40" name="Title 11">
            <a:extLst>
              <a:ext uri="{FF2B5EF4-FFF2-40B4-BE49-F238E27FC236}">
                <a16:creationId xmlns:a16="http://schemas.microsoft.com/office/drawing/2014/main" id="{10DE5B15-C104-7A3D-CE0E-B2A9495E48F3}"/>
              </a:ext>
            </a:extLst>
          </p:cNvPr>
          <p:cNvSpPr>
            <a:spLocks noGrp="1"/>
          </p:cNvSpPr>
          <p:nvPr>
            <p:ph type="title"/>
          </p:nvPr>
        </p:nvSpPr>
        <p:spPr>
          <a:xfrm>
            <a:off x="118988" y="178852"/>
            <a:ext cx="10029496" cy="412640"/>
          </a:xfrm>
        </p:spPr>
        <p:txBody>
          <a:bodyPr/>
          <a:lstStyle/>
          <a:p>
            <a:r>
              <a:rPr lang="en-US" dirty="0"/>
              <a:t>Utility-Era Projects</a:t>
            </a:r>
          </a:p>
        </p:txBody>
      </p:sp>
      <p:sp>
        <p:nvSpPr>
          <p:cNvPr id="2" name="Text Placeholder 9">
            <a:extLst>
              <a:ext uri="{FF2B5EF4-FFF2-40B4-BE49-F238E27FC236}">
                <a16:creationId xmlns:a16="http://schemas.microsoft.com/office/drawing/2014/main" id="{E549BFEA-1484-C6B7-DE91-234C77864592}"/>
              </a:ext>
            </a:extLst>
          </p:cNvPr>
          <p:cNvSpPr txBox="1">
            <a:spLocks/>
          </p:cNvSpPr>
          <p:nvPr/>
        </p:nvSpPr>
        <p:spPr>
          <a:xfrm>
            <a:off x="4692625" y="747060"/>
            <a:ext cx="4936844" cy="883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400" b="0" i="0" u="none" strike="noStrike" cap="none" spc="0" baseline="0">
                <a:solidFill>
                  <a:schemeClr val="tx1"/>
                </a:solidFill>
                <a:uFillTx/>
                <a:latin typeface="+mj-lt"/>
                <a:ea typeface="+mj-ea"/>
                <a:cs typeface="+mj-cs"/>
                <a:sym typeface="IBM Plex Sans Light"/>
              </a:defRPr>
            </a:lvl1pPr>
            <a:lvl2pPr marL="219456" marR="0" indent="-219456" algn="l" defTabSz="2438400" rtl="0" eaLnBrk="1" latinLnBrk="0" hangingPunct="1">
              <a:lnSpc>
                <a:spcPct val="110000"/>
              </a:lnSpc>
              <a:spcBef>
                <a:spcPts val="0"/>
              </a:spcBef>
              <a:spcAft>
                <a:spcPts val="0"/>
              </a:spcAft>
              <a:buClrTx/>
              <a:buSzPct val="100000"/>
              <a:buFontTx/>
              <a:buChar char="–"/>
              <a:tabLst/>
              <a:defRPr sz="2400" b="0" i="0" u="none" strike="noStrike" cap="none" spc="0" baseline="0">
                <a:solidFill>
                  <a:schemeClr val="tx1"/>
                </a:solidFill>
                <a:uFillTx/>
                <a:latin typeface="+mj-lt"/>
                <a:ea typeface="+mj-ea"/>
                <a:cs typeface="+mj-cs"/>
                <a:sym typeface="IBM Plex Sans Light"/>
              </a:defRPr>
            </a:lvl2pPr>
            <a:lvl3pPr marL="438912" marR="0" indent="-219456" algn="l" defTabSz="2438400" rtl="0" eaLnBrk="1" latinLnBrk="0" hangingPunct="1">
              <a:lnSpc>
                <a:spcPct val="110000"/>
              </a:lnSpc>
              <a:spcBef>
                <a:spcPts val="0"/>
              </a:spcBef>
              <a:spcAft>
                <a:spcPts val="0"/>
              </a:spcAft>
              <a:buClrTx/>
              <a:buSzPct val="100000"/>
              <a:buFontTx/>
              <a:buChar char="•"/>
              <a:tabLst/>
              <a:defRPr sz="2400" b="0" i="0" u="none" strike="noStrike" cap="none" spc="0" baseline="0">
                <a:solidFill>
                  <a:schemeClr val="tx1"/>
                </a:solidFill>
                <a:uFillTx/>
                <a:latin typeface="+mj-lt"/>
                <a:ea typeface="+mj-ea"/>
                <a:cs typeface="+mj-cs"/>
                <a:sym typeface="IBM Plex Sans Light"/>
              </a:defRPr>
            </a:lvl3pPr>
            <a:lvl4pPr marL="658368" marR="0" indent="-219456" algn="l" defTabSz="2438400" rtl="0" eaLnBrk="1" latinLnBrk="0" hangingPunct="1">
              <a:lnSpc>
                <a:spcPct val="110000"/>
              </a:lnSpc>
              <a:spcBef>
                <a:spcPts val="0"/>
              </a:spcBef>
              <a:spcAft>
                <a:spcPts val="0"/>
              </a:spcAft>
              <a:buClrTx/>
              <a:buSzPct val="100000"/>
              <a:buFontTx/>
              <a:buChar char="–"/>
              <a:tabLst/>
              <a:defRPr sz="24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4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438">
              <a:defRPr/>
            </a:pPr>
            <a:r>
              <a:rPr lang="en-US" sz="1200" kern="0" dirty="0">
                <a:solidFill>
                  <a:srgbClr val="000000"/>
                </a:solidFill>
                <a:latin typeface="IBM Plex Sans SmBld" panose="020B0503050203000203" pitchFamily="34" charset="0"/>
              </a:rPr>
              <a:t>Quantum reservoir computing with repeated </a:t>
            </a:r>
          </a:p>
          <a:p>
            <a:pPr defTabSz="1218438">
              <a:defRPr/>
            </a:pPr>
            <a:r>
              <a:rPr lang="en-US" sz="1200" kern="0" dirty="0">
                <a:solidFill>
                  <a:srgbClr val="000000"/>
                </a:solidFill>
                <a:latin typeface="IBM Plex Sans SmBld" panose="020B0503050203000203" pitchFamily="34" charset="0"/>
              </a:rPr>
              <a:t>Measurements on superconducting devices</a:t>
            </a:r>
          </a:p>
          <a:p>
            <a:pPr defTabSz="1218438">
              <a:defRPr/>
            </a:pPr>
            <a:r>
              <a:rPr lang="en-US" sz="1200" kern="0" dirty="0">
                <a:solidFill>
                  <a:srgbClr val="525252"/>
                </a:solidFill>
                <a:latin typeface="IBM Plex Sans Light" panose="020B0403050203000203" pitchFamily="34" charset="0"/>
                <a:cs typeface="Segoe UI Light" panose="020B0502040204020203" pitchFamily="34" charset="0"/>
              </a:rPr>
              <a:t>arXiv:2310.06706 </a:t>
            </a:r>
            <a:endParaRPr lang="en-US" sz="1200" kern="0" dirty="0">
              <a:solidFill>
                <a:srgbClr val="525252"/>
              </a:solidFill>
              <a:latin typeface="IBM Plex Sans Light"/>
            </a:endParaRPr>
          </a:p>
          <a:p>
            <a:pPr defTabSz="1218438">
              <a:defRPr/>
            </a:pPr>
            <a:r>
              <a:rPr lang="en-US" sz="1200" kern="0" dirty="0">
                <a:solidFill>
                  <a:srgbClr val="0F62FE"/>
                </a:solidFill>
                <a:latin typeface="IBM Plex Sans Light"/>
              </a:rPr>
              <a:t>120 qubits / 49470 ECR gates + meas.</a:t>
            </a:r>
            <a:endParaRPr lang="en-US" sz="1200" kern="0" dirty="0">
              <a:solidFill>
                <a:srgbClr val="0F62FE"/>
              </a:solidFill>
              <a:latin typeface="IBM Plex Sans Light" panose="020B0403050203000203" pitchFamily="34" charset="0"/>
              <a:cs typeface="Segoe UI Light" panose="020B0502040204020203" pitchFamily="34" charset="0"/>
            </a:endParaRPr>
          </a:p>
          <a:p>
            <a:pPr defTabSz="1218438">
              <a:defRPr/>
            </a:pPr>
            <a:endParaRPr lang="en-US" sz="1200" kern="0" dirty="0">
              <a:solidFill>
                <a:srgbClr val="525252"/>
              </a:solidFill>
              <a:latin typeface="IBM Plex Sans Light" panose="020B0403050203000203" pitchFamily="34" charset="0"/>
              <a:cs typeface="Segoe UI Light" panose="020B0502040204020203" pitchFamily="34" charset="0"/>
            </a:endParaRPr>
          </a:p>
          <a:p>
            <a:pPr defTabSz="1218438">
              <a:defRPr/>
            </a:pPr>
            <a:endParaRPr lang="en-US" sz="1200" kern="0" dirty="0">
              <a:solidFill>
                <a:srgbClr val="525252"/>
              </a:solidFill>
              <a:latin typeface="IBM Plex Sans Light"/>
            </a:endParaRPr>
          </a:p>
          <a:p>
            <a:pPr defTabSz="1218438">
              <a:defRPr/>
            </a:pPr>
            <a:endParaRPr lang="en-US" sz="1200" kern="0" dirty="0">
              <a:solidFill>
                <a:srgbClr val="525252"/>
              </a:solidFill>
              <a:latin typeface="IBM Plex Sans Light"/>
            </a:endParaRPr>
          </a:p>
        </p:txBody>
      </p:sp>
      <p:pic>
        <p:nvPicPr>
          <p:cNvPr id="3" name="Picture 2">
            <a:extLst>
              <a:ext uri="{FF2B5EF4-FFF2-40B4-BE49-F238E27FC236}">
                <a16:creationId xmlns:a16="http://schemas.microsoft.com/office/drawing/2014/main" id="{F6662ED8-A98B-C803-A199-B968124D8E46}"/>
              </a:ext>
            </a:extLst>
          </p:cNvPr>
          <p:cNvPicPr>
            <a:picLocks noChangeAspect="1"/>
          </p:cNvPicPr>
          <p:nvPr/>
        </p:nvPicPr>
        <p:blipFill>
          <a:blip r:embed="rId17"/>
          <a:stretch>
            <a:fillRect/>
          </a:stretch>
        </p:blipFill>
        <p:spPr>
          <a:xfrm>
            <a:off x="4059181" y="880353"/>
            <a:ext cx="570219" cy="425288"/>
          </a:xfrm>
          <a:prstGeom prst="rect">
            <a:avLst/>
          </a:prstGeom>
        </p:spPr>
      </p:pic>
      <p:grpSp>
        <p:nvGrpSpPr>
          <p:cNvPr id="16" name="Group 15">
            <a:extLst>
              <a:ext uri="{FF2B5EF4-FFF2-40B4-BE49-F238E27FC236}">
                <a16:creationId xmlns:a16="http://schemas.microsoft.com/office/drawing/2014/main" id="{5A3CC3D8-0F01-5177-ED71-8CF4DBE833B7}"/>
              </a:ext>
            </a:extLst>
          </p:cNvPr>
          <p:cNvGrpSpPr/>
          <p:nvPr/>
        </p:nvGrpSpPr>
        <p:grpSpPr>
          <a:xfrm>
            <a:off x="1021417" y="2682672"/>
            <a:ext cx="693003" cy="222310"/>
            <a:chOff x="1031935" y="2751784"/>
            <a:chExt cx="693003" cy="222311"/>
          </a:xfrm>
        </p:grpSpPr>
        <p:sp>
          <p:nvSpPr>
            <p:cNvPr id="7" name="Rounded Rectangle 6">
              <a:extLst>
                <a:ext uri="{FF2B5EF4-FFF2-40B4-BE49-F238E27FC236}">
                  <a16:creationId xmlns:a16="http://schemas.microsoft.com/office/drawing/2014/main" id="{DF57AFD3-2A76-C003-6EA4-CB60518E8901}"/>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12" name="TextBox 11">
              <a:extLst>
                <a:ext uri="{FF2B5EF4-FFF2-40B4-BE49-F238E27FC236}">
                  <a16:creationId xmlns:a16="http://schemas.microsoft.com/office/drawing/2014/main" id="{027EE481-F58B-CC98-61D2-ADA055E54985}"/>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24" name="Group 23">
            <a:extLst>
              <a:ext uri="{FF2B5EF4-FFF2-40B4-BE49-F238E27FC236}">
                <a16:creationId xmlns:a16="http://schemas.microsoft.com/office/drawing/2014/main" id="{5E9F2FC2-7FAD-FF36-E9BF-E28BE82E17E7}"/>
              </a:ext>
            </a:extLst>
          </p:cNvPr>
          <p:cNvGrpSpPr/>
          <p:nvPr/>
        </p:nvGrpSpPr>
        <p:grpSpPr>
          <a:xfrm>
            <a:off x="1021417" y="1614818"/>
            <a:ext cx="693003" cy="222310"/>
            <a:chOff x="1031935" y="2751784"/>
            <a:chExt cx="693003" cy="222311"/>
          </a:xfrm>
        </p:grpSpPr>
        <p:sp>
          <p:nvSpPr>
            <p:cNvPr id="34" name="Rounded Rectangle 33">
              <a:extLst>
                <a:ext uri="{FF2B5EF4-FFF2-40B4-BE49-F238E27FC236}">
                  <a16:creationId xmlns:a16="http://schemas.microsoft.com/office/drawing/2014/main" id="{1BFE47E3-1EF5-305F-F17F-7573D52348A3}"/>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36" name="TextBox 35">
              <a:extLst>
                <a:ext uri="{FF2B5EF4-FFF2-40B4-BE49-F238E27FC236}">
                  <a16:creationId xmlns:a16="http://schemas.microsoft.com/office/drawing/2014/main" id="{FF485879-9F3B-88F6-CB3F-B234A7F2350F}"/>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37" name="Group 36">
            <a:extLst>
              <a:ext uri="{FF2B5EF4-FFF2-40B4-BE49-F238E27FC236}">
                <a16:creationId xmlns:a16="http://schemas.microsoft.com/office/drawing/2014/main" id="{D6926770-CAA9-0D1D-B16A-20ED070038B0}"/>
              </a:ext>
            </a:extLst>
          </p:cNvPr>
          <p:cNvGrpSpPr/>
          <p:nvPr/>
        </p:nvGrpSpPr>
        <p:grpSpPr>
          <a:xfrm>
            <a:off x="1021417" y="4016556"/>
            <a:ext cx="693003" cy="222310"/>
            <a:chOff x="1031935" y="2751784"/>
            <a:chExt cx="693003" cy="222311"/>
          </a:xfrm>
        </p:grpSpPr>
        <p:sp>
          <p:nvSpPr>
            <p:cNvPr id="43" name="Rounded Rectangle 42">
              <a:extLst>
                <a:ext uri="{FF2B5EF4-FFF2-40B4-BE49-F238E27FC236}">
                  <a16:creationId xmlns:a16="http://schemas.microsoft.com/office/drawing/2014/main" id="{3EAD7CAC-FF6A-9549-2BD3-E07C7CDCCE81}"/>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44" name="TextBox 43">
              <a:extLst>
                <a:ext uri="{FF2B5EF4-FFF2-40B4-BE49-F238E27FC236}">
                  <a16:creationId xmlns:a16="http://schemas.microsoft.com/office/drawing/2014/main" id="{CA787F1A-9CCF-9D06-E01B-4D643AEF0DC8}"/>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49" name="Group 48">
            <a:extLst>
              <a:ext uri="{FF2B5EF4-FFF2-40B4-BE49-F238E27FC236}">
                <a16:creationId xmlns:a16="http://schemas.microsoft.com/office/drawing/2014/main" id="{6EF36E94-FDFE-9566-D855-361E338E85AC}"/>
              </a:ext>
            </a:extLst>
          </p:cNvPr>
          <p:cNvGrpSpPr/>
          <p:nvPr/>
        </p:nvGrpSpPr>
        <p:grpSpPr>
          <a:xfrm>
            <a:off x="1053314" y="5295963"/>
            <a:ext cx="627191" cy="222310"/>
            <a:chOff x="1063832" y="2751784"/>
            <a:chExt cx="627190" cy="222311"/>
          </a:xfrm>
        </p:grpSpPr>
        <p:sp>
          <p:nvSpPr>
            <p:cNvPr id="50" name="Rounded Rectangle 49">
              <a:extLst>
                <a:ext uri="{FF2B5EF4-FFF2-40B4-BE49-F238E27FC236}">
                  <a16:creationId xmlns:a16="http://schemas.microsoft.com/office/drawing/2014/main" id="{BDA87B34-FEB7-06B9-D3E4-128E8C8461EC}"/>
                </a:ext>
              </a:extLst>
            </p:cNvPr>
            <p:cNvSpPr/>
            <p:nvPr/>
          </p:nvSpPr>
          <p:spPr bwMode="auto">
            <a:xfrm>
              <a:off x="1063832" y="2757985"/>
              <a:ext cx="627190" cy="216110"/>
            </a:xfrm>
            <a:prstGeom prst="roundRect">
              <a:avLst/>
            </a:prstGeom>
            <a:solidFill>
              <a:srgbClr val="08BDBA"/>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51" name="TextBox 50">
              <a:extLst>
                <a:ext uri="{FF2B5EF4-FFF2-40B4-BE49-F238E27FC236}">
                  <a16:creationId xmlns:a16="http://schemas.microsoft.com/office/drawing/2014/main" id="{395F2651-84C9-29D3-3E1B-40BADB285F1E}"/>
                </a:ext>
              </a:extLst>
            </p:cNvPr>
            <p:cNvSpPr txBox="1"/>
            <p:nvPr/>
          </p:nvSpPr>
          <p:spPr>
            <a:xfrm>
              <a:off x="1142772" y="2751784"/>
              <a:ext cx="47487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tools</a:t>
              </a:r>
            </a:p>
          </p:txBody>
        </p:sp>
      </p:grpSp>
      <p:grpSp>
        <p:nvGrpSpPr>
          <p:cNvPr id="52" name="Group 51">
            <a:extLst>
              <a:ext uri="{FF2B5EF4-FFF2-40B4-BE49-F238E27FC236}">
                <a16:creationId xmlns:a16="http://schemas.microsoft.com/office/drawing/2014/main" id="{60350175-A01B-DD5B-9E02-92E7F4A7E4BB}"/>
              </a:ext>
            </a:extLst>
          </p:cNvPr>
          <p:cNvGrpSpPr/>
          <p:nvPr/>
        </p:nvGrpSpPr>
        <p:grpSpPr>
          <a:xfrm>
            <a:off x="1021417" y="6347519"/>
            <a:ext cx="693003" cy="222310"/>
            <a:chOff x="1031935" y="2751784"/>
            <a:chExt cx="693003" cy="222311"/>
          </a:xfrm>
        </p:grpSpPr>
        <p:sp>
          <p:nvSpPr>
            <p:cNvPr id="53" name="Rounded Rectangle 52">
              <a:extLst>
                <a:ext uri="{FF2B5EF4-FFF2-40B4-BE49-F238E27FC236}">
                  <a16:creationId xmlns:a16="http://schemas.microsoft.com/office/drawing/2014/main" id="{1BC14753-30EB-DE4C-6E84-F7F540F5734B}"/>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57" name="TextBox 56">
              <a:extLst>
                <a:ext uri="{FF2B5EF4-FFF2-40B4-BE49-F238E27FC236}">
                  <a16:creationId xmlns:a16="http://schemas.microsoft.com/office/drawing/2014/main" id="{AF949CCF-5E18-6C98-7B25-0F74B35BD061}"/>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58" name="Group 57">
            <a:extLst>
              <a:ext uri="{FF2B5EF4-FFF2-40B4-BE49-F238E27FC236}">
                <a16:creationId xmlns:a16="http://schemas.microsoft.com/office/drawing/2014/main" id="{A40F8774-E7C6-AE6C-5C5C-6FDD99B8E45E}"/>
              </a:ext>
            </a:extLst>
          </p:cNvPr>
          <p:cNvGrpSpPr/>
          <p:nvPr/>
        </p:nvGrpSpPr>
        <p:grpSpPr>
          <a:xfrm>
            <a:off x="4678693" y="2840459"/>
            <a:ext cx="693003" cy="222310"/>
            <a:chOff x="1031935" y="2751784"/>
            <a:chExt cx="693003" cy="222311"/>
          </a:xfrm>
        </p:grpSpPr>
        <p:sp>
          <p:nvSpPr>
            <p:cNvPr id="59" name="Rounded Rectangle 58">
              <a:extLst>
                <a:ext uri="{FF2B5EF4-FFF2-40B4-BE49-F238E27FC236}">
                  <a16:creationId xmlns:a16="http://schemas.microsoft.com/office/drawing/2014/main" id="{92615AAD-61C6-AA2A-696E-8EA110662CDC}"/>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60" name="TextBox 59">
              <a:extLst>
                <a:ext uri="{FF2B5EF4-FFF2-40B4-BE49-F238E27FC236}">
                  <a16:creationId xmlns:a16="http://schemas.microsoft.com/office/drawing/2014/main" id="{8F502EEE-7276-E22B-DCAD-762A916CC42F}"/>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sp>
        <p:nvSpPr>
          <p:cNvPr id="62" name="Rounded Rectangle 61">
            <a:extLst>
              <a:ext uri="{FF2B5EF4-FFF2-40B4-BE49-F238E27FC236}">
                <a16:creationId xmlns:a16="http://schemas.microsoft.com/office/drawing/2014/main" id="{77BD9A9C-214A-4E44-EBB6-EC6A1A8B0605}"/>
              </a:ext>
            </a:extLst>
          </p:cNvPr>
          <p:cNvSpPr/>
          <p:nvPr/>
        </p:nvSpPr>
        <p:spPr bwMode="auto">
          <a:xfrm>
            <a:off x="4710590" y="1570963"/>
            <a:ext cx="627191" cy="216111"/>
          </a:xfrm>
          <a:prstGeom prst="roundRect">
            <a:avLst/>
          </a:prstGeom>
          <a:solidFill>
            <a:srgbClr val="A56E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lgn="ctr" defTabSz="914377" fontAlgn="base">
              <a:spcBef>
                <a:spcPct val="0"/>
              </a:spcBef>
              <a:spcAft>
                <a:spcPct val="0"/>
              </a:spcAft>
            </a:pPr>
            <a:r>
              <a:rPr lang="en-US" sz="800" dirty="0">
                <a:solidFill>
                  <a:schemeClr val="bg1"/>
                </a:solidFill>
              </a:rPr>
              <a:t>QML</a:t>
            </a:r>
          </a:p>
        </p:txBody>
      </p:sp>
      <p:grpSp>
        <p:nvGrpSpPr>
          <p:cNvPr id="64" name="Group 63">
            <a:extLst>
              <a:ext uri="{FF2B5EF4-FFF2-40B4-BE49-F238E27FC236}">
                <a16:creationId xmlns:a16="http://schemas.microsoft.com/office/drawing/2014/main" id="{59FFA9C7-87C6-547B-3B71-E3E968F98A52}"/>
              </a:ext>
            </a:extLst>
          </p:cNvPr>
          <p:cNvGrpSpPr/>
          <p:nvPr/>
        </p:nvGrpSpPr>
        <p:grpSpPr>
          <a:xfrm>
            <a:off x="4678693" y="4109928"/>
            <a:ext cx="693003" cy="222310"/>
            <a:chOff x="1031935" y="2751784"/>
            <a:chExt cx="693003" cy="222311"/>
          </a:xfrm>
        </p:grpSpPr>
        <p:sp>
          <p:nvSpPr>
            <p:cNvPr id="65" name="Rounded Rectangle 64">
              <a:extLst>
                <a:ext uri="{FF2B5EF4-FFF2-40B4-BE49-F238E27FC236}">
                  <a16:creationId xmlns:a16="http://schemas.microsoft.com/office/drawing/2014/main" id="{95CD9011-CDEB-6B61-545D-18461BFA5BC4}"/>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66" name="TextBox 65">
              <a:extLst>
                <a:ext uri="{FF2B5EF4-FFF2-40B4-BE49-F238E27FC236}">
                  <a16:creationId xmlns:a16="http://schemas.microsoft.com/office/drawing/2014/main" id="{A55A76EA-3200-7DFA-26E1-83DC704444CE}"/>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70" name="Group 69">
            <a:extLst>
              <a:ext uri="{FF2B5EF4-FFF2-40B4-BE49-F238E27FC236}">
                <a16:creationId xmlns:a16="http://schemas.microsoft.com/office/drawing/2014/main" id="{89A1313D-0197-A5CE-1BBE-BE9E4E0FAD96}"/>
              </a:ext>
            </a:extLst>
          </p:cNvPr>
          <p:cNvGrpSpPr/>
          <p:nvPr/>
        </p:nvGrpSpPr>
        <p:grpSpPr>
          <a:xfrm>
            <a:off x="4710590" y="6404739"/>
            <a:ext cx="627191" cy="222312"/>
            <a:chOff x="1063832" y="2751783"/>
            <a:chExt cx="627190" cy="222312"/>
          </a:xfrm>
        </p:grpSpPr>
        <p:sp>
          <p:nvSpPr>
            <p:cNvPr id="71" name="Rounded Rectangle 70">
              <a:extLst>
                <a:ext uri="{FF2B5EF4-FFF2-40B4-BE49-F238E27FC236}">
                  <a16:creationId xmlns:a16="http://schemas.microsoft.com/office/drawing/2014/main" id="{2911434E-2321-0B33-1D04-B24AF0CAF205}"/>
                </a:ext>
              </a:extLst>
            </p:cNvPr>
            <p:cNvSpPr/>
            <p:nvPr/>
          </p:nvSpPr>
          <p:spPr bwMode="auto">
            <a:xfrm>
              <a:off x="1063832" y="2757985"/>
              <a:ext cx="627190" cy="216110"/>
            </a:xfrm>
            <a:prstGeom prst="roundRect">
              <a:avLst/>
            </a:prstGeom>
            <a:solidFill>
              <a:srgbClr val="08BDBA"/>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72" name="TextBox 71">
              <a:extLst>
                <a:ext uri="{FF2B5EF4-FFF2-40B4-BE49-F238E27FC236}">
                  <a16:creationId xmlns:a16="http://schemas.microsoft.com/office/drawing/2014/main" id="{80F9AAF7-F263-7D52-EE81-2A5B852DB4D1}"/>
                </a:ext>
              </a:extLst>
            </p:cNvPr>
            <p:cNvSpPr txBox="1"/>
            <p:nvPr/>
          </p:nvSpPr>
          <p:spPr>
            <a:xfrm>
              <a:off x="1133535" y="2751783"/>
              <a:ext cx="491538" cy="215444"/>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tools</a:t>
              </a:r>
            </a:p>
          </p:txBody>
        </p:sp>
      </p:grpSp>
      <p:grpSp>
        <p:nvGrpSpPr>
          <p:cNvPr id="73" name="Group 72">
            <a:extLst>
              <a:ext uri="{FF2B5EF4-FFF2-40B4-BE49-F238E27FC236}">
                <a16:creationId xmlns:a16="http://schemas.microsoft.com/office/drawing/2014/main" id="{DE86FE65-F6CD-AE05-888E-FE797193E779}"/>
              </a:ext>
            </a:extLst>
          </p:cNvPr>
          <p:cNvGrpSpPr/>
          <p:nvPr/>
        </p:nvGrpSpPr>
        <p:grpSpPr>
          <a:xfrm>
            <a:off x="8830536" y="2914668"/>
            <a:ext cx="693003" cy="222310"/>
            <a:chOff x="1031935" y="2751784"/>
            <a:chExt cx="693003" cy="222311"/>
          </a:xfrm>
        </p:grpSpPr>
        <p:sp>
          <p:nvSpPr>
            <p:cNvPr id="74" name="Rounded Rectangle 73">
              <a:extLst>
                <a:ext uri="{FF2B5EF4-FFF2-40B4-BE49-F238E27FC236}">
                  <a16:creationId xmlns:a16="http://schemas.microsoft.com/office/drawing/2014/main" id="{C17AC9B0-684E-272D-C48E-F34546DF7C39}"/>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75" name="TextBox 74">
              <a:extLst>
                <a:ext uri="{FF2B5EF4-FFF2-40B4-BE49-F238E27FC236}">
                  <a16:creationId xmlns:a16="http://schemas.microsoft.com/office/drawing/2014/main" id="{43F50E63-4D09-FB57-D9C0-25A7A36A99D8}"/>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76" name="Group 75">
            <a:extLst>
              <a:ext uri="{FF2B5EF4-FFF2-40B4-BE49-F238E27FC236}">
                <a16:creationId xmlns:a16="http://schemas.microsoft.com/office/drawing/2014/main" id="{E77D8560-20D0-5D6D-1A7B-DE9633D5A9CA}"/>
              </a:ext>
            </a:extLst>
          </p:cNvPr>
          <p:cNvGrpSpPr/>
          <p:nvPr/>
        </p:nvGrpSpPr>
        <p:grpSpPr>
          <a:xfrm>
            <a:off x="8830536" y="1620496"/>
            <a:ext cx="693003" cy="222310"/>
            <a:chOff x="1031935" y="2751784"/>
            <a:chExt cx="693003" cy="222311"/>
          </a:xfrm>
        </p:grpSpPr>
        <p:sp>
          <p:nvSpPr>
            <p:cNvPr id="77" name="Rounded Rectangle 76">
              <a:extLst>
                <a:ext uri="{FF2B5EF4-FFF2-40B4-BE49-F238E27FC236}">
                  <a16:creationId xmlns:a16="http://schemas.microsoft.com/office/drawing/2014/main" id="{15F0A6D3-DD2C-0844-9326-78A8E3FF114D}"/>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78" name="TextBox 77">
              <a:extLst>
                <a:ext uri="{FF2B5EF4-FFF2-40B4-BE49-F238E27FC236}">
                  <a16:creationId xmlns:a16="http://schemas.microsoft.com/office/drawing/2014/main" id="{40CCB53A-2876-0A74-CBD6-912F022D22B3}"/>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79" name="Group 78">
            <a:extLst>
              <a:ext uri="{FF2B5EF4-FFF2-40B4-BE49-F238E27FC236}">
                <a16:creationId xmlns:a16="http://schemas.microsoft.com/office/drawing/2014/main" id="{F5780C97-69D6-54E6-375D-E3F7F65DC2E6}"/>
              </a:ext>
            </a:extLst>
          </p:cNvPr>
          <p:cNvGrpSpPr/>
          <p:nvPr/>
        </p:nvGrpSpPr>
        <p:grpSpPr>
          <a:xfrm>
            <a:off x="8830536" y="4156431"/>
            <a:ext cx="693003" cy="222310"/>
            <a:chOff x="1031935" y="2751784"/>
            <a:chExt cx="693003" cy="222311"/>
          </a:xfrm>
        </p:grpSpPr>
        <p:sp>
          <p:nvSpPr>
            <p:cNvPr id="80" name="Rounded Rectangle 79">
              <a:extLst>
                <a:ext uri="{FF2B5EF4-FFF2-40B4-BE49-F238E27FC236}">
                  <a16:creationId xmlns:a16="http://schemas.microsoft.com/office/drawing/2014/main" id="{1F4C9064-A561-0E98-3302-FA278B1A66DC}"/>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81" name="TextBox 80">
              <a:extLst>
                <a:ext uri="{FF2B5EF4-FFF2-40B4-BE49-F238E27FC236}">
                  <a16:creationId xmlns:a16="http://schemas.microsoft.com/office/drawing/2014/main" id="{42F8395C-78EA-CA09-613A-7C9DB070A2CC}"/>
                </a:ext>
              </a:extLst>
            </p:cNvPr>
            <p:cNvSpPr txBox="1"/>
            <p:nvPr/>
          </p:nvSpPr>
          <p:spPr>
            <a:xfrm>
              <a:off x="1031935" y="2751784"/>
              <a:ext cx="693003"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82" name="Group 81">
            <a:extLst>
              <a:ext uri="{FF2B5EF4-FFF2-40B4-BE49-F238E27FC236}">
                <a16:creationId xmlns:a16="http://schemas.microsoft.com/office/drawing/2014/main" id="{9B406F2C-03CB-E84A-FEBA-E931EA3938C6}"/>
              </a:ext>
            </a:extLst>
          </p:cNvPr>
          <p:cNvGrpSpPr/>
          <p:nvPr/>
        </p:nvGrpSpPr>
        <p:grpSpPr>
          <a:xfrm>
            <a:off x="8830535" y="5242690"/>
            <a:ext cx="776408" cy="222310"/>
            <a:chOff x="989407" y="2751784"/>
            <a:chExt cx="776408" cy="222311"/>
          </a:xfrm>
        </p:grpSpPr>
        <p:sp>
          <p:nvSpPr>
            <p:cNvPr id="83" name="Rounded Rectangle 82">
              <a:extLst>
                <a:ext uri="{FF2B5EF4-FFF2-40B4-BE49-F238E27FC236}">
                  <a16:creationId xmlns:a16="http://schemas.microsoft.com/office/drawing/2014/main" id="{CB1238C0-84BA-FD82-5ED4-AA34682B259A}"/>
                </a:ext>
              </a:extLst>
            </p:cNvPr>
            <p:cNvSpPr/>
            <p:nvPr/>
          </p:nvSpPr>
          <p:spPr bwMode="auto">
            <a:xfrm>
              <a:off x="1063832" y="2757985"/>
              <a:ext cx="627190" cy="216110"/>
            </a:xfrm>
            <a:prstGeom prst="round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84" name="TextBox 83">
              <a:extLst>
                <a:ext uri="{FF2B5EF4-FFF2-40B4-BE49-F238E27FC236}">
                  <a16:creationId xmlns:a16="http://schemas.microsoft.com/office/drawing/2014/main" id="{82C9ED77-EC8D-05F6-9BA4-BF7AD1DEE1ED}"/>
                </a:ext>
              </a:extLst>
            </p:cNvPr>
            <p:cNvSpPr txBox="1"/>
            <p:nvPr/>
          </p:nvSpPr>
          <p:spPr>
            <a:xfrm>
              <a:off x="989407" y="2751784"/>
              <a:ext cx="776408"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simulation</a:t>
              </a:r>
            </a:p>
          </p:txBody>
        </p:sp>
      </p:grpSp>
      <p:grpSp>
        <p:nvGrpSpPr>
          <p:cNvPr id="85" name="Group 84">
            <a:extLst>
              <a:ext uri="{FF2B5EF4-FFF2-40B4-BE49-F238E27FC236}">
                <a16:creationId xmlns:a16="http://schemas.microsoft.com/office/drawing/2014/main" id="{64A9ECBB-3656-714F-1F22-CCBED28DE738}"/>
              </a:ext>
            </a:extLst>
          </p:cNvPr>
          <p:cNvGrpSpPr/>
          <p:nvPr/>
        </p:nvGrpSpPr>
        <p:grpSpPr>
          <a:xfrm>
            <a:off x="8793591" y="6515888"/>
            <a:ext cx="776408" cy="222310"/>
            <a:chOff x="994991" y="2751784"/>
            <a:chExt cx="776408" cy="222311"/>
          </a:xfrm>
        </p:grpSpPr>
        <p:sp>
          <p:nvSpPr>
            <p:cNvPr id="86" name="Rounded Rectangle 85">
              <a:extLst>
                <a:ext uri="{FF2B5EF4-FFF2-40B4-BE49-F238E27FC236}">
                  <a16:creationId xmlns:a16="http://schemas.microsoft.com/office/drawing/2014/main" id="{5C0FCA15-4F18-362F-D625-8663244B21C9}"/>
                </a:ext>
              </a:extLst>
            </p:cNvPr>
            <p:cNvSpPr/>
            <p:nvPr/>
          </p:nvSpPr>
          <p:spPr bwMode="auto">
            <a:xfrm>
              <a:off x="1063832" y="2757985"/>
              <a:ext cx="627190" cy="216110"/>
            </a:xfrm>
            <a:prstGeom prst="roundRect">
              <a:avLst/>
            </a:prstGeom>
            <a:solidFill>
              <a:srgbClr val="FF7DB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87" name="TextBox 86">
              <a:extLst>
                <a:ext uri="{FF2B5EF4-FFF2-40B4-BE49-F238E27FC236}">
                  <a16:creationId xmlns:a16="http://schemas.microsoft.com/office/drawing/2014/main" id="{30A270A8-C476-2BE6-A9AC-73777BFD0704}"/>
                </a:ext>
              </a:extLst>
            </p:cNvPr>
            <p:cNvSpPr txBox="1"/>
            <p:nvPr/>
          </p:nvSpPr>
          <p:spPr>
            <a:xfrm>
              <a:off x="994991" y="2751784"/>
              <a:ext cx="776408"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optimization</a:t>
              </a:r>
            </a:p>
          </p:txBody>
        </p:sp>
      </p:grpSp>
      <p:grpSp>
        <p:nvGrpSpPr>
          <p:cNvPr id="89" name="Group 88">
            <a:extLst>
              <a:ext uri="{FF2B5EF4-FFF2-40B4-BE49-F238E27FC236}">
                <a16:creationId xmlns:a16="http://schemas.microsoft.com/office/drawing/2014/main" id="{6120FA45-E12E-F272-3CFF-E57AC61EBC4A}"/>
              </a:ext>
            </a:extLst>
          </p:cNvPr>
          <p:cNvGrpSpPr/>
          <p:nvPr/>
        </p:nvGrpSpPr>
        <p:grpSpPr>
          <a:xfrm>
            <a:off x="4630116" y="5336195"/>
            <a:ext cx="776408" cy="222310"/>
            <a:chOff x="994991" y="2751784"/>
            <a:chExt cx="776408" cy="222311"/>
          </a:xfrm>
        </p:grpSpPr>
        <p:sp>
          <p:nvSpPr>
            <p:cNvPr id="90" name="Rounded Rectangle 89">
              <a:extLst>
                <a:ext uri="{FF2B5EF4-FFF2-40B4-BE49-F238E27FC236}">
                  <a16:creationId xmlns:a16="http://schemas.microsoft.com/office/drawing/2014/main" id="{1122A412-58A0-C722-53DD-63F7369B925F}"/>
                </a:ext>
              </a:extLst>
            </p:cNvPr>
            <p:cNvSpPr/>
            <p:nvPr/>
          </p:nvSpPr>
          <p:spPr bwMode="auto">
            <a:xfrm>
              <a:off x="1063832" y="2757985"/>
              <a:ext cx="627190" cy="216110"/>
            </a:xfrm>
            <a:prstGeom prst="roundRect">
              <a:avLst/>
            </a:prstGeom>
            <a:solidFill>
              <a:srgbClr val="FF7DB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377" fontAlgn="base">
                <a:spcBef>
                  <a:spcPct val="0"/>
                </a:spcBef>
                <a:spcAft>
                  <a:spcPct val="0"/>
                </a:spcAft>
              </a:pPr>
              <a:endParaRPr lang="en-US" sz="500" dirty="0">
                <a:solidFill>
                  <a:schemeClr val="bg1"/>
                </a:solidFill>
              </a:endParaRPr>
            </a:p>
          </p:txBody>
        </p:sp>
        <p:sp>
          <p:nvSpPr>
            <p:cNvPr id="91" name="TextBox 90">
              <a:extLst>
                <a:ext uri="{FF2B5EF4-FFF2-40B4-BE49-F238E27FC236}">
                  <a16:creationId xmlns:a16="http://schemas.microsoft.com/office/drawing/2014/main" id="{E7042DA8-6C3F-BBFD-746A-DA9193FEB17B}"/>
                </a:ext>
              </a:extLst>
            </p:cNvPr>
            <p:cNvSpPr txBox="1"/>
            <p:nvPr/>
          </p:nvSpPr>
          <p:spPr>
            <a:xfrm>
              <a:off x="994991" y="2751784"/>
              <a:ext cx="776408" cy="215445"/>
            </a:xfrm>
            <a:prstGeom prst="rect">
              <a:avLst/>
            </a:prstGeom>
            <a:noFill/>
          </p:spPr>
          <p:txBody>
            <a:bodyPr wrap="square">
              <a:spAutoFit/>
            </a:bodyPr>
            <a:lstStyle/>
            <a:p>
              <a:pPr algn="ctr" defTabSz="914377" fontAlgn="base">
                <a:spcBef>
                  <a:spcPct val="0"/>
                </a:spcBef>
                <a:spcAft>
                  <a:spcPct val="0"/>
                </a:spcAft>
              </a:pPr>
              <a:r>
                <a:rPr lang="en-US" sz="800" dirty="0">
                  <a:solidFill>
                    <a:schemeClr val="bg1"/>
                  </a:solidFill>
                </a:rPr>
                <a:t>optimization</a:t>
              </a:r>
            </a:p>
          </p:txBody>
        </p:sp>
      </p:grpSp>
    </p:spTree>
    <p:extLst>
      <p:ext uri="{BB962C8B-B14F-4D97-AF65-F5344CB8AC3E}">
        <p14:creationId xmlns:p14="http://schemas.microsoft.com/office/powerpoint/2010/main" val="27451143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8" descr="A room with glass doors&#10;&#10;Description automatically generated">
            <a:extLst>
              <a:ext uri="{FF2B5EF4-FFF2-40B4-BE49-F238E27FC236}">
                <a16:creationId xmlns:a16="http://schemas.microsoft.com/office/drawing/2014/main" id="{219F214E-AB34-82A5-55B3-F7C5C6CE04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047604" y="447"/>
            <a:ext cx="9144397" cy="6857107"/>
          </a:xfrm>
          <a:prstGeom prst="rect">
            <a:avLst/>
          </a:prstGeom>
        </p:spPr>
      </p:pic>
      <p:sp>
        <p:nvSpPr>
          <p:cNvPr id="4" name="Title 1">
            <a:extLst>
              <a:ext uri="{FF2B5EF4-FFF2-40B4-BE49-F238E27FC236}">
                <a16:creationId xmlns:a16="http://schemas.microsoft.com/office/drawing/2014/main" id="{9BA4360F-EF40-D5DF-1D79-ED5C0E7E223C}"/>
              </a:ext>
            </a:extLst>
          </p:cNvPr>
          <p:cNvSpPr>
            <a:spLocks noGrp="1"/>
          </p:cNvSpPr>
          <p:nvPr>
            <p:ph type="title"/>
          </p:nvPr>
        </p:nvSpPr>
        <p:spPr>
          <a:xfrm>
            <a:off x="287999" y="288446"/>
            <a:ext cx="2474591" cy="762695"/>
          </a:xfrm>
        </p:spPr>
        <p:txBody>
          <a:bodyPr vert="horz" lIns="0" tIns="0" rIns="0" bIns="0" rtlCol="0" anchor="t">
            <a:noAutofit/>
          </a:bodyPr>
          <a:lstStyle/>
          <a:p>
            <a:pPr>
              <a:lnSpc>
                <a:spcPct val="100000"/>
              </a:lnSpc>
            </a:pPr>
            <a:r>
              <a:rPr lang="en-US" sz="3200" dirty="0">
                <a:solidFill>
                  <a:srgbClr val="A56EFF"/>
                </a:solidFill>
              </a:rPr>
              <a:t>Let’s create</a:t>
            </a:r>
            <a:br>
              <a:rPr lang="en-US" sz="3200" dirty="0">
                <a:solidFill>
                  <a:schemeClr val="accent1"/>
                </a:solidFill>
              </a:rPr>
            </a:br>
            <a:r>
              <a:rPr lang="en-US" sz="3200" dirty="0">
                <a:solidFill>
                  <a:schemeClr val="tx1"/>
                </a:solidFill>
              </a:rPr>
              <a:t>the future of quantum computing</a:t>
            </a:r>
            <a:br>
              <a:rPr lang="en-US" sz="3200" dirty="0"/>
            </a:br>
            <a:r>
              <a:rPr lang="en-US" sz="3200" i="1" dirty="0">
                <a:solidFill>
                  <a:srgbClr val="161616"/>
                </a:solidFill>
              </a:rPr>
              <a:t>together</a:t>
            </a:r>
          </a:p>
        </p:txBody>
      </p:sp>
      <p:sp>
        <p:nvSpPr>
          <p:cNvPr id="6" name="TextBox 5">
            <a:extLst>
              <a:ext uri="{FF2B5EF4-FFF2-40B4-BE49-F238E27FC236}">
                <a16:creationId xmlns:a16="http://schemas.microsoft.com/office/drawing/2014/main" id="{370EB625-11CA-A334-BE99-0ED3B7603537}"/>
              </a:ext>
            </a:extLst>
          </p:cNvPr>
          <p:cNvSpPr txBox="1"/>
          <p:nvPr/>
        </p:nvSpPr>
        <p:spPr>
          <a:xfrm>
            <a:off x="12732707" y="5553359"/>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222226" indent="-223369" defTabSz="1219170">
              <a:spcBef>
                <a:spcPts val="1451"/>
              </a:spcBef>
              <a:buSzPct val="100000"/>
              <a:buFontTx/>
              <a:buChar char="–"/>
            </a:pPr>
            <a:endParaRPr lang="en-US" sz="675" kern="0" dirty="0">
              <a:solidFill>
                <a:srgbClr val="000000"/>
              </a:solidFill>
              <a:ea typeface="+mj-ea"/>
              <a:cs typeface="+mj-cs"/>
              <a:sym typeface="IBM Plex Sans Light"/>
            </a:endParaRPr>
          </a:p>
        </p:txBody>
      </p:sp>
      <p:sp>
        <p:nvSpPr>
          <p:cNvPr id="2" name="SlideIDTextBox2147482625" hidden="1">
            <a:extLst>
              <a:ext uri="{FF2B5EF4-FFF2-40B4-BE49-F238E27FC236}">
                <a16:creationId xmlns:a16="http://schemas.microsoft.com/office/drawing/2014/main" id="{57BAF5EF-7F00-08CE-5551-55ABCB2B16F4}"/>
              </a:ext>
            </a:extLst>
          </p:cNvPr>
          <p:cNvSpPr txBox="1"/>
          <p:nvPr/>
        </p:nvSpPr>
        <p:spPr>
          <a:xfrm>
            <a:off x="12509459"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222226" indent="-223369" defTabSz="1219170">
              <a:spcBef>
                <a:spcPts val="1451"/>
              </a:spcBef>
              <a:buSzPct val="100000"/>
              <a:buFontTx/>
              <a:buChar char="–"/>
            </a:pPr>
            <a:r>
              <a:rPr lang="en-US" sz="675" kern="0" dirty="0">
                <a:solidFill>
                  <a:srgbClr val="000000"/>
                </a:solidFill>
                <a:ea typeface="+mj-ea"/>
                <a:cs typeface="+mj-cs"/>
                <a:sym typeface="IBM Plex Sans Light"/>
              </a:rPr>
              <a:t>Slide ID: 2147482625</a:t>
            </a:r>
          </a:p>
        </p:txBody>
      </p:sp>
      <p:sp>
        <p:nvSpPr>
          <p:cNvPr id="8" name="Slide Number Placeholder 7">
            <a:extLst>
              <a:ext uri="{FF2B5EF4-FFF2-40B4-BE49-F238E27FC236}">
                <a16:creationId xmlns:a16="http://schemas.microsoft.com/office/drawing/2014/main" id="{0D9E5C53-8F4A-15FA-0535-E46FA1B97234}"/>
              </a:ext>
            </a:extLst>
          </p:cNvPr>
          <p:cNvSpPr>
            <a:spLocks noGrp="1"/>
          </p:cNvSpPr>
          <p:nvPr>
            <p:ph type="sldNum" sz="quarter" idx="4"/>
          </p:nvPr>
        </p:nvSpPr>
        <p:spPr>
          <a:xfrm>
            <a:off x="11843786" y="6469419"/>
            <a:ext cx="60914" cy="123111"/>
          </a:xfrm>
        </p:spPr>
        <p:txBody>
          <a:bodyPr/>
          <a:lstStyle/>
          <a:p>
            <a:fld id="{86CB4B4D-7CA3-9044-876B-883B54F8677D}" type="slidenum">
              <a:rPr lang="en-US" smtClean="0"/>
              <a:pPr/>
              <a:t>31</a:t>
            </a:fld>
            <a:endParaRPr lang="en-US" dirty="0"/>
          </a:p>
        </p:txBody>
      </p:sp>
      <p:sp>
        <p:nvSpPr>
          <p:cNvPr id="9" name="Footer Placeholder 8">
            <a:extLst>
              <a:ext uri="{FF2B5EF4-FFF2-40B4-BE49-F238E27FC236}">
                <a16:creationId xmlns:a16="http://schemas.microsoft.com/office/drawing/2014/main" id="{F67AC2A5-56AA-765D-71FB-EEC208C118D1}"/>
              </a:ext>
            </a:extLst>
          </p:cNvPr>
          <p:cNvSpPr>
            <a:spLocks noGrp="1"/>
          </p:cNvSpPr>
          <p:nvPr>
            <p:ph type="ftr" sz="quarter" idx="12"/>
          </p:nvPr>
        </p:nvSpPr>
        <p:spPr/>
        <p:txBody>
          <a:bodyPr/>
          <a:lstStyle/>
          <a:p>
            <a:r>
              <a:rPr lang="en-US"/>
              <a:t>IBM Quantum | © 2024 IBM Corporation</a:t>
            </a:r>
            <a:endParaRPr lang="en-US" dirty="0"/>
          </a:p>
        </p:txBody>
      </p:sp>
    </p:spTree>
    <p:extLst>
      <p:ext uri="{BB962C8B-B14F-4D97-AF65-F5344CB8AC3E}">
        <p14:creationId xmlns:p14="http://schemas.microsoft.com/office/powerpoint/2010/main" val="2823754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B13-CC35-1B8A-6DF6-2DC0355F8CB4}"/>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E14DB98-5EAF-79C9-AE16-8F826BCF34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53890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E69-3260-6E78-E103-E6C41DC5DB2E}"/>
              </a:ext>
            </a:extLst>
          </p:cNvPr>
          <p:cNvSpPr>
            <a:spLocks noGrp="1"/>
          </p:cNvSpPr>
          <p:nvPr>
            <p:ph type="title"/>
          </p:nvPr>
        </p:nvSpPr>
        <p:spPr/>
        <p:txBody>
          <a:bodyPr/>
          <a:lstStyle/>
          <a:p>
            <a:r>
              <a:rPr lang="en-US" sz="4000" dirty="0"/>
              <a:t>Materials Discovery</a:t>
            </a:r>
            <a:r>
              <a:rPr lang="en-US" dirty="0"/>
              <a:t> Thrust</a:t>
            </a:r>
          </a:p>
        </p:txBody>
      </p:sp>
      <p:sp>
        <p:nvSpPr>
          <p:cNvPr id="3" name="Content Placeholder 2">
            <a:extLst>
              <a:ext uri="{FF2B5EF4-FFF2-40B4-BE49-F238E27FC236}">
                <a16:creationId xmlns:a16="http://schemas.microsoft.com/office/drawing/2014/main" id="{F217808D-F884-EAF0-54DA-4B1C0A0F3924}"/>
              </a:ext>
            </a:extLst>
          </p:cNvPr>
          <p:cNvSpPr>
            <a:spLocks noGrp="1"/>
          </p:cNvSpPr>
          <p:nvPr>
            <p:ph idx="1"/>
          </p:nvPr>
        </p:nvSpPr>
        <p:spPr/>
        <p:txBody>
          <a:bodyPr>
            <a:normAutofit/>
          </a:bodyPr>
          <a:lstStyle/>
          <a:p>
            <a:pPr lvl="1">
              <a:lnSpc>
                <a:spcPct val="120000"/>
              </a:lnSpc>
              <a:spcBef>
                <a:spcPts val="600"/>
              </a:spcBef>
            </a:pPr>
            <a:r>
              <a:rPr lang="en-US" sz="2800" dirty="0"/>
              <a:t>Thrust Co-leads: Teodoro </a:t>
            </a:r>
            <a:r>
              <a:rPr lang="en-US" sz="2800" dirty="0" err="1"/>
              <a:t>Laino</a:t>
            </a:r>
            <a:r>
              <a:rPr lang="en-US" sz="2800" dirty="0"/>
              <a:t> (IBM), </a:t>
            </a:r>
            <a:r>
              <a:rPr lang="en-US" sz="2800" dirty="0" err="1"/>
              <a:t>Huimin</a:t>
            </a:r>
            <a:r>
              <a:rPr lang="en-US" sz="2800" dirty="0"/>
              <a:t> Zhao (Illinois)</a:t>
            </a:r>
          </a:p>
          <a:p>
            <a:pPr marL="0" indent="0">
              <a:buNone/>
            </a:pPr>
            <a:endParaRPr lang="en-US" dirty="0"/>
          </a:p>
        </p:txBody>
      </p:sp>
    </p:spTree>
    <p:extLst>
      <p:ext uri="{BB962C8B-B14F-4D97-AF65-F5344CB8AC3E}">
        <p14:creationId xmlns:p14="http://schemas.microsoft.com/office/powerpoint/2010/main" val="53751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5FAB-1A53-4B82-F2F7-90EFC545A5AC}"/>
              </a:ext>
            </a:extLst>
          </p:cNvPr>
          <p:cNvSpPr>
            <a:spLocks noGrp="1"/>
          </p:cNvSpPr>
          <p:nvPr>
            <p:ph type="title"/>
          </p:nvPr>
        </p:nvSpPr>
        <p:spPr>
          <a:xfrm>
            <a:off x="0" y="1"/>
            <a:ext cx="12192000" cy="720436"/>
          </a:xfrm>
          <a:solidFill>
            <a:schemeClr val="accent1"/>
          </a:solidFill>
        </p:spPr>
        <p:txBody>
          <a:bodyPr>
            <a:normAutofit/>
          </a:bodyPr>
          <a:lstStyle/>
          <a:p>
            <a:r>
              <a:rPr lang="en-US" sz="3733" dirty="0">
                <a:solidFill>
                  <a:schemeClr val="bg1"/>
                </a:solidFill>
                <a:latin typeface="+mn-lt"/>
              </a:rPr>
              <a:t>General Objectives</a:t>
            </a:r>
          </a:p>
        </p:txBody>
      </p:sp>
      <p:sp>
        <p:nvSpPr>
          <p:cNvPr id="3" name="Content Placeholder 2">
            <a:extLst>
              <a:ext uri="{FF2B5EF4-FFF2-40B4-BE49-F238E27FC236}">
                <a16:creationId xmlns:a16="http://schemas.microsoft.com/office/drawing/2014/main" id="{60CED558-2837-6579-EDA6-F50DD0162F76}"/>
              </a:ext>
            </a:extLst>
          </p:cNvPr>
          <p:cNvSpPr>
            <a:spLocks noGrp="1"/>
          </p:cNvSpPr>
          <p:nvPr>
            <p:ph idx="1"/>
          </p:nvPr>
        </p:nvSpPr>
        <p:spPr>
          <a:xfrm>
            <a:off x="540499" y="814271"/>
            <a:ext cx="10515600" cy="5380989"/>
          </a:xfrm>
        </p:spPr>
        <p:txBody>
          <a:bodyPr vert="horz" lIns="121920" tIns="60960" rIns="121920" bIns="60960" rtlCol="0" anchor="t">
            <a:normAutofit/>
          </a:bodyPr>
          <a:lstStyle/>
          <a:p>
            <a:pPr marL="0" indent="0">
              <a:buNone/>
            </a:pPr>
            <a:endParaRPr lang="en-US" i="1" dirty="0">
              <a:latin typeface="Arial" panose="020B0604020202020204" pitchFamily="34" charset="0"/>
              <a:ea typeface="Calibri" panose="020F0502020204030204" pitchFamily="34" charset="0"/>
              <a:cs typeface="Arial" panose="020B0604020202020204" pitchFamily="34" charset="0"/>
            </a:endParaRPr>
          </a:p>
          <a:p>
            <a:endParaRPr lang="en-US" i="1" dirty="0">
              <a:latin typeface="Arial" panose="020B0604020202020204" pitchFamily="34" charset="0"/>
              <a:ea typeface="Calibri" panose="020F0502020204030204" pitchFamily="34" charset="0"/>
              <a:cs typeface="Arial" panose="020B0604020202020204" pitchFamily="34" charset="0"/>
            </a:endParaRPr>
          </a:p>
          <a:p>
            <a:endParaRPr lang="en-US" i="1" dirty="0">
              <a:latin typeface="Arial" panose="020B0604020202020204" pitchFamily="34" charset="0"/>
              <a:ea typeface="Calibri" panose="020F0502020204030204" pitchFamily="34" charset="0"/>
              <a:cs typeface="Arial" panose="020B0604020202020204" pitchFamily="34" charset="0"/>
            </a:endParaRPr>
          </a:p>
          <a:p>
            <a:r>
              <a:rPr lang="en-US" i="1" dirty="0">
                <a:latin typeface="Arial" panose="020B0604020202020204" pitchFamily="34" charset="0"/>
                <a:ea typeface="Calibri" panose="020F0502020204030204" pitchFamily="34" charset="0"/>
                <a:cs typeface="Arial" panose="020B0604020202020204" pitchFamily="34" charset="0"/>
              </a:rPr>
              <a:t>Encourage group/multi-faculty submissions in the focus areas.</a:t>
            </a:r>
          </a:p>
          <a:p>
            <a:r>
              <a:rPr lang="en-US" i="1" dirty="0">
                <a:latin typeface="Arial" panose="020B0604020202020204" pitchFamily="34" charset="0"/>
                <a:ea typeface="Calibri" panose="020F0502020204030204" pitchFamily="34" charset="0"/>
                <a:cs typeface="Arial" panose="020B0604020202020204" pitchFamily="34" charset="0"/>
              </a:rPr>
              <a:t>Encourage contribution in the context of Materials Discovery to the Granite series of models, </a:t>
            </a:r>
            <a:r>
              <a:rPr lang="en-US" i="1" dirty="0" err="1">
                <a:latin typeface="Arial" panose="020B0604020202020204" pitchFamily="34" charset="0"/>
                <a:ea typeface="Calibri" panose="020F0502020204030204" pitchFamily="34" charset="0"/>
                <a:cs typeface="Arial" panose="020B0604020202020204" pitchFamily="34" charset="0"/>
              </a:rPr>
              <a:t>InstructLab</a:t>
            </a:r>
            <a:r>
              <a:rPr lang="en-US" i="1" dirty="0">
                <a:latin typeface="Arial" panose="020B0604020202020204" pitchFamily="34" charset="0"/>
                <a:ea typeface="Calibri" panose="020F0502020204030204" pitchFamily="34" charset="0"/>
                <a:cs typeface="Arial" panose="020B0604020202020204" pitchFamily="34" charset="0"/>
              </a:rPr>
              <a:t> and IBM projects.</a:t>
            </a:r>
          </a:p>
          <a:p>
            <a:r>
              <a:rPr lang="en-US" i="1" dirty="0">
                <a:latin typeface="Arial" panose="020B0604020202020204" pitchFamily="34" charset="0"/>
                <a:ea typeface="Calibri" panose="020F0502020204030204" pitchFamily="34" charset="0"/>
                <a:cs typeface="Arial" panose="020B0604020202020204" pitchFamily="34" charset="0"/>
              </a:rPr>
              <a:t>Encourage submissions that span more than one thrust (e.g., Materials and Hybrid Cloud or Materials and Quantum). Using applications that benefit from cross-thrust collaboration as drivers to advance innovation in multiple thrusts, and to highlight the Institute’s broader impact on science and society.</a:t>
            </a:r>
          </a:p>
          <a:p>
            <a:r>
              <a:rPr lang="en-US" i="1" dirty="0">
                <a:latin typeface="Arial" panose="020B0604020202020204" pitchFamily="34" charset="0"/>
                <a:ea typeface="Calibri" panose="020F0502020204030204" pitchFamily="34" charset="0"/>
                <a:cs typeface="Arial" panose="020B0604020202020204" pitchFamily="34" charset="0"/>
              </a:rPr>
              <a:t>Encourage projects that have entrepreneurship potential, especially in producing successful opensource projects and community building.</a:t>
            </a:r>
          </a:p>
        </p:txBody>
      </p:sp>
    </p:spTree>
    <p:extLst>
      <p:ext uri="{BB962C8B-B14F-4D97-AF65-F5344CB8AC3E}">
        <p14:creationId xmlns:p14="http://schemas.microsoft.com/office/powerpoint/2010/main" val="4159264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ED558-2837-6579-EDA6-F50DD0162F76}"/>
              </a:ext>
            </a:extLst>
          </p:cNvPr>
          <p:cNvSpPr>
            <a:spLocks noGrp="1"/>
          </p:cNvSpPr>
          <p:nvPr>
            <p:ph idx="1"/>
          </p:nvPr>
        </p:nvSpPr>
        <p:spPr>
          <a:xfrm>
            <a:off x="123962" y="1251717"/>
            <a:ext cx="11731708" cy="4062744"/>
          </a:xfrm>
        </p:spPr>
        <p:txBody>
          <a:bodyPr>
            <a:normAutofit lnSpcReduction="10000"/>
          </a:bodyPr>
          <a:lstStyle/>
          <a:p>
            <a:pPr marL="0" indent="0">
              <a:buNone/>
            </a:pPr>
            <a:r>
              <a:rPr lang="en-US" i="1" dirty="0">
                <a:latin typeface="Arial" panose="020B0604020202020204" pitchFamily="34" charset="0"/>
                <a:ea typeface="Calibri" panose="020F0502020204030204" pitchFamily="34" charset="0"/>
              </a:rPr>
              <a:t>We seek projects that push the boundaries of multimodal models for materials discovery by exploring </a:t>
            </a:r>
            <a:r>
              <a:rPr lang="en-US" i="1" dirty="0">
                <a:solidFill>
                  <a:srgbClr val="FF0000"/>
                </a:solidFill>
                <a:latin typeface="Arial" panose="020B0604020202020204" pitchFamily="34" charset="0"/>
                <a:ea typeface="Calibri" panose="020F0502020204030204" pitchFamily="34" charset="0"/>
              </a:rPr>
              <a:t>early</a:t>
            </a:r>
            <a:r>
              <a:rPr lang="en-US" i="1" dirty="0">
                <a:latin typeface="Arial" panose="020B0604020202020204" pitchFamily="34" charset="0"/>
                <a:ea typeface="Calibri" panose="020F0502020204030204" pitchFamily="34" charset="0"/>
              </a:rPr>
              <a:t>, </a:t>
            </a:r>
            <a:r>
              <a:rPr lang="en-US" i="1" dirty="0">
                <a:solidFill>
                  <a:srgbClr val="FF0000"/>
                </a:solidFill>
                <a:latin typeface="Arial" panose="020B0604020202020204" pitchFamily="34" charset="0"/>
                <a:ea typeface="Calibri" panose="020F0502020204030204" pitchFamily="34" charset="0"/>
              </a:rPr>
              <a:t>late</a:t>
            </a:r>
            <a:r>
              <a:rPr lang="en-US" i="1" dirty="0">
                <a:latin typeface="Arial" panose="020B0604020202020204" pitchFamily="34" charset="0"/>
                <a:ea typeface="Calibri" panose="020F0502020204030204" pitchFamily="34" charset="0"/>
              </a:rPr>
              <a:t>, and </a:t>
            </a:r>
            <a:r>
              <a:rPr lang="en-US" i="1" dirty="0">
                <a:solidFill>
                  <a:srgbClr val="FF0000"/>
                </a:solidFill>
                <a:latin typeface="Arial" panose="020B0604020202020204" pitchFamily="34" charset="0"/>
                <a:ea typeface="Calibri" panose="020F0502020204030204" pitchFamily="34" charset="0"/>
              </a:rPr>
              <a:t>post-fusion techniques</a:t>
            </a:r>
            <a:r>
              <a:rPr lang="en-US" i="1" dirty="0">
                <a:latin typeface="Arial" panose="020B0604020202020204" pitchFamily="34" charset="0"/>
                <a:ea typeface="Calibri" panose="020F0502020204030204" pitchFamily="34" charset="0"/>
              </a:rPr>
              <a:t>. Emphasis should be placed on:</a:t>
            </a:r>
          </a:p>
          <a:p>
            <a:pPr marL="0" indent="0">
              <a:buNone/>
            </a:pPr>
            <a:endParaRPr lang="en-US" i="1" dirty="0">
              <a:latin typeface="Arial" panose="020B0604020202020204" pitchFamily="34" charset="0"/>
              <a:ea typeface="Calibri" panose="020F0502020204030204" pitchFamily="34" charset="0"/>
            </a:endParaRPr>
          </a:p>
          <a:p>
            <a:r>
              <a:rPr lang="en-US" dirty="0">
                <a:latin typeface="Arial" panose="020B0604020202020204" pitchFamily="34" charset="0"/>
                <a:ea typeface="Calibri" panose="020F0502020204030204" pitchFamily="34" charset="0"/>
              </a:rPr>
              <a:t>Developing novel fusion architectures that integrate heterogeneous data types from a variety of sources (e.g., spectral, structural, computational data) to build more comprehensive material representations.</a:t>
            </a:r>
          </a:p>
          <a:p>
            <a:endParaRPr lang="en-US" dirty="0">
              <a:latin typeface="Arial" panose="020B0604020202020204" pitchFamily="34" charset="0"/>
              <a:ea typeface="Calibri" panose="020F0502020204030204" pitchFamily="34" charset="0"/>
            </a:endParaRPr>
          </a:p>
          <a:p>
            <a:r>
              <a:rPr lang="en-US" dirty="0">
                <a:latin typeface="Arial" panose="020B0604020202020204" pitchFamily="34" charset="0"/>
                <a:ea typeface="Calibri" panose="020F0502020204030204" pitchFamily="34" charset="0"/>
              </a:rPr>
              <a:t>Investigating post-fusion strategies to enhance model interpretability, adaptability, and accuracy for real-world material science applications.</a:t>
            </a:r>
          </a:p>
          <a:p>
            <a:endParaRPr lang="en-US" dirty="0">
              <a:latin typeface="Arial" panose="020B0604020202020204" pitchFamily="34" charset="0"/>
              <a:ea typeface="Calibri" panose="020F0502020204030204" pitchFamily="34" charset="0"/>
            </a:endParaRPr>
          </a:p>
          <a:p>
            <a:r>
              <a:rPr lang="en-US" dirty="0">
                <a:latin typeface="Arial" panose="020B0604020202020204" pitchFamily="34" charset="0"/>
                <a:ea typeface="Calibri" panose="020F0502020204030204" pitchFamily="34" charset="0"/>
              </a:rPr>
              <a:t>Implementing solutions that can scale across diverse material domains and data modalities, augmenting the capabilities of the Granite series of models.</a:t>
            </a:r>
          </a:p>
          <a:p>
            <a:pPr marL="0" indent="0">
              <a:buNone/>
            </a:pPr>
            <a:endParaRPr lang="en-US" dirty="0">
              <a:latin typeface="Arial" panose="020B0604020202020204" pitchFamily="34" charset="0"/>
              <a:ea typeface="Calibri" panose="020F0502020204030204" pitchFamily="34" charset="0"/>
            </a:endParaRPr>
          </a:p>
          <a:p>
            <a:pPr marL="0" indent="0">
              <a:lnSpc>
                <a:spcPct val="100000"/>
              </a:lnSpc>
              <a:buNone/>
            </a:pPr>
            <a:endParaRPr lang="en-US" sz="2400" b="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02B0395-B322-4C53-520C-0D813EA7AA83}"/>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Multimodal Model Methodologies</a:t>
            </a:r>
          </a:p>
        </p:txBody>
      </p:sp>
    </p:spTree>
    <p:extLst>
      <p:ext uri="{BB962C8B-B14F-4D97-AF65-F5344CB8AC3E}">
        <p14:creationId xmlns:p14="http://schemas.microsoft.com/office/powerpoint/2010/main" val="1687411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ED558-2837-6579-EDA6-F50DD0162F76}"/>
              </a:ext>
            </a:extLst>
          </p:cNvPr>
          <p:cNvSpPr>
            <a:spLocks noGrp="1"/>
          </p:cNvSpPr>
          <p:nvPr>
            <p:ph idx="1"/>
          </p:nvPr>
        </p:nvSpPr>
        <p:spPr>
          <a:xfrm>
            <a:off x="162534" y="1674484"/>
            <a:ext cx="11866933" cy="3223157"/>
          </a:xfrm>
        </p:spPr>
        <p:txBody>
          <a:bodyPr>
            <a:noAutofit/>
          </a:bodyPr>
          <a:lstStyle/>
          <a:p>
            <a:pPr marL="0" indent="0">
              <a:lnSpc>
                <a:spcPct val="85000"/>
              </a:lnSpc>
              <a:buNone/>
            </a:pPr>
            <a:r>
              <a:rPr lang="en-US" dirty="0">
                <a:latin typeface="Arial" panose="020B0604020202020204" pitchFamily="34" charset="0"/>
                <a:ea typeface="Calibri" panose="020F0502020204030204" pitchFamily="34" charset="0"/>
              </a:rPr>
              <a:t>Proposals in this area should focus on developing methods that allow AI agents to autonomously </a:t>
            </a:r>
            <a:r>
              <a:rPr lang="en-US" dirty="0">
                <a:solidFill>
                  <a:srgbClr val="FF0000"/>
                </a:solidFill>
                <a:latin typeface="Arial" panose="020B0604020202020204" pitchFamily="34" charset="0"/>
                <a:ea typeface="Calibri" panose="020F0502020204030204" pitchFamily="34" charset="0"/>
              </a:rPr>
              <a:t>identify</a:t>
            </a:r>
            <a:r>
              <a:rPr lang="en-US" dirty="0">
                <a:latin typeface="Arial" panose="020B0604020202020204" pitchFamily="34" charset="0"/>
                <a:ea typeface="Calibri" panose="020F0502020204030204" pitchFamily="34" charset="0"/>
              </a:rPr>
              <a:t>, </a:t>
            </a:r>
            <a:r>
              <a:rPr lang="en-US" dirty="0">
                <a:solidFill>
                  <a:srgbClr val="FF0000"/>
                </a:solidFill>
                <a:latin typeface="Arial" panose="020B0604020202020204" pitchFamily="34" charset="0"/>
                <a:ea typeface="Calibri" panose="020F0502020204030204" pitchFamily="34" charset="0"/>
              </a:rPr>
              <a:t>formulate</a:t>
            </a:r>
            <a:r>
              <a:rPr lang="en-US" dirty="0">
                <a:latin typeface="Arial" panose="020B0604020202020204" pitchFamily="34" charset="0"/>
                <a:ea typeface="Calibri" panose="020F0502020204030204" pitchFamily="34" charset="0"/>
              </a:rPr>
              <a:t>, and </a:t>
            </a:r>
            <a:r>
              <a:rPr lang="en-US" dirty="0">
                <a:solidFill>
                  <a:srgbClr val="FF0000"/>
                </a:solidFill>
                <a:latin typeface="Arial" panose="020B0604020202020204" pitchFamily="34" charset="0"/>
                <a:ea typeface="Calibri" panose="020F0502020204030204" pitchFamily="34" charset="0"/>
              </a:rPr>
              <a:t>execute tasks in computational materials environments </a:t>
            </a:r>
            <a:r>
              <a:rPr lang="en-US" dirty="0">
                <a:latin typeface="Arial" panose="020B0604020202020204" pitchFamily="34" charset="0"/>
                <a:ea typeface="Calibri" panose="020F0502020204030204" pitchFamily="34" charset="0"/>
              </a:rPr>
              <a:t>beyond the native capabilities of language models. Core areas of interest include:</a:t>
            </a:r>
          </a:p>
          <a:p>
            <a:pPr marL="0" indent="0">
              <a:lnSpc>
                <a:spcPct val="85000"/>
              </a:lnSpc>
              <a:buNone/>
            </a:pPr>
            <a:endParaRPr lang="en-US" dirty="0">
              <a:latin typeface="Arial" panose="020B0604020202020204" pitchFamily="34" charset="0"/>
              <a:ea typeface="Calibri" panose="020F0502020204030204" pitchFamily="34" charset="0"/>
            </a:endParaRPr>
          </a:p>
          <a:p>
            <a:pPr>
              <a:lnSpc>
                <a:spcPct val="85000"/>
              </a:lnSpc>
            </a:pPr>
            <a:r>
              <a:rPr lang="en-US" dirty="0">
                <a:latin typeface="Arial" panose="020B0604020202020204" pitchFamily="34" charset="0"/>
                <a:ea typeface="Calibri" panose="020F0502020204030204" pitchFamily="34" charset="0"/>
              </a:rPr>
              <a:t>Implementing self-learning agents capable of integrating computational tools into workflows autonomously, adapting to complex challenges in material science.</a:t>
            </a:r>
          </a:p>
          <a:p>
            <a:pPr>
              <a:lnSpc>
                <a:spcPct val="85000"/>
              </a:lnSpc>
            </a:pPr>
            <a:endParaRPr lang="en-US" dirty="0">
              <a:latin typeface="Arial" panose="020B0604020202020204" pitchFamily="34" charset="0"/>
              <a:ea typeface="Calibri" panose="020F0502020204030204" pitchFamily="34" charset="0"/>
            </a:endParaRPr>
          </a:p>
          <a:p>
            <a:pPr>
              <a:lnSpc>
                <a:spcPct val="85000"/>
              </a:lnSpc>
            </a:pPr>
            <a:r>
              <a:rPr lang="en-US" dirty="0">
                <a:latin typeface="Arial" panose="020B0604020202020204" pitchFamily="34" charset="0"/>
                <a:ea typeface="Calibri" panose="020F0502020204030204" pitchFamily="34" charset="0"/>
              </a:rPr>
              <a:t>Methods to extend the capabilities of Granite models in achieving autonomy in computational tasks relevant to material design and discovery</a:t>
            </a:r>
          </a:p>
        </p:txBody>
      </p:sp>
      <p:sp>
        <p:nvSpPr>
          <p:cNvPr id="7" name="Title 1">
            <a:extLst>
              <a:ext uri="{FF2B5EF4-FFF2-40B4-BE49-F238E27FC236}">
                <a16:creationId xmlns:a16="http://schemas.microsoft.com/office/drawing/2014/main" id="{C02B0395-B322-4C53-520C-0D813EA7AA83}"/>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Autonomous Agents for Advanced Computational Tasks</a:t>
            </a:r>
          </a:p>
        </p:txBody>
      </p:sp>
    </p:spTree>
    <p:extLst>
      <p:ext uri="{BB962C8B-B14F-4D97-AF65-F5344CB8AC3E}">
        <p14:creationId xmlns:p14="http://schemas.microsoft.com/office/powerpoint/2010/main" val="1531622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E621A-5A5D-66A1-659D-2840EB2BB2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0B3F3-CC27-113F-BC8E-9269D2B3434F}"/>
              </a:ext>
            </a:extLst>
          </p:cNvPr>
          <p:cNvSpPr>
            <a:spLocks noGrp="1"/>
          </p:cNvSpPr>
          <p:nvPr>
            <p:ph idx="1"/>
          </p:nvPr>
        </p:nvSpPr>
        <p:spPr>
          <a:xfrm>
            <a:off x="162534" y="1674484"/>
            <a:ext cx="11866933" cy="3223157"/>
          </a:xfrm>
        </p:spPr>
        <p:txBody>
          <a:bodyPr>
            <a:noAutofit/>
          </a:bodyPr>
          <a:lstStyle/>
          <a:p>
            <a:pPr marL="0" indent="0">
              <a:lnSpc>
                <a:spcPct val="85000"/>
              </a:lnSpc>
              <a:buNone/>
            </a:pPr>
            <a:r>
              <a:rPr lang="en-US" dirty="0">
                <a:latin typeface="Arial" panose="020B0604020202020204" pitchFamily="34" charset="0"/>
                <a:ea typeface="Calibri" panose="020F0502020204030204" pitchFamily="34" charset="0"/>
              </a:rPr>
              <a:t>Proposals should address the development of methods within the context of </a:t>
            </a:r>
            <a:r>
              <a:rPr lang="en-US" dirty="0" err="1">
                <a:solidFill>
                  <a:srgbClr val="FF0000"/>
                </a:solidFill>
                <a:latin typeface="Arial" panose="020B0604020202020204" pitchFamily="34" charset="0"/>
                <a:ea typeface="Calibri" panose="020F0502020204030204" pitchFamily="34" charset="0"/>
              </a:rPr>
              <a:t>InstructLab</a:t>
            </a:r>
            <a:r>
              <a:rPr lang="en-US" dirty="0">
                <a:latin typeface="Arial" panose="020B0604020202020204" pitchFamily="34" charset="0"/>
                <a:ea typeface="Calibri" panose="020F0502020204030204" pitchFamily="34" charset="0"/>
              </a:rPr>
              <a:t> to </a:t>
            </a:r>
            <a:r>
              <a:rPr lang="en-US" dirty="0">
                <a:solidFill>
                  <a:srgbClr val="FF0000"/>
                </a:solidFill>
                <a:latin typeface="Arial" panose="020B0604020202020204" pitchFamily="34" charset="0"/>
                <a:ea typeface="Calibri" panose="020F0502020204030204" pitchFamily="34" charset="0"/>
              </a:rPr>
              <a:t>generate high-quality synthetic data across multiple modalities</a:t>
            </a:r>
            <a:r>
              <a:rPr lang="en-US" dirty="0">
                <a:latin typeface="Arial" panose="020B0604020202020204" pitchFamily="34" charset="0"/>
                <a:ea typeface="Calibri" panose="020F0502020204030204" pitchFamily="34" charset="0"/>
              </a:rPr>
              <a:t> for use in training and validating models in material science. Emphasis should be placed on:</a:t>
            </a:r>
          </a:p>
          <a:p>
            <a:pPr>
              <a:lnSpc>
                <a:spcPct val="85000"/>
              </a:lnSpc>
            </a:pPr>
            <a:r>
              <a:rPr lang="en-US" dirty="0">
                <a:latin typeface="Arial" panose="020B0604020202020204" pitchFamily="34" charset="0"/>
                <a:ea typeface="Calibri" panose="020F0502020204030204" pitchFamily="34" charset="0"/>
              </a:rPr>
              <a:t>Development of technologies for creating robust, synthetic datasets that mimic real-world variability across different material types, properties, and conditions, enabling models to learn from enriched data representations.</a:t>
            </a:r>
          </a:p>
          <a:p>
            <a:pPr>
              <a:lnSpc>
                <a:spcPct val="85000"/>
              </a:lnSpc>
            </a:pPr>
            <a:r>
              <a:rPr lang="en-US" dirty="0">
                <a:latin typeface="Arial" panose="020B0604020202020204" pitchFamily="34" charset="0"/>
                <a:ea typeface="Calibri" panose="020F0502020204030204" pitchFamily="34" charset="0"/>
              </a:rPr>
              <a:t>Techniques to combine and harmonize synthetic data across modalities such as spectral, structural, and compositional data for improved model accuracy and generalization.</a:t>
            </a:r>
          </a:p>
          <a:p>
            <a:pPr>
              <a:lnSpc>
                <a:spcPct val="85000"/>
              </a:lnSpc>
            </a:pPr>
            <a:r>
              <a:rPr lang="en-US" dirty="0">
                <a:latin typeface="Arial" panose="020B0604020202020204" pitchFamily="34" charset="0"/>
                <a:ea typeface="Calibri" panose="020F0502020204030204" pitchFamily="34" charset="0"/>
              </a:rPr>
              <a:t>Leveraging synthetic data generation to support training of Granite models, enhancing their adaptability and performance in new or data-scarce material design and discovery tasks.</a:t>
            </a:r>
          </a:p>
        </p:txBody>
      </p:sp>
      <p:sp>
        <p:nvSpPr>
          <p:cNvPr id="7" name="Title 1">
            <a:extLst>
              <a:ext uri="{FF2B5EF4-FFF2-40B4-BE49-F238E27FC236}">
                <a16:creationId xmlns:a16="http://schemas.microsoft.com/office/drawing/2014/main" id="{2134F65B-C40F-199B-318B-4DF00EA6B6FF}"/>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Multimodal Synthetic Data Generation</a:t>
            </a:r>
          </a:p>
        </p:txBody>
      </p:sp>
    </p:spTree>
    <p:extLst>
      <p:ext uri="{BB962C8B-B14F-4D97-AF65-F5344CB8AC3E}">
        <p14:creationId xmlns:p14="http://schemas.microsoft.com/office/powerpoint/2010/main" val="4240924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B13-CC35-1B8A-6DF6-2DC0355F8CB4}"/>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E14DB98-5EAF-79C9-AE16-8F826BCF34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27234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E69-3260-6E78-E103-E6C41DC5DB2E}"/>
              </a:ext>
            </a:extLst>
          </p:cNvPr>
          <p:cNvSpPr>
            <a:spLocks noGrp="1"/>
          </p:cNvSpPr>
          <p:nvPr>
            <p:ph type="title"/>
          </p:nvPr>
        </p:nvSpPr>
        <p:spPr/>
        <p:txBody>
          <a:bodyPr/>
          <a:lstStyle/>
          <a:p>
            <a:r>
              <a:rPr lang="en-US" sz="4000" dirty="0"/>
              <a:t>Climate &amp; Sustainability </a:t>
            </a:r>
            <a:r>
              <a:rPr lang="en-US" dirty="0"/>
              <a:t>Thrust</a:t>
            </a:r>
          </a:p>
        </p:txBody>
      </p:sp>
      <p:sp>
        <p:nvSpPr>
          <p:cNvPr id="3" name="Content Placeholder 2">
            <a:extLst>
              <a:ext uri="{FF2B5EF4-FFF2-40B4-BE49-F238E27FC236}">
                <a16:creationId xmlns:a16="http://schemas.microsoft.com/office/drawing/2014/main" id="{F217808D-F884-EAF0-54DA-4B1C0A0F3924}"/>
              </a:ext>
            </a:extLst>
          </p:cNvPr>
          <p:cNvSpPr>
            <a:spLocks noGrp="1"/>
          </p:cNvSpPr>
          <p:nvPr>
            <p:ph idx="1"/>
          </p:nvPr>
        </p:nvSpPr>
        <p:spPr/>
        <p:txBody>
          <a:bodyPr>
            <a:normAutofit/>
          </a:bodyPr>
          <a:lstStyle/>
          <a:p>
            <a:pPr lvl="1">
              <a:lnSpc>
                <a:spcPct val="120000"/>
              </a:lnSpc>
              <a:spcBef>
                <a:spcPts val="600"/>
              </a:spcBef>
            </a:pPr>
            <a:r>
              <a:rPr lang="en-US" sz="2800" dirty="0"/>
              <a:t>Thrust Co-leads: Hendrik Hamann (IBM), </a:t>
            </a:r>
            <a:r>
              <a:rPr lang="en-US" sz="2800" dirty="0" err="1"/>
              <a:t>Jingrui</a:t>
            </a:r>
            <a:r>
              <a:rPr lang="en-US" sz="2800" dirty="0"/>
              <a:t> He (Illinois)</a:t>
            </a:r>
          </a:p>
          <a:p>
            <a:pPr marL="0" indent="0">
              <a:buNone/>
            </a:pPr>
            <a:endParaRPr lang="en-US" dirty="0"/>
          </a:p>
        </p:txBody>
      </p:sp>
    </p:spTree>
    <p:extLst>
      <p:ext uri="{BB962C8B-B14F-4D97-AF65-F5344CB8AC3E}">
        <p14:creationId xmlns:p14="http://schemas.microsoft.com/office/powerpoint/2010/main" val="4283717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0D1C-729F-A3EF-45E9-E30FBE5F3CC1}"/>
              </a:ext>
            </a:extLst>
          </p:cNvPr>
          <p:cNvSpPr>
            <a:spLocks noGrp="1"/>
          </p:cNvSpPr>
          <p:nvPr>
            <p:ph type="title"/>
          </p:nvPr>
        </p:nvSpPr>
        <p:spPr/>
        <p:txBody>
          <a:bodyPr/>
          <a:lstStyle/>
          <a:p>
            <a:r>
              <a:rPr lang="en-US" dirty="0"/>
              <a:t>Master Research Agreement</a:t>
            </a:r>
          </a:p>
        </p:txBody>
      </p:sp>
      <p:sp>
        <p:nvSpPr>
          <p:cNvPr id="3" name="Content Placeholder 2">
            <a:extLst>
              <a:ext uri="{FF2B5EF4-FFF2-40B4-BE49-F238E27FC236}">
                <a16:creationId xmlns:a16="http://schemas.microsoft.com/office/drawing/2014/main" id="{A0015B3F-A345-1E68-3E9E-A4FD30BAB3ED}"/>
              </a:ext>
            </a:extLst>
          </p:cNvPr>
          <p:cNvSpPr>
            <a:spLocks noGrp="1"/>
          </p:cNvSpPr>
          <p:nvPr>
            <p:ph idx="1"/>
          </p:nvPr>
        </p:nvSpPr>
        <p:spPr/>
        <p:txBody>
          <a:bodyPr>
            <a:normAutofit/>
          </a:bodyPr>
          <a:lstStyle/>
          <a:p>
            <a:pPr>
              <a:lnSpc>
                <a:spcPct val="100000"/>
              </a:lnSpc>
              <a:spcBef>
                <a:spcPts val="600"/>
              </a:spcBef>
            </a:pPr>
            <a:r>
              <a:rPr lang="en-US" dirty="0"/>
              <a:t>$7M per term contributed by IBM; Illinois contribution ~25%</a:t>
            </a:r>
          </a:p>
          <a:p>
            <a:pPr>
              <a:lnSpc>
                <a:spcPct val="100000"/>
              </a:lnSpc>
              <a:spcBef>
                <a:spcPts val="600"/>
              </a:spcBef>
            </a:pPr>
            <a:r>
              <a:rPr lang="en-US" dirty="0"/>
              <a:t>Funds assigned to research and crosscut thrusts</a:t>
            </a:r>
          </a:p>
          <a:p>
            <a:pPr>
              <a:lnSpc>
                <a:spcPct val="100000"/>
              </a:lnSpc>
              <a:spcBef>
                <a:spcPts val="600"/>
              </a:spcBef>
            </a:pPr>
            <a:r>
              <a:rPr lang="en-US" dirty="0"/>
              <a:t>Payments made every 6 months:</a:t>
            </a:r>
          </a:p>
          <a:p>
            <a:pPr lvl="1">
              <a:lnSpc>
                <a:spcPct val="100000"/>
              </a:lnSpc>
              <a:spcBef>
                <a:spcPts val="600"/>
              </a:spcBef>
            </a:pPr>
            <a:r>
              <a:rPr lang="en-US" dirty="0"/>
              <a:t>Allows for other IBM campus investments</a:t>
            </a:r>
          </a:p>
          <a:p>
            <a:pPr lvl="2">
              <a:lnSpc>
                <a:spcPct val="100000"/>
              </a:lnSpc>
              <a:spcBef>
                <a:spcPts val="600"/>
              </a:spcBef>
            </a:pPr>
            <a:r>
              <a:rPr lang="en-US" sz="1800" dirty="0"/>
              <a:t>$50k for </a:t>
            </a:r>
            <a:r>
              <a:rPr lang="en-US" sz="1800" b="0" i="0" dirty="0">
                <a:effectLst/>
              </a:rPr>
              <a:t>Molecule Maker Lab Institute (MMLI)</a:t>
            </a:r>
            <a:r>
              <a:rPr lang="en-US" sz="1800" dirty="0"/>
              <a:t> membership fee; attributed to Materials Discovery thrust</a:t>
            </a:r>
          </a:p>
          <a:p>
            <a:pPr lvl="2">
              <a:lnSpc>
                <a:spcPct val="100000"/>
              </a:lnSpc>
              <a:spcBef>
                <a:spcPts val="600"/>
              </a:spcBef>
            </a:pPr>
            <a:r>
              <a:rPr lang="en-US" sz="1800" dirty="0"/>
              <a:t>$60K for </a:t>
            </a:r>
            <a:r>
              <a:rPr lang="en-US" sz="1800" b="0" i="0" dirty="0">
                <a:effectLst/>
              </a:rPr>
              <a:t>Center for Advanced Semiconductor Chips with Accelerated Performance (</a:t>
            </a:r>
            <a:r>
              <a:rPr lang="en-US" sz="1800" dirty="0"/>
              <a:t>ASAP) membership fee; attributed to Hybrid Cloud &amp; AI thrust</a:t>
            </a:r>
          </a:p>
          <a:p>
            <a:pPr lvl="1">
              <a:lnSpc>
                <a:spcPct val="100000"/>
              </a:lnSpc>
              <a:spcBef>
                <a:spcPts val="600"/>
              </a:spcBef>
            </a:pPr>
            <a:r>
              <a:rPr lang="en-US" dirty="0"/>
              <a:t>So, the actual IIDAI amount is $6.89M per term.</a:t>
            </a:r>
          </a:p>
          <a:p>
            <a:pPr>
              <a:lnSpc>
                <a:spcPct val="100000"/>
              </a:lnSpc>
              <a:spcBef>
                <a:spcPts val="600"/>
              </a:spcBef>
            </a:pPr>
            <a:r>
              <a:rPr lang="en-US" dirty="0"/>
              <a:t>Unspent funds carry-over at project and institute level</a:t>
            </a:r>
          </a:p>
          <a:p>
            <a:pPr>
              <a:lnSpc>
                <a:spcPct val="100000"/>
              </a:lnSpc>
              <a:spcBef>
                <a:spcPts val="600"/>
              </a:spcBef>
            </a:pPr>
            <a:r>
              <a:rPr lang="en-US" dirty="0"/>
              <a:t>A term year is defined as September 1 – August 31 </a:t>
            </a:r>
          </a:p>
          <a:p>
            <a:pPr>
              <a:lnSpc>
                <a:spcPct val="100000"/>
              </a:lnSpc>
              <a:spcBef>
                <a:spcPts val="600"/>
              </a:spcBef>
            </a:pPr>
            <a:endParaRPr lang="en-US" sz="1800" dirty="0"/>
          </a:p>
        </p:txBody>
      </p:sp>
    </p:spTree>
    <p:extLst>
      <p:ext uri="{BB962C8B-B14F-4D97-AF65-F5344CB8AC3E}">
        <p14:creationId xmlns:p14="http://schemas.microsoft.com/office/powerpoint/2010/main" val="1456122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C1680D-3F73-347C-46EB-72B9DF81F8F5}"/>
              </a:ext>
            </a:extLst>
          </p:cNvPr>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5DB4A08E-BA08-4B46-B8C3-6E16A62D8372}" type="slidenum">
              <a:rPr lang="en-US" smtClean="0"/>
              <a:pPr/>
              <a:t>40</a:t>
            </a:fld>
            <a:endParaRPr lang="en-US" dirty="0"/>
          </a:p>
        </p:txBody>
      </p:sp>
      <p:sp>
        <p:nvSpPr>
          <p:cNvPr id="7" name="Title 1">
            <a:extLst>
              <a:ext uri="{FF2B5EF4-FFF2-40B4-BE49-F238E27FC236}">
                <a16:creationId xmlns:a16="http://schemas.microsoft.com/office/drawing/2014/main" id="{C02B0395-B322-4C53-520C-0D813EA7AA83}"/>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Previous Work on Geo-Spatial Foundation Models</a:t>
            </a:r>
          </a:p>
        </p:txBody>
      </p:sp>
      <p:pic>
        <p:nvPicPr>
          <p:cNvPr id="8" name="Picture 7" descr="A screenshot of a computer&#10;&#10;Description automatically generated">
            <a:extLst>
              <a:ext uri="{FF2B5EF4-FFF2-40B4-BE49-F238E27FC236}">
                <a16:creationId xmlns:a16="http://schemas.microsoft.com/office/drawing/2014/main" id="{4A455819-C711-3FCF-315D-4399886BCFE7}"/>
              </a:ext>
            </a:extLst>
          </p:cNvPr>
          <p:cNvPicPr>
            <a:picLocks noChangeAspect="1"/>
          </p:cNvPicPr>
          <p:nvPr/>
        </p:nvPicPr>
        <p:blipFill>
          <a:blip r:embed="rId2"/>
          <a:stretch>
            <a:fillRect/>
          </a:stretch>
        </p:blipFill>
        <p:spPr>
          <a:xfrm>
            <a:off x="990600" y="1126437"/>
            <a:ext cx="10363200" cy="4809329"/>
          </a:xfrm>
          <a:prstGeom prst="rect">
            <a:avLst/>
          </a:prstGeom>
        </p:spPr>
      </p:pic>
    </p:spTree>
    <p:extLst>
      <p:ext uri="{BB962C8B-B14F-4D97-AF65-F5344CB8AC3E}">
        <p14:creationId xmlns:p14="http://schemas.microsoft.com/office/powerpoint/2010/main" val="820791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A9E49-E67B-3A03-09F8-C732A4227C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03852-9C64-53FC-768A-F6BBD42EDE34}"/>
              </a:ext>
            </a:extLst>
          </p:cNvPr>
          <p:cNvSpPr>
            <a:spLocks noGrp="1"/>
          </p:cNvSpPr>
          <p:nvPr>
            <p:ph idx="1"/>
          </p:nvPr>
        </p:nvSpPr>
        <p:spPr>
          <a:xfrm>
            <a:off x="123962" y="1251717"/>
            <a:ext cx="11731708" cy="4062744"/>
          </a:xfrm>
        </p:spPr>
        <p:txBody>
          <a:bodyPr>
            <a:normAutofit/>
          </a:bodyPr>
          <a:lstStyle/>
          <a:p>
            <a:r>
              <a:rPr lang="en-US" dirty="0">
                <a:latin typeface="Arial" panose="020B0604020202020204" pitchFamily="34" charset="0"/>
                <a:ea typeface="Calibri" panose="020F0502020204030204" pitchFamily="34" charset="0"/>
              </a:rPr>
              <a:t>Building upon previous efforts from the Institute on multi-modal Geospatial Foundation Models for climate and sustainability, we seek research proposals that continue to explore scalable and efficient architectures and approaches for developing foundation models, which can deal with the multi-modal and high dimensional data (as required for climate and sustainability applications). </a:t>
            </a:r>
          </a:p>
          <a:p>
            <a:r>
              <a:rPr lang="en-US" dirty="0">
                <a:latin typeface="Arial" panose="020B0604020202020204" pitchFamily="34" charset="0"/>
                <a:ea typeface="Calibri" panose="020F0502020204030204" pitchFamily="34" charset="0"/>
              </a:rPr>
              <a:t>This includes model size, foundation model composability, loss functions, and efficient strategies for pre-training content generation.</a:t>
            </a:r>
          </a:p>
          <a:p>
            <a:r>
              <a:rPr lang="en-US" dirty="0">
                <a:latin typeface="Arial" panose="020B0604020202020204" pitchFamily="34" charset="0"/>
                <a:ea typeface="Calibri" panose="020F0502020204030204" pitchFamily="34" charset="0"/>
              </a:rPr>
              <a:t>We also aim to advance applications of fine-tuned foundation models in the areas of climate and sustainability with special emphasis on scientific discovery. The application areas include climate impacts (physical, economic, etc.), climate mitigation (carbon sequestration, etc.), and greenhouse gas emission quantification.</a:t>
            </a:r>
          </a:p>
        </p:txBody>
      </p:sp>
      <p:sp>
        <p:nvSpPr>
          <p:cNvPr id="7" name="Title 1">
            <a:extLst>
              <a:ext uri="{FF2B5EF4-FFF2-40B4-BE49-F238E27FC236}">
                <a16:creationId xmlns:a16="http://schemas.microsoft.com/office/drawing/2014/main" id="{62B2A586-B390-D0A1-BF95-6011C93E4F17}"/>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Innovative Geo-Spatial Foundation Models and Applications</a:t>
            </a:r>
          </a:p>
        </p:txBody>
      </p:sp>
    </p:spTree>
    <p:extLst>
      <p:ext uri="{BB962C8B-B14F-4D97-AF65-F5344CB8AC3E}">
        <p14:creationId xmlns:p14="http://schemas.microsoft.com/office/powerpoint/2010/main" val="3740860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ED558-2837-6579-EDA6-F50DD0162F76}"/>
              </a:ext>
            </a:extLst>
          </p:cNvPr>
          <p:cNvSpPr>
            <a:spLocks noGrp="1"/>
          </p:cNvSpPr>
          <p:nvPr>
            <p:ph idx="1"/>
          </p:nvPr>
        </p:nvSpPr>
        <p:spPr>
          <a:xfrm>
            <a:off x="162534" y="1674484"/>
            <a:ext cx="11866933" cy="3223157"/>
          </a:xfrm>
        </p:spPr>
        <p:txBody>
          <a:bodyPr>
            <a:noAutofit/>
          </a:bodyPr>
          <a:lstStyle/>
          <a:p>
            <a:pPr marL="457189" indent="-457189">
              <a:lnSpc>
                <a:spcPct val="107000"/>
              </a:lnSpc>
              <a:buFont typeface="Symbol" pitchFamily="2" charset="2"/>
              <a:buChar char=""/>
            </a:pPr>
            <a:r>
              <a:rPr lang="en-US" sz="2400" kern="100" dirty="0">
                <a:latin typeface="Arial" panose="020B0604020202020204" pitchFamily="34" charset="0"/>
                <a:ea typeface="Aptos" panose="020B0004020202020204" pitchFamily="34" charset="0"/>
                <a:cs typeface="Arial" panose="020B0604020202020204" pitchFamily="34" charset="0"/>
              </a:rPr>
              <a:t>Multi-modal Foundation Models (geospatial, vector, raster, text, time series etc.)</a:t>
            </a:r>
          </a:p>
          <a:p>
            <a:pPr marL="457189" indent="-457189">
              <a:lnSpc>
                <a:spcPct val="107000"/>
              </a:lnSpc>
              <a:buFont typeface="Symbol" pitchFamily="2" charset="2"/>
              <a:buChar char=""/>
            </a:pPr>
            <a:r>
              <a:rPr lang="en-US" sz="2400" kern="100" dirty="0">
                <a:latin typeface="Arial" panose="020B0604020202020204" pitchFamily="34" charset="0"/>
                <a:ea typeface="Aptos" panose="020B0004020202020204" pitchFamily="34" charset="0"/>
                <a:cs typeface="Arial" panose="020B0604020202020204" pitchFamily="34" charset="0"/>
              </a:rPr>
              <a:t>Efficient architectures for pre-training FMs </a:t>
            </a:r>
          </a:p>
          <a:p>
            <a:pPr marL="457189" indent="-457189">
              <a:lnSpc>
                <a:spcPct val="107000"/>
              </a:lnSpc>
              <a:buFont typeface="Symbol" pitchFamily="2" charset="2"/>
              <a:buChar char=""/>
            </a:pPr>
            <a:r>
              <a:rPr lang="en-US" sz="2400" kern="100" dirty="0">
                <a:latin typeface="Arial" panose="020B0604020202020204" pitchFamily="34" charset="0"/>
                <a:ea typeface="Aptos" panose="020B0004020202020204" pitchFamily="34" charset="0"/>
                <a:cs typeface="Arial" panose="020B0604020202020204" pitchFamily="34" charset="0"/>
              </a:rPr>
              <a:t>Composability of FMs</a:t>
            </a:r>
          </a:p>
          <a:p>
            <a:pPr marL="457189" indent="-457189">
              <a:lnSpc>
                <a:spcPct val="107000"/>
              </a:lnSpc>
              <a:buFont typeface="Symbol" pitchFamily="2" charset="2"/>
              <a:buChar char=""/>
            </a:pPr>
            <a:r>
              <a:rPr lang="en-US" sz="2400" kern="100" dirty="0">
                <a:latin typeface="Arial" panose="020B0604020202020204" pitchFamily="34" charset="0"/>
                <a:ea typeface="Aptos" panose="020B0004020202020204" pitchFamily="34" charset="0"/>
                <a:cs typeface="Arial" panose="020B0604020202020204" pitchFamily="34" charset="0"/>
              </a:rPr>
              <a:t>Novel pretraining strategies</a:t>
            </a:r>
          </a:p>
          <a:p>
            <a:pPr marL="457189" indent="-457189">
              <a:lnSpc>
                <a:spcPct val="107000"/>
              </a:lnSpc>
              <a:spcAft>
                <a:spcPts val="1067"/>
              </a:spcAft>
              <a:buFont typeface="Symbol" pitchFamily="2" charset="2"/>
              <a:buChar char=""/>
            </a:pPr>
            <a:r>
              <a:rPr lang="en-US" sz="2400" kern="100" dirty="0">
                <a:latin typeface="Arial" panose="020B0604020202020204" pitchFamily="34" charset="0"/>
                <a:ea typeface="Aptos" panose="020B0004020202020204" pitchFamily="34" charset="0"/>
                <a:cs typeface="Arial" panose="020B0604020202020204" pitchFamily="34" charset="0"/>
              </a:rPr>
              <a:t>Large-scale graph networks </a:t>
            </a:r>
          </a:p>
        </p:txBody>
      </p:sp>
      <p:sp>
        <p:nvSpPr>
          <p:cNvPr id="7" name="Title 1">
            <a:extLst>
              <a:ext uri="{FF2B5EF4-FFF2-40B4-BE49-F238E27FC236}">
                <a16:creationId xmlns:a16="http://schemas.microsoft.com/office/drawing/2014/main" id="{C02B0395-B322-4C53-520C-0D813EA7AA83}"/>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Core Areas: Architectures for Foundation Models</a:t>
            </a:r>
          </a:p>
        </p:txBody>
      </p:sp>
    </p:spTree>
    <p:extLst>
      <p:ext uri="{BB962C8B-B14F-4D97-AF65-F5344CB8AC3E}">
        <p14:creationId xmlns:p14="http://schemas.microsoft.com/office/powerpoint/2010/main" val="2857098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E621A-5A5D-66A1-659D-2840EB2BB2F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134F65B-C40F-199B-318B-4DF00EA6B6FF}"/>
              </a:ext>
            </a:extLst>
          </p:cNvPr>
          <p:cNvSpPr txBox="1">
            <a:spLocks/>
          </p:cNvSpPr>
          <p:nvPr/>
        </p:nvSpPr>
        <p:spPr>
          <a:xfrm>
            <a:off x="0" y="1"/>
            <a:ext cx="12192000" cy="705852"/>
          </a:xfrm>
          <a:prstGeom prst="rect">
            <a:avLst/>
          </a:prstGeom>
          <a:solidFill>
            <a:schemeClr val="accent1"/>
          </a:solidFill>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733" b="1" dirty="0">
                <a:solidFill>
                  <a:schemeClr val="bg1"/>
                </a:solidFill>
                <a:latin typeface="+mn-lt"/>
              </a:rPr>
              <a:t>Core Areas: Finetuning </a:t>
            </a:r>
            <a:r>
              <a:rPr lang="en-US" sz="3733" b="1">
                <a:solidFill>
                  <a:schemeClr val="bg1"/>
                </a:solidFill>
                <a:latin typeface="+mn-lt"/>
              </a:rPr>
              <a:t>to Enable </a:t>
            </a:r>
            <a:r>
              <a:rPr lang="en-US" sz="3733" b="1" dirty="0">
                <a:solidFill>
                  <a:schemeClr val="bg1"/>
                </a:solidFill>
                <a:latin typeface="+mn-lt"/>
              </a:rPr>
              <a:t>C&amp;S Applications </a:t>
            </a:r>
          </a:p>
        </p:txBody>
      </p:sp>
      <p:sp>
        <p:nvSpPr>
          <p:cNvPr id="6" name="Content Placeholder 2">
            <a:extLst>
              <a:ext uri="{FF2B5EF4-FFF2-40B4-BE49-F238E27FC236}">
                <a16:creationId xmlns:a16="http://schemas.microsoft.com/office/drawing/2014/main" id="{B385D746-2463-BAD1-24C9-60E170B6535A}"/>
              </a:ext>
            </a:extLst>
          </p:cNvPr>
          <p:cNvSpPr txBox="1">
            <a:spLocks/>
          </p:cNvSpPr>
          <p:nvPr/>
        </p:nvSpPr>
        <p:spPr>
          <a:xfrm>
            <a:off x="447040" y="1114927"/>
            <a:ext cx="11866933" cy="4350396"/>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89" indent="-457189">
              <a:lnSpc>
                <a:spcPct val="107000"/>
              </a:lnSpc>
              <a:buFont typeface="Symbol" pitchFamily="2" charset="2"/>
              <a:buChar char=""/>
            </a:pPr>
            <a:r>
              <a:rPr lang="en-US" sz="2000" kern="100" dirty="0">
                <a:latin typeface="Arial" panose="020B0604020202020204" pitchFamily="34" charset="0"/>
                <a:ea typeface="Aptos" panose="020B0004020202020204" pitchFamily="34" charset="0"/>
                <a:cs typeface="Arial" panose="020B0604020202020204" pitchFamily="34" charset="0"/>
              </a:rPr>
              <a:t>Spatial, temporal and channel reconstruction tasks</a:t>
            </a:r>
          </a:p>
          <a:p>
            <a:pPr lvl="1">
              <a:lnSpc>
                <a:spcPct val="107000"/>
              </a:lnSpc>
              <a:buClrTx/>
              <a:buFont typeface="Wingdings" pitchFamily="2" charset="2"/>
              <a:buChar char="ü"/>
            </a:pPr>
            <a:r>
              <a:rPr lang="en-US" sz="2000" kern="100" dirty="0">
                <a:latin typeface="Arial" panose="020B0604020202020204" pitchFamily="34" charset="0"/>
                <a:ea typeface="Aptos" panose="020B0004020202020204" pitchFamily="34" charset="0"/>
                <a:cs typeface="Arial" panose="020B0604020202020204" pitchFamily="34" charset="0"/>
              </a:rPr>
              <a:t>Cloud removal</a:t>
            </a:r>
          </a:p>
          <a:p>
            <a:pPr lvl="1">
              <a:lnSpc>
                <a:spcPct val="107000"/>
              </a:lnSpc>
              <a:buClrTx/>
              <a:buFont typeface="Wingdings" pitchFamily="2" charset="2"/>
              <a:buChar char="ü"/>
            </a:pPr>
            <a:r>
              <a:rPr lang="en-US" sz="2000" kern="100" dirty="0">
                <a:latin typeface="Arial" panose="020B0604020202020204" pitchFamily="34" charset="0"/>
                <a:ea typeface="Aptos" panose="020B0004020202020204" pitchFamily="34" charset="0"/>
                <a:cs typeface="Arial" panose="020B0604020202020204" pitchFamily="34" charset="0"/>
              </a:rPr>
              <a:t>Forecasting</a:t>
            </a:r>
          </a:p>
          <a:p>
            <a:pPr lvl="1">
              <a:lnSpc>
                <a:spcPct val="107000"/>
              </a:lnSpc>
              <a:buClrTx/>
              <a:buFont typeface="Wingdings" pitchFamily="2" charset="2"/>
              <a:buChar char="ü"/>
            </a:pPr>
            <a:r>
              <a:rPr lang="en-US" sz="2000" kern="100" dirty="0">
                <a:latin typeface="Arial" panose="020B0604020202020204" pitchFamily="34" charset="0"/>
                <a:ea typeface="Aptos" panose="020B0004020202020204" pitchFamily="34" charset="0"/>
                <a:cs typeface="Arial" panose="020B0604020202020204" pitchFamily="34" charset="0"/>
              </a:rPr>
              <a:t>Modality blending (e.g., between different satellites)</a:t>
            </a:r>
          </a:p>
          <a:p>
            <a:pPr lvl="1">
              <a:lnSpc>
                <a:spcPct val="107000"/>
              </a:lnSpc>
              <a:buClrTx/>
              <a:buFont typeface="Wingdings" pitchFamily="2" charset="2"/>
              <a:buChar char="ü"/>
            </a:pPr>
            <a:r>
              <a:rPr lang="en-US" sz="2000" kern="100" dirty="0">
                <a:latin typeface="Arial" panose="020B0604020202020204" pitchFamily="34" charset="0"/>
                <a:ea typeface="Aptos" panose="020B0004020202020204" pitchFamily="34" charset="0"/>
                <a:cs typeface="Arial" panose="020B0604020202020204" pitchFamily="34" charset="0"/>
              </a:rPr>
              <a:t>Downscaling</a:t>
            </a:r>
          </a:p>
          <a:p>
            <a:pPr marL="457189" indent="-457189">
              <a:lnSpc>
                <a:spcPct val="107000"/>
              </a:lnSpc>
              <a:buFont typeface="Symbol" pitchFamily="2" charset="2"/>
              <a:buChar char=""/>
            </a:pPr>
            <a:r>
              <a:rPr lang="en-US" sz="2000" kern="100" dirty="0">
                <a:latin typeface="Arial" panose="020B0604020202020204" pitchFamily="34" charset="0"/>
                <a:ea typeface="Aptos" panose="020B0004020202020204" pitchFamily="34" charset="0"/>
                <a:cs typeface="Arial" panose="020B0604020202020204" pitchFamily="34" charset="0"/>
              </a:rPr>
              <a:t>Applications in agriculture (land-use, climate impact, food security)</a:t>
            </a:r>
          </a:p>
          <a:p>
            <a:pPr marL="457189" indent="-457189">
              <a:lnSpc>
                <a:spcPct val="107000"/>
              </a:lnSpc>
              <a:buFont typeface="Symbol" pitchFamily="2" charset="2"/>
              <a:buChar char=""/>
            </a:pPr>
            <a:r>
              <a:rPr lang="en-US" sz="2000" kern="100" dirty="0">
                <a:latin typeface="Arial" panose="020B0604020202020204" pitchFamily="34" charset="0"/>
                <a:ea typeface="Aptos" panose="020B0004020202020204" pitchFamily="34" charset="0"/>
                <a:cs typeface="Arial" panose="020B0604020202020204" pitchFamily="34" charset="0"/>
              </a:rPr>
              <a:t>Applications in power systems (power flow, optimal power flow, state estimations, contingency analysis)</a:t>
            </a:r>
          </a:p>
          <a:p>
            <a:pPr marL="457189" indent="-457189">
              <a:lnSpc>
                <a:spcPct val="107000"/>
              </a:lnSpc>
              <a:buFont typeface="Symbol" pitchFamily="2" charset="2"/>
              <a:buChar char=""/>
            </a:pPr>
            <a:r>
              <a:rPr lang="en-US" sz="2000" kern="100" dirty="0">
                <a:latin typeface="Arial" panose="020B0604020202020204" pitchFamily="34" charset="0"/>
                <a:ea typeface="Aptos" panose="020B0004020202020204" pitchFamily="34" charset="0"/>
                <a:cs typeface="Arial" panose="020B0604020202020204" pitchFamily="34" charset="0"/>
              </a:rPr>
              <a:t>Other applications areas including nature-based carbon sequestration, GHG monitoring (CO2, Methane etc.), extreme weather etc. </a:t>
            </a:r>
          </a:p>
        </p:txBody>
      </p:sp>
    </p:spTree>
    <p:extLst>
      <p:ext uri="{BB962C8B-B14F-4D97-AF65-F5344CB8AC3E}">
        <p14:creationId xmlns:p14="http://schemas.microsoft.com/office/powerpoint/2010/main" val="3426002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B13-CC35-1B8A-6DF6-2DC0355F8CB4}"/>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E14DB98-5EAF-79C9-AE16-8F826BCF34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9030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93C0-BAD4-3870-0191-E2AFD6A6B359}"/>
              </a:ext>
            </a:extLst>
          </p:cNvPr>
          <p:cNvSpPr>
            <a:spLocks noGrp="1"/>
          </p:cNvSpPr>
          <p:nvPr>
            <p:ph type="title"/>
          </p:nvPr>
        </p:nvSpPr>
        <p:spPr/>
        <p:txBody>
          <a:bodyPr/>
          <a:lstStyle/>
          <a:p>
            <a:r>
              <a:rPr lang="en-US" dirty="0"/>
              <a:t>Term-5 Allocation of Funds</a:t>
            </a:r>
          </a:p>
        </p:txBody>
      </p:sp>
      <p:graphicFrame>
        <p:nvGraphicFramePr>
          <p:cNvPr id="4" name="Content Placeholder 3">
            <a:extLst>
              <a:ext uri="{FF2B5EF4-FFF2-40B4-BE49-F238E27FC236}">
                <a16:creationId xmlns:a16="http://schemas.microsoft.com/office/drawing/2014/main" id="{F44887DE-1B13-C857-CAC2-5830CEE1B74C}"/>
              </a:ext>
            </a:extLst>
          </p:cNvPr>
          <p:cNvGraphicFramePr>
            <a:graphicFrameLocks noGrp="1"/>
          </p:cNvGraphicFramePr>
          <p:nvPr>
            <p:ph idx="1"/>
            <p:extLst>
              <p:ext uri="{D42A27DB-BD31-4B8C-83A1-F6EECF244321}">
                <p14:modId xmlns:p14="http://schemas.microsoft.com/office/powerpoint/2010/main" val="1398963182"/>
              </p:ext>
            </p:extLst>
          </p:nvPr>
        </p:nvGraphicFramePr>
        <p:xfrm>
          <a:off x="1184564" y="1343818"/>
          <a:ext cx="9351819" cy="4086225"/>
        </p:xfrm>
        <a:graphic>
          <a:graphicData uri="http://schemas.openxmlformats.org/drawingml/2006/table">
            <a:tbl>
              <a:tblPr>
                <a:tableStyleId>{5C22544A-7EE6-4342-B048-85BDC9FD1C3A}</a:tableStyleId>
              </a:tblPr>
              <a:tblGrid>
                <a:gridCol w="3110037">
                  <a:extLst>
                    <a:ext uri="{9D8B030D-6E8A-4147-A177-3AD203B41FA5}">
                      <a16:colId xmlns:a16="http://schemas.microsoft.com/office/drawing/2014/main" val="1335687517"/>
                    </a:ext>
                  </a:extLst>
                </a:gridCol>
                <a:gridCol w="1742272">
                  <a:extLst>
                    <a:ext uri="{9D8B030D-6E8A-4147-A177-3AD203B41FA5}">
                      <a16:colId xmlns:a16="http://schemas.microsoft.com/office/drawing/2014/main" val="548515680"/>
                    </a:ext>
                  </a:extLst>
                </a:gridCol>
                <a:gridCol w="1498027">
                  <a:extLst>
                    <a:ext uri="{9D8B030D-6E8A-4147-A177-3AD203B41FA5}">
                      <a16:colId xmlns:a16="http://schemas.microsoft.com/office/drawing/2014/main" val="228597582"/>
                    </a:ext>
                  </a:extLst>
                </a:gridCol>
                <a:gridCol w="1584870">
                  <a:extLst>
                    <a:ext uri="{9D8B030D-6E8A-4147-A177-3AD203B41FA5}">
                      <a16:colId xmlns:a16="http://schemas.microsoft.com/office/drawing/2014/main" val="3497433932"/>
                    </a:ext>
                  </a:extLst>
                </a:gridCol>
                <a:gridCol w="1416613">
                  <a:extLst>
                    <a:ext uri="{9D8B030D-6E8A-4147-A177-3AD203B41FA5}">
                      <a16:colId xmlns:a16="http://schemas.microsoft.com/office/drawing/2014/main" val="2094154034"/>
                    </a:ext>
                  </a:extLst>
                </a:gridCol>
              </a:tblGrid>
              <a:tr h="308269">
                <a:tc>
                  <a:txBody>
                    <a:bodyPr/>
                    <a:lstStyle/>
                    <a:p>
                      <a:pPr algn="l" fontAlgn="b"/>
                      <a:r>
                        <a:rPr lang="en-US" sz="2000" b="1" u="none" strike="noStrike" dirty="0">
                          <a:effectLst/>
                        </a:rPr>
                        <a:t>Allocation of Funds</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04207010"/>
                  </a:ext>
                </a:extLst>
              </a:tr>
              <a:tr h="308269">
                <a:tc>
                  <a:txBody>
                    <a:bodyPr/>
                    <a:lstStyle/>
                    <a:p>
                      <a:pPr algn="l" fontAlgn="b"/>
                      <a:r>
                        <a:rPr lang="en-US" sz="2000" b="1" u="none" strike="noStrike" dirty="0">
                          <a:effectLst/>
                        </a:rPr>
                        <a:t> </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Term5</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Term 4</a:t>
                      </a:r>
                      <a:endParaRPr lang="en-US" sz="2000" b="1"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Membership</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33408018"/>
                  </a:ext>
                </a:extLst>
              </a:tr>
              <a:tr h="308269">
                <a:tc>
                  <a:txBody>
                    <a:bodyPr/>
                    <a:lstStyle/>
                    <a:p>
                      <a:pPr algn="l" fontAlgn="b"/>
                      <a:r>
                        <a:rPr lang="en-US" sz="2000" b="1" u="none" strike="noStrike" dirty="0">
                          <a:effectLst/>
                        </a:rPr>
                        <a:t>Hybrid Cloud &amp; AI</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$2,838,000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$3,440,000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$60,000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2000" b="1" u="none" strike="noStrike" dirty="0">
                          <a:effectLst/>
                        </a:rPr>
                        <a:t>ASAP</a:t>
                      </a:r>
                      <a:endParaRPr lang="en-US" sz="20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62352241"/>
                  </a:ext>
                </a:extLst>
              </a:tr>
              <a:tr h="308269">
                <a:tc>
                  <a:txBody>
                    <a:bodyPr/>
                    <a:lstStyle/>
                    <a:p>
                      <a:pPr algn="l" fontAlgn="b"/>
                      <a:r>
                        <a:rPr lang="en-US" sz="2000" b="1" u="none" strike="noStrike" dirty="0">
                          <a:effectLst/>
                        </a:rPr>
                        <a:t>Quantum</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$1,237,500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$1,500,000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 </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54095025"/>
                  </a:ext>
                </a:extLst>
              </a:tr>
              <a:tr h="308269">
                <a:tc>
                  <a:txBody>
                    <a:bodyPr/>
                    <a:lstStyle/>
                    <a:p>
                      <a:pPr algn="l" fontAlgn="b"/>
                      <a:r>
                        <a:rPr lang="en-US" sz="2000" b="1" u="none" strike="noStrike" dirty="0">
                          <a:effectLst/>
                        </a:rPr>
                        <a:t>Materials Discovery</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$372,000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$450,000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$50,000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2000" b="1" u="none" strike="noStrike" dirty="0">
                          <a:effectLst/>
                        </a:rPr>
                        <a:t>MMLI</a:t>
                      </a:r>
                      <a:endParaRPr lang="en-US" sz="20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32499860"/>
                  </a:ext>
                </a:extLst>
              </a:tr>
              <a:tr h="308269">
                <a:tc>
                  <a:txBody>
                    <a:bodyPr/>
                    <a:lstStyle/>
                    <a:p>
                      <a:pPr algn="l" fontAlgn="b"/>
                      <a:r>
                        <a:rPr lang="en-US" sz="2000" b="1" u="none" strike="noStrike" dirty="0">
                          <a:effectLst/>
                        </a:rPr>
                        <a:t>Climate &amp; Sustainability</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$412,500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$500,000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dirty="0">
                          <a:effectLst/>
                        </a:rPr>
                        <a:t> </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31873193"/>
                  </a:ext>
                </a:extLst>
              </a:tr>
              <a:tr h="308269">
                <a:tc>
                  <a:txBody>
                    <a:bodyPr/>
                    <a:lstStyle/>
                    <a:p>
                      <a:pPr algn="l" fontAlgn="b"/>
                      <a:r>
                        <a:rPr lang="en-US" sz="2000" b="1" u="none" strike="noStrike" dirty="0">
                          <a:effectLst/>
                        </a:rPr>
                        <a:t>DEI</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$250,000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$250,000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dirty="0">
                          <a:effectLst/>
                        </a:rPr>
                        <a:t> </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64592494"/>
                  </a:ext>
                </a:extLst>
              </a:tr>
              <a:tr h="308269">
                <a:tc>
                  <a:txBody>
                    <a:bodyPr/>
                    <a:lstStyle/>
                    <a:p>
                      <a:pPr algn="l" fontAlgn="b"/>
                      <a:r>
                        <a:rPr lang="en-US" sz="2000" b="1" u="none" strike="noStrike" dirty="0">
                          <a:effectLst/>
                        </a:rPr>
                        <a:t>Entrepreneurship</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$200,000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$200,000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dirty="0">
                          <a:effectLst/>
                        </a:rPr>
                        <a:t> </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63181498"/>
                  </a:ext>
                </a:extLst>
              </a:tr>
              <a:tr h="308269">
                <a:tc>
                  <a:txBody>
                    <a:bodyPr/>
                    <a:lstStyle/>
                    <a:p>
                      <a:pPr algn="l" fontAlgn="b"/>
                      <a:r>
                        <a:rPr lang="en-US" sz="2000" b="1" u="none" strike="noStrike" dirty="0">
                          <a:effectLst/>
                        </a:rPr>
                        <a:t>IIDAI Admin</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$500,000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$550,000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dirty="0">
                          <a:effectLst/>
                        </a:rPr>
                        <a:t> </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64995745"/>
                  </a:ext>
                </a:extLst>
              </a:tr>
              <a:tr h="308269">
                <a:tc>
                  <a:txBody>
                    <a:bodyPr/>
                    <a:lstStyle/>
                    <a:p>
                      <a:pPr algn="l" fontAlgn="b"/>
                      <a:r>
                        <a:rPr lang="en-US" sz="2000" b="1" u="none" strike="noStrike" dirty="0">
                          <a:effectLst/>
                        </a:rPr>
                        <a:t>Discretionary Seed Funding</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$180,000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37417850"/>
                  </a:ext>
                </a:extLst>
              </a:tr>
              <a:tr h="308269">
                <a:tc>
                  <a:txBody>
                    <a:bodyPr/>
                    <a:lstStyle/>
                    <a:p>
                      <a:pPr algn="l" fontAlgn="b"/>
                      <a:r>
                        <a:rPr lang="en-US" sz="2000" b="1" u="none" strike="noStrike" dirty="0">
                          <a:effectLst/>
                        </a:rPr>
                        <a:t>Externships</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$900,000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$0</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69185282"/>
                  </a:ext>
                </a:extLst>
              </a:tr>
              <a:tr h="308269">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 </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 </a:t>
                      </a:r>
                      <a:endParaRPr lang="en-US" sz="2000" b="0"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74653512"/>
                  </a:ext>
                </a:extLst>
              </a:tr>
              <a:tr h="308269">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1" u="none" strike="noStrike" dirty="0">
                          <a:effectLst/>
                        </a:rPr>
                        <a:t>$6,890,000</a:t>
                      </a:r>
                      <a:endParaRPr lang="en-US" sz="20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solidFill>
                            <a:schemeClr val="bg2">
                              <a:lumMod val="50000"/>
                            </a:schemeClr>
                          </a:solidFill>
                          <a:effectLst/>
                        </a:rPr>
                        <a:t>$6,890,000</a:t>
                      </a:r>
                      <a:endParaRPr lang="en-US" sz="2000" b="1" i="0" u="none" strike="noStrike" dirty="0">
                        <a:solidFill>
                          <a:schemeClr val="bg2">
                            <a:lumMod val="50000"/>
                          </a:schemeClr>
                        </a:solidFill>
                        <a:effectLst/>
                        <a:latin typeface="Aptos Narrow" panose="020B0004020202020204" pitchFamily="34" charset="0"/>
                      </a:endParaRPr>
                    </a:p>
                  </a:txBody>
                  <a:tcPr marL="9525" marR="9525" marT="9525" marB="0" anchor="b"/>
                </a:tc>
                <a:tc>
                  <a:txBody>
                    <a:bodyPr/>
                    <a:lstStyle/>
                    <a:p>
                      <a:pPr algn="l" fontAlgn="b"/>
                      <a:r>
                        <a:rPr lang="en-US" sz="2000" u="none" strike="noStrike">
                          <a:effectLst/>
                        </a:rPr>
                        <a:t> </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98276020"/>
                  </a:ext>
                </a:extLst>
              </a:tr>
            </a:tbl>
          </a:graphicData>
        </a:graphic>
      </p:graphicFrame>
    </p:spTree>
    <p:extLst>
      <p:ext uri="{BB962C8B-B14F-4D97-AF65-F5344CB8AC3E}">
        <p14:creationId xmlns:p14="http://schemas.microsoft.com/office/powerpoint/2010/main" val="79458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7018-8FA3-F757-3CE0-2A49AD822043}"/>
              </a:ext>
            </a:extLst>
          </p:cNvPr>
          <p:cNvSpPr>
            <a:spLocks noGrp="1"/>
          </p:cNvSpPr>
          <p:nvPr>
            <p:ph type="title"/>
          </p:nvPr>
        </p:nvSpPr>
        <p:spPr/>
        <p:txBody>
          <a:bodyPr/>
          <a:lstStyle/>
          <a:p>
            <a:r>
              <a:rPr lang="en-US" dirty="0"/>
              <a:t>Request for Proposals</a:t>
            </a:r>
          </a:p>
        </p:txBody>
      </p:sp>
      <p:sp>
        <p:nvSpPr>
          <p:cNvPr id="3" name="Content Placeholder 2">
            <a:extLst>
              <a:ext uri="{FF2B5EF4-FFF2-40B4-BE49-F238E27FC236}">
                <a16:creationId xmlns:a16="http://schemas.microsoft.com/office/drawing/2014/main" id="{C556B1CE-4AEB-B218-D3AA-BDD6B0C89E1B}"/>
              </a:ext>
            </a:extLst>
          </p:cNvPr>
          <p:cNvSpPr>
            <a:spLocks noGrp="1"/>
          </p:cNvSpPr>
          <p:nvPr>
            <p:ph idx="1"/>
          </p:nvPr>
        </p:nvSpPr>
        <p:spPr/>
        <p:txBody>
          <a:bodyPr>
            <a:normAutofit/>
          </a:bodyPr>
          <a:lstStyle/>
          <a:p>
            <a:r>
              <a:rPr lang="en-US" sz="2800" dirty="0"/>
              <a:t>Timeline:</a:t>
            </a:r>
          </a:p>
          <a:p>
            <a:pPr marL="800100" lvl="1" indent="-342900">
              <a:spcBef>
                <a:spcPts val="0"/>
              </a:spcBef>
              <a:buFont typeface="Symbol" pitchFamily="2" charset="2"/>
              <a:buChar char=""/>
            </a:pPr>
            <a:r>
              <a:rPr lang="en-US" b="1" kern="100" dirty="0">
                <a:effectLst/>
                <a:latin typeface="Aptos" panose="020B0004020202020204" pitchFamily="34" charset="0"/>
                <a:ea typeface="Aptos" panose="020B0004020202020204" pitchFamily="34" charset="0"/>
                <a:cs typeface="Times New Roman" panose="02020603050405020304" pitchFamily="18" charset="0"/>
              </a:rPr>
              <a:t>Pre-proposals due</a:t>
            </a:r>
            <a:r>
              <a:rPr lang="en-US" kern="100" dirty="0">
                <a:effectLst/>
                <a:latin typeface="Aptos" panose="020B0004020202020204" pitchFamily="34" charset="0"/>
                <a:ea typeface="Aptos" panose="020B0004020202020204" pitchFamily="34" charset="0"/>
                <a:cs typeface="Times New Roman" panose="02020603050405020304" pitchFamily="18" charset="0"/>
              </a:rPr>
              <a:t>: Monday, December 16, 2024, by 12:00 PM (noon) Central Time.</a:t>
            </a:r>
          </a:p>
          <a:p>
            <a:pPr marL="800100" lvl="1" indent="-342900">
              <a:spcBef>
                <a:spcPts val="0"/>
              </a:spcBef>
              <a:buFont typeface="Symbol" pitchFamily="2" charset="2"/>
              <a:buChar char=""/>
            </a:pPr>
            <a:r>
              <a:rPr lang="en-US" b="1" kern="100" dirty="0">
                <a:effectLst/>
                <a:latin typeface="Aptos" panose="020B0004020202020204" pitchFamily="34" charset="0"/>
                <a:ea typeface="Aptos" panose="020B0004020202020204" pitchFamily="34" charset="0"/>
                <a:cs typeface="Times New Roman" panose="02020603050405020304" pitchFamily="18" charset="0"/>
              </a:rPr>
              <a:t>Notification of selected pre-proposals</a:t>
            </a:r>
            <a:r>
              <a:rPr lang="en-US" kern="100" dirty="0">
                <a:effectLst/>
                <a:latin typeface="Aptos" panose="020B0004020202020204" pitchFamily="34" charset="0"/>
                <a:ea typeface="Aptos" panose="020B0004020202020204" pitchFamily="34" charset="0"/>
                <a:cs typeface="Times New Roman" panose="02020603050405020304" pitchFamily="18" charset="0"/>
              </a:rPr>
              <a:t>: Monday, January 20, 2025.</a:t>
            </a:r>
          </a:p>
          <a:p>
            <a:pPr marL="800100" lvl="1" indent="-342900">
              <a:spcBef>
                <a:spcPts val="0"/>
              </a:spcBef>
              <a:buFont typeface="Symbol" pitchFamily="2" charset="2"/>
              <a:buChar char=""/>
            </a:pPr>
            <a:r>
              <a:rPr lang="en-US" b="1" kern="100" dirty="0">
                <a:effectLst/>
                <a:latin typeface="Aptos" panose="020B0004020202020204" pitchFamily="34" charset="0"/>
                <a:ea typeface="Aptos" panose="020B0004020202020204" pitchFamily="34" charset="0"/>
                <a:cs typeface="Times New Roman" panose="02020603050405020304" pitchFamily="18" charset="0"/>
              </a:rPr>
              <a:t>Full proposals for selected pre-proposals due</a:t>
            </a:r>
            <a:r>
              <a:rPr lang="en-US" kern="100" dirty="0">
                <a:effectLst/>
                <a:latin typeface="Aptos" panose="020B0004020202020204" pitchFamily="34" charset="0"/>
                <a:ea typeface="Aptos" panose="020B0004020202020204" pitchFamily="34" charset="0"/>
                <a:cs typeface="Times New Roman" panose="02020603050405020304" pitchFamily="18" charset="0"/>
              </a:rPr>
              <a:t>: Monday, February 17, 2025, by 12:00 PM (noon) Central Time.</a:t>
            </a:r>
          </a:p>
          <a:p>
            <a:pPr marL="800100" lvl="1" indent="-342900">
              <a:spcBef>
                <a:spcPts val="0"/>
              </a:spcBef>
              <a:buFont typeface="Symbol" pitchFamily="2" charset="2"/>
              <a:buChar char=""/>
            </a:pPr>
            <a:r>
              <a:rPr lang="en-US" b="1" dirty="0">
                <a:effectLst/>
                <a:latin typeface="Aptos" panose="020B0004020202020204" pitchFamily="34" charset="0"/>
                <a:ea typeface="Aptos" panose="020B0004020202020204" pitchFamily="34" charset="0"/>
                <a:cs typeface="Times New Roman" panose="02020603050405020304" pitchFamily="18" charset="0"/>
              </a:rPr>
              <a:t>Notification of selected full proposals for funding</a:t>
            </a:r>
            <a:r>
              <a:rPr lang="en-US" dirty="0">
                <a:effectLst/>
                <a:latin typeface="Aptos" panose="020B0004020202020204" pitchFamily="34" charset="0"/>
                <a:ea typeface="Aptos" panose="020B0004020202020204" pitchFamily="34" charset="0"/>
                <a:cs typeface="Times New Roman" panose="02020603050405020304" pitchFamily="18" charset="0"/>
              </a:rPr>
              <a:t>: Monday, March 17, 2025</a:t>
            </a:r>
            <a:r>
              <a:rPr lang="en-US" dirty="0">
                <a:effectLst/>
              </a:rPr>
              <a:t> </a:t>
            </a:r>
          </a:p>
          <a:p>
            <a:pPr marL="457200" lvl="1" indent="0">
              <a:spcBef>
                <a:spcPts val="0"/>
              </a:spcBef>
              <a:buNone/>
            </a:pPr>
            <a:endParaRPr lang="en-US" dirty="0">
              <a:effectLst/>
            </a:endParaRPr>
          </a:p>
          <a:p>
            <a:r>
              <a:rPr lang="en-US" sz="2800" dirty="0"/>
              <a:t>Research Priorities and Thrusts:</a:t>
            </a:r>
          </a:p>
          <a:p>
            <a:pPr lvl="1">
              <a:spcBef>
                <a:spcPts val="0"/>
              </a:spcBef>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Hybrid Cloud and AI</a:t>
            </a:r>
          </a:p>
          <a:p>
            <a:pPr lvl="1">
              <a:spcBef>
                <a:spcPts val="0"/>
              </a:spcBef>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Quantum Computing </a:t>
            </a:r>
          </a:p>
          <a:p>
            <a:pPr lvl="1">
              <a:spcBef>
                <a:spcPts val="0"/>
              </a:spcBef>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Materials Discovery</a:t>
            </a:r>
          </a:p>
          <a:p>
            <a:pPr lvl="1">
              <a:spcBef>
                <a:spcPts val="0"/>
              </a:spcBef>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Climate and Sustainability</a:t>
            </a:r>
          </a:p>
          <a:p>
            <a:endParaRPr lang="en-US" dirty="0"/>
          </a:p>
          <a:p>
            <a:pPr marL="0" indent="0">
              <a:buNone/>
            </a:pPr>
            <a:endParaRPr lang="en-US" dirty="0"/>
          </a:p>
        </p:txBody>
      </p:sp>
    </p:spTree>
    <p:extLst>
      <p:ext uri="{BB962C8B-B14F-4D97-AF65-F5344CB8AC3E}">
        <p14:creationId xmlns:p14="http://schemas.microsoft.com/office/powerpoint/2010/main" val="174178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749CB-341E-7510-FBF2-C9A1510D6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031A4-E2BB-E017-B56E-8E6744932FAD}"/>
              </a:ext>
            </a:extLst>
          </p:cNvPr>
          <p:cNvSpPr>
            <a:spLocks noGrp="1"/>
          </p:cNvSpPr>
          <p:nvPr>
            <p:ph type="title"/>
          </p:nvPr>
        </p:nvSpPr>
        <p:spPr/>
        <p:txBody>
          <a:bodyPr/>
          <a:lstStyle/>
          <a:p>
            <a:r>
              <a:rPr lang="en-US" dirty="0"/>
              <a:t>Request for Proposals (continued)</a:t>
            </a:r>
          </a:p>
        </p:txBody>
      </p:sp>
      <p:sp>
        <p:nvSpPr>
          <p:cNvPr id="3" name="Content Placeholder 2">
            <a:extLst>
              <a:ext uri="{FF2B5EF4-FFF2-40B4-BE49-F238E27FC236}">
                <a16:creationId xmlns:a16="http://schemas.microsoft.com/office/drawing/2014/main" id="{84056B89-F30F-6023-6215-5C70507ED4B7}"/>
              </a:ext>
            </a:extLst>
          </p:cNvPr>
          <p:cNvSpPr>
            <a:spLocks noGrp="1"/>
          </p:cNvSpPr>
          <p:nvPr>
            <p:ph idx="1"/>
          </p:nvPr>
        </p:nvSpPr>
        <p:spPr/>
        <p:txBody>
          <a:bodyPr>
            <a:normAutofit/>
          </a:bodyPr>
          <a:lstStyle/>
          <a:p>
            <a:r>
              <a:rPr lang="en-US" sz="2400" dirty="0"/>
              <a:t>Principal Investigator (PI):</a:t>
            </a:r>
          </a:p>
          <a:p>
            <a:pPr lvl="1">
              <a:spcBef>
                <a:spcPts val="0"/>
              </a:spcBef>
            </a:pPr>
            <a:r>
              <a:rPr lang="en-US" dirty="0">
                <a:effectLst/>
                <a:latin typeface="Aptos" panose="020B0004020202020204" pitchFamily="34" charset="0"/>
              </a:rPr>
              <a:t>Single or Multiple PI(s) – more on this later</a:t>
            </a:r>
          </a:p>
          <a:p>
            <a:pPr lvl="1">
              <a:spcBef>
                <a:spcPts val="0"/>
              </a:spcBef>
            </a:pPr>
            <a:r>
              <a:rPr lang="en-US" dirty="0">
                <a:latin typeface="Aptos" panose="020B0004020202020204" pitchFamily="34" charset="0"/>
              </a:rPr>
              <a:t>Maximum summer salary: one month per PI, independent of the number of successful proposals</a:t>
            </a:r>
            <a:endParaRPr lang="en-US" dirty="0">
              <a:effectLst/>
              <a:latin typeface="Aptos" panose="020B0004020202020204" pitchFamily="34" charset="0"/>
            </a:endParaRPr>
          </a:p>
          <a:p>
            <a:pPr marL="457200" lvl="1" indent="0">
              <a:spcBef>
                <a:spcPts val="0"/>
              </a:spcBef>
              <a:buNone/>
            </a:pPr>
            <a:endParaRPr lang="en-US" dirty="0">
              <a:effectLst/>
            </a:endParaRPr>
          </a:p>
          <a:p>
            <a:r>
              <a:rPr lang="en-US" sz="2400" dirty="0"/>
              <a:t>Period of Performance:</a:t>
            </a:r>
          </a:p>
          <a:p>
            <a:pPr lvl="1"/>
            <a:r>
              <a:rPr lang="en-US" dirty="0">
                <a:latin typeface="Aptos" panose="020B0004020202020204" pitchFamily="34" charset="0"/>
              </a:rPr>
              <a:t>One year</a:t>
            </a:r>
          </a:p>
          <a:p>
            <a:pPr lvl="1"/>
            <a:r>
              <a:rPr lang="en-US" dirty="0">
                <a:latin typeface="Aptos" panose="020B0004020202020204" pitchFamily="34" charset="0"/>
              </a:rPr>
              <a:t>Possibility of renewal for a second year</a:t>
            </a:r>
          </a:p>
          <a:p>
            <a:pPr lvl="2"/>
            <a:r>
              <a:rPr lang="en-US" sz="1800" dirty="0">
                <a:effectLst/>
                <a:latin typeface="Aptos" panose="020B0004020202020204" pitchFamily="34" charset="0"/>
                <a:ea typeface="Aptos" panose="020B0004020202020204" pitchFamily="34" charset="0"/>
                <a:cs typeface="Times New Roman" panose="02020603050405020304" pitchFamily="18" charset="0"/>
              </a:rPr>
              <a:t>A second-year statement of work can thus be conditionally proposed</a:t>
            </a:r>
            <a:endParaRPr lang="en-US" sz="1800" dirty="0">
              <a:latin typeface="Aptos" panose="020B0004020202020204" pitchFamily="34" charset="0"/>
            </a:endParaRPr>
          </a:p>
          <a:p>
            <a:pPr lvl="2"/>
            <a:r>
              <a:rPr lang="en-US" sz="1800" dirty="0">
                <a:latin typeface="Aptos" panose="020B0004020202020204" pitchFamily="34" charset="0"/>
              </a:rPr>
              <a:t>Subject to:</a:t>
            </a:r>
          </a:p>
          <a:p>
            <a:pPr lvl="3">
              <a:buFont typeface="Wingdings" pitchFamily="2" charset="2"/>
              <a:buChar char="Ø"/>
            </a:pPr>
            <a:r>
              <a:rPr lang="en-US" sz="1600" dirty="0">
                <a:latin typeface="Aptos" panose="020B0004020202020204" pitchFamily="34" charset="0"/>
              </a:rPr>
              <a:t>the renewal of the Institute in 2026</a:t>
            </a:r>
          </a:p>
          <a:p>
            <a:pPr lvl="3">
              <a:buFont typeface="Wingdings" pitchFamily="2" charset="2"/>
              <a:buChar char="Ø"/>
            </a:pPr>
            <a:r>
              <a:rPr lang="en-US" sz="1600" dirty="0">
                <a:latin typeface="Aptos" panose="020B0004020202020204" pitchFamily="34" charset="0"/>
              </a:rPr>
              <a:t>a favorable review of project progress</a:t>
            </a:r>
          </a:p>
          <a:p>
            <a:pPr lvl="3">
              <a:buFont typeface="Wingdings" pitchFamily="2" charset="2"/>
              <a:buChar char="Ø"/>
            </a:pPr>
            <a:r>
              <a:rPr lang="en-US" sz="1600" dirty="0">
                <a:latin typeface="Aptos" panose="020B0004020202020204" pitchFamily="34" charset="0"/>
              </a:rPr>
              <a:t>continued alignment of the proposed second-year plan of work with IBM priorities</a:t>
            </a:r>
          </a:p>
          <a:p>
            <a:endParaRPr lang="en-US" dirty="0"/>
          </a:p>
          <a:p>
            <a:pPr marL="0" indent="0">
              <a:buNone/>
            </a:pPr>
            <a:endParaRPr lang="en-US" dirty="0"/>
          </a:p>
        </p:txBody>
      </p:sp>
    </p:spTree>
    <p:extLst>
      <p:ext uri="{BB962C8B-B14F-4D97-AF65-F5344CB8AC3E}">
        <p14:creationId xmlns:p14="http://schemas.microsoft.com/office/powerpoint/2010/main" val="263709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5D4B-406F-C1F6-A22D-D002F8A8FE5B}"/>
              </a:ext>
            </a:extLst>
          </p:cNvPr>
          <p:cNvSpPr>
            <a:spLocks noGrp="1"/>
          </p:cNvSpPr>
          <p:nvPr>
            <p:ph type="title"/>
          </p:nvPr>
        </p:nvSpPr>
        <p:spPr>
          <a:xfrm>
            <a:off x="389710" y="18255"/>
            <a:ext cx="11052815" cy="1325563"/>
          </a:xfrm>
        </p:spPr>
        <p:txBody>
          <a:bodyPr/>
          <a:lstStyle/>
          <a:p>
            <a:r>
              <a:rPr lang="en-US" dirty="0"/>
              <a:t>Request for Proposals: General Objectives </a:t>
            </a:r>
          </a:p>
        </p:txBody>
      </p:sp>
      <p:sp>
        <p:nvSpPr>
          <p:cNvPr id="3" name="Content Placeholder 2">
            <a:extLst>
              <a:ext uri="{FF2B5EF4-FFF2-40B4-BE49-F238E27FC236}">
                <a16:creationId xmlns:a16="http://schemas.microsoft.com/office/drawing/2014/main" id="{01781A32-A0AB-73A4-D5CF-5CD18E2B9F59}"/>
              </a:ext>
            </a:extLst>
          </p:cNvPr>
          <p:cNvSpPr>
            <a:spLocks noGrp="1"/>
          </p:cNvSpPr>
          <p:nvPr>
            <p:ph idx="1"/>
          </p:nvPr>
        </p:nvSpPr>
        <p:spPr>
          <a:xfrm>
            <a:off x="439815" y="1233814"/>
            <a:ext cx="10783506" cy="4642299"/>
          </a:xfrm>
        </p:spPr>
        <p:txBody>
          <a:bodyPr>
            <a:normAutofit/>
          </a:bodyPr>
          <a:lstStyle/>
          <a:p>
            <a:pPr marL="0" marR="0" indent="0">
              <a:lnSpc>
                <a:spcPct val="100000"/>
              </a:lnSpc>
              <a:spcBef>
                <a:spcPts val="600"/>
              </a:spcBef>
              <a:buNone/>
            </a:pPr>
            <a:r>
              <a:rPr lang="en-US" sz="2200" dirty="0">
                <a:effectLst/>
                <a:ea typeface="Calibri" panose="020F0502020204030204" pitchFamily="34" charset="0"/>
                <a:cs typeface="Times New Roman" panose="02020603050405020304" pitchFamily="18" charset="0"/>
              </a:rPr>
              <a:t>The Institute encourages proposal submissions that have the following characteristics:</a:t>
            </a:r>
          </a:p>
          <a:p>
            <a:pPr marL="0" marR="0" indent="0">
              <a:lnSpc>
                <a:spcPct val="100000"/>
              </a:lnSpc>
              <a:spcBef>
                <a:spcPts val="600"/>
              </a:spcBef>
              <a:buNone/>
            </a:pPr>
            <a:r>
              <a:rPr lang="en-US" sz="2200" dirty="0">
                <a:effectLst/>
                <a:ea typeface="Calibri" panose="020F0502020204030204" pitchFamily="34" charset="0"/>
                <a:cs typeface="Times New Roman" panose="02020603050405020304" pitchFamily="18" charset="0"/>
              </a:rPr>
              <a:t> </a:t>
            </a:r>
          </a:p>
          <a:p>
            <a:pPr marL="342900" marR="0" lvl="0" indent="-342900">
              <a:lnSpc>
                <a:spcPct val="100000"/>
              </a:lnSpc>
              <a:spcBef>
                <a:spcPts val="600"/>
              </a:spcBef>
              <a:buFont typeface="Arial" panose="020B0604020202020204" pitchFamily="34" charset="0"/>
              <a:buChar char="•"/>
              <a:tabLst>
                <a:tab pos="457200" algn="l"/>
              </a:tabLst>
            </a:pPr>
            <a:r>
              <a:rPr lang="en-US" sz="1600" dirty="0">
                <a:effectLst/>
                <a:ea typeface="Calibri" panose="020F0502020204030204" pitchFamily="34" charset="0"/>
                <a:cs typeface="Times New Roman" panose="02020603050405020304" pitchFamily="18" charset="0"/>
              </a:rPr>
              <a:t>Exhibit </a:t>
            </a:r>
            <a:r>
              <a:rPr lang="en-US" sz="1600" b="1" dirty="0">
                <a:effectLst/>
                <a:ea typeface="Calibri" panose="020F0502020204030204" pitchFamily="34" charset="0"/>
                <a:cs typeface="Times New Roman" panose="02020603050405020304" pitchFamily="18" charset="0"/>
              </a:rPr>
              <a:t>ambitious goals </a:t>
            </a:r>
            <a:r>
              <a:rPr lang="en-US" sz="1600" dirty="0">
                <a:effectLst/>
                <a:ea typeface="Calibri" panose="020F0502020204030204" pitchFamily="34" charset="0"/>
                <a:cs typeface="Times New Roman" panose="02020603050405020304" pitchFamily="18" charset="0"/>
              </a:rPr>
              <a:t>with well-integrated </a:t>
            </a:r>
            <a:r>
              <a:rPr lang="en-US" sz="1600" b="1" dirty="0">
                <a:effectLst/>
                <a:ea typeface="Calibri" panose="020F0502020204030204" pitchFamily="34" charset="0"/>
                <a:cs typeface="Times New Roman" panose="02020603050405020304" pitchFamily="18" charset="0"/>
              </a:rPr>
              <a:t>group/multi-faculty submissions </a:t>
            </a:r>
            <a:r>
              <a:rPr lang="en-US" sz="1600" dirty="0">
                <a:effectLst/>
                <a:ea typeface="Calibri" panose="020F0502020204030204" pitchFamily="34" charset="0"/>
                <a:cs typeface="Times New Roman" panose="02020603050405020304" pitchFamily="18" charset="0"/>
              </a:rPr>
              <a:t>in certain focus areas that may have a much </a:t>
            </a:r>
            <a:r>
              <a:rPr lang="en-US" sz="1600" b="1" dirty="0">
                <a:effectLst/>
                <a:ea typeface="Calibri" panose="020F0502020204030204" pitchFamily="34" charset="0"/>
                <a:cs typeface="Times New Roman" panose="02020603050405020304" pitchFamily="18" charset="0"/>
              </a:rPr>
              <a:t>larger impact </a:t>
            </a:r>
            <a:r>
              <a:rPr lang="en-US" sz="1600" dirty="0">
                <a:effectLst/>
                <a:ea typeface="Calibri" panose="020F0502020204030204" pitchFamily="34" charset="0"/>
                <a:cs typeface="Times New Roman" panose="02020603050405020304" pitchFamily="18" charset="0"/>
              </a:rPr>
              <a:t>than smaller projects.</a:t>
            </a:r>
            <a:br>
              <a:rPr lang="en-US" sz="1600" dirty="0">
                <a:effectLst/>
                <a:ea typeface="Calibri" panose="020F0502020204030204" pitchFamily="34" charset="0"/>
                <a:cs typeface="Times New Roman" panose="02020603050405020304" pitchFamily="18" charset="0"/>
              </a:rPr>
            </a:br>
            <a:endParaRPr lang="en-US" sz="1600" dirty="0">
              <a:effectLst/>
              <a:ea typeface="Calibri" panose="020F0502020204030204" pitchFamily="34" charset="0"/>
              <a:cs typeface="Times New Roman" panose="02020603050405020304" pitchFamily="18" charset="0"/>
            </a:endParaRPr>
          </a:p>
          <a:p>
            <a:pPr marL="342900" marR="0" lvl="0" indent="-342900">
              <a:lnSpc>
                <a:spcPct val="100000"/>
              </a:lnSpc>
              <a:spcBef>
                <a:spcPts val="600"/>
              </a:spcBef>
              <a:buFont typeface="Arial" panose="020B0604020202020204" pitchFamily="34" charset="0"/>
              <a:buChar char="•"/>
              <a:tabLst>
                <a:tab pos="457200" algn="l"/>
              </a:tabLst>
            </a:pPr>
            <a:r>
              <a:rPr lang="en-US" sz="1600" dirty="0">
                <a:effectLst/>
                <a:ea typeface="Calibri" panose="020F0502020204030204" pitchFamily="34" charset="0"/>
                <a:cs typeface="Times New Roman" panose="02020603050405020304" pitchFamily="18" charset="0"/>
              </a:rPr>
              <a:t>Contribute to the open source and IBM projects mentioned in the RFP.</a:t>
            </a:r>
            <a:br>
              <a:rPr lang="en-US" sz="1600" dirty="0">
                <a:effectLst/>
                <a:ea typeface="Calibri" panose="020F0502020204030204" pitchFamily="34" charset="0"/>
                <a:cs typeface="Times New Roman" panose="02020603050405020304" pitchFamily="18" charset="0"/>
              </a:rPr>
            </a:br>
            <a:endParaRPr lang="en-US" sz="1600" dirty="0">
              <a:effectLst/>
              <a:ea typeface="Calibri" panose="020F0502020204030204" pitchFamily="34" charset="0"/>
              <a:cs typeface="Times New Roman" panose="02020603050405020304" pitchFamily="18" charset="0"/>
            </a:endParaRPr>
          </a:p>
          <a:p>
            <a:pPr marL="342900" marR="0" lvl="0" indent="-342900">
              <a:lnSpc>
                <a:spcPct val="100000"/>
              </a:lnSpc>
              <a:spcBef>
                <a:spcPts val="600"/>
              </a:spcBef>
              <a:buFont typeface="Arial" panose="020B0604020202020204" pitchFamily="34" charset="0"/>
              <a:buChar char="•"/>
              <a:tabLst>
                <a:tab pos="457200" algn="l"/>
              </a:tabLst>
            </a:pPr>
            <a:r>
              <a:rPr lang="en-US" sz="1600" dirty="0">
                <a:effectLst/>
                <a:ea typeface="Calibri" panose="020F0502020204030204" pitchFamily="34" charset="0"/>
                <a:cs typeface="Times New Roman" panose="02020603050405020304" pitchFamily="18" charset="0"/>
              </a:rPr>
              <a:t>Span more than one thrust (e.g., Hybrid Cloud &amp; AI and Quantum), using applications that benefit from </a:t>
            </a:r>
            <a:r>
              <a:rPr lang="en-US" sz="1600" b="1" dirty="0">
                <a:effectLst/>
                <a:ea typeface="Calibri" panose="020F0502020204030204" pitchFamily="34" charset="0"/>
                <a:cs typeface="Times New Roman" panose="02020603050405020304" pitchFamily="18" charset="0"/>
              </a:rPr>
              <a:t>cross-thrust collaboration</a:t>
            </a:r>
            <a:r>
              <a:rPr lang="en-US" sz="1600" dirty="0">
                <a:effectLst/>
                <a:ea typeface="Calibri" panose="020F0502020204030204" pitchFamily="34" charset="0"/>
                <a:cs typeface="Times New Roman" panose="02020603050405020304" pitchFamily="18" charset="0"/>
              </a:rPr>
              <a:t> as drivers for cross-thrust innovation </a:t>
            </a:r>
            <a:r>
              <a:rPr lang="en-US" sz="1600" dirty="0">
                <a:effectLst/>
                <a:ea typeface="Calibri" panose="020F0502020204030204" pitchFamily="34" charset="0"/>
                <a:cs typeface="Times New Roman" panose="02020603050405020304" pitchFamily="18" charset="0"/>
                <a:sym typeface="Wingdings" pitchFamily="2" charset="2"/>
              </a:rPr>
              <a:t> </a:t>
            </a:r>
            <a:r>
              <a:rPr lang="en-US" sz="1600" dirty="0">
                <a:effectLst/>
                <a:ea typeface="Calibri" panose="020F0502020204030204" pitchFamily="34" charset="0"/>
                <a:cs typeface="Times New Roman" panose="02020603050405020304" pitchFamily="18" charset="0"/>
              </a:rPr>
              <a:t>broader IIDAI impact.</a:t>
            </a:r>
            <a:br>
              <a:rPr lang="en-US" sz="1600" dirty="0">
                <a:effectLst/>
                <a:ea typeface="Calibri" panose="020F0502020204030204" pitchFamily="34" charset="0"/>
                <a:cs typeface="Times New Roman" panose="02020603050405020304" pitchFamily="18" charset="0"/>
              </a:rPr>
            </a:br>
            <a:endParaRPr lang="en-US" sz="1600" dirty="0">
              <a:effectLst/>
              <a:ea typeface="Calibri" panose="020F0502020204030204" pitchFamily="34" charset="0"/>
              <a:cs typeface="Times New Roman" panose="02020603050405020304" pitchFamily="18" charset="0"/>
            </a:endParaRPr>
          </a:p>
          <a:p>
            <a:pPr marL="342900" marR="0" lvl="0" indent="-342900">
              <a:lnSpc>
                <a:spcPct val="100000"/>
              </a:lnSpc>
              <a:spcBef>
                <a:spcPts val="600"/>
              </a:spcBef>
              <a:buFont typeface="Arial" panose="020B0604020202020204" pitchFamily="34" charset="0"/>
              <a:buChar char="•"/>
              <a:tabLst>
                <a:tab pos="457200" algn="l"/>
              </a:tabLst>
            </a:pPr>
            <a:r>
              <a:rPr lang="en-US" sz="1600" dirty="0">
                <a:effectLst/>
                <a:ea typeface="Calibri" panose="020F0502020204030204" pitchFamily="34" charset="0"/>
                <a:cs typeface="Times New Roman" panose="02020603050405020304" pitchFamily="18" charset="0"/>
              </a:rPr>
              <a:t>Aim to </a:t>
            </a:r>
            <a:r>
              <a:rPr lang="en-US" sz="1600" b="1" dirty="0">
                <a:effectLst/>
                <a:ea typeface="Calibri" panose="020F0502020204030204" pitchFamily="34" charset="0"/>
                <a:cs typeface="Times New Roman" panose="02020603050405020304" pitchFamily="18" charset="0"/>
              </a:rPr>
              <a:t>produce successful open-source projects </a:t>
            </a:r>
            <a:r>
              <a:rPr lang="en-US" sz="1600" dirty="0">
                <a:effectLst/>
                <a:ea typeface="Calibri" panose="020F0502020204030204" pitchFamily="34" charset="0"/>
                <a:cs typeface="Times New Roman" panose="02020603050405020304" pitchFamily="18" charset="0"/>
              </a:rPr>
              <a:t>and/or </a:t>
            </a:r>
            <a:r>
              <a:rPr lang="en-US" sz="1600" b="1" dirty="0">
                <a:effectLst/>
                <a:ea typeface="Calibri" panose="020F0502020204030204" pitchFamily="34" charset="0"/>
                <a:cs typeface="Times New Roman" panose="02020603050405020304" pitchFamily="18" charset="0"/>
              </a:rPr>
              <a:t>build/expand an open community</a:t>
            </a:r>
            <a:r>
              <a:rPr lang="en-US" sz="1600" dirty="0">
                <a:effectLst/>
                <a:ea typeface="Calibri" panose="020F0502020204030204" pitchFamily="34" charset="0"/>
                <a:cs typeface="Times New Roman" panose="02020603050405020304" pitchFamily="18" charset="0"/>
              </a:rPr>
              <a:t>, with concrete plans on how to achieve those goals. </a:t>
            </a:r>
          </a:p>
          <a:p>
            <a:pPr lvl="1">
              <a:lnSpc>
                <a:spcPct val="100000"/>
              </a:lnSpc>
              <a:spcBef>
                <a:spcPts val="600"/>
              </a:spcBef>
              <a:buFont typeface="Wingdings" pitchFamily="2" charset="2"/>
              <a:buChar char="Ø"/>
              <a:tabLst>
                <a:tab pos="457200" algn="l"/>
              </a:tabLst>
            </a:pPr>
            <a:r>
              <a:rPr lang="en-US" sz="1600" dirty="0">
                <a:effectLst/>
                <a:ea typeface="Calibri" panose="020F0502020204030204" pitchFamily="34" charset="0"/>
                <a:cs typeface="Times New Roman" panose="02020603050405020304" pitchFamily="18" charset="0"/>
              </a:rPr>
              <a:t>Foster innovation in the open to increase IIDAI’s visibility and </a:t>
            </a:r>
            <a:r>
              <a:rPr lang="en-US" sz="1600" dirty="0">
                <a:ea typeface="Calibri" panose="020F0502020204030204" pitchFamily="34" charset="0"/>
                <a:cs typeface="Times New Roman" panose="02020603050405020304" pitchFamily="18" charset="0"/>
              </a:rPr>
              <a:t>mindshare. </a:t>
            </a:r>
          </a:p>
          <a:p>
            <a:pPr lvl="2">
              <a:lnSpc>
                <a:spcPct val="100000"/>
              </a:lnSpc>
              <a:spcBef>
                <a:spcPts val="600"/>
              </a:spcBef>
              <a:buFont typeface="Wingdings" pitchFamily="2" charset="2"/>
              <a:buChar char="q"/>
              <a:tabLst>
                <a:tab pos="457200" algn="l"/>
              </a:tabLst>
            </a:pPr>
            <a:r>
              <a:rPr lang="en-US" sz="1600" dirty="0">
                <a:ea typeface="Calibri" panose="020F0502020204030204" pitchFamily="34" charset="0"/>
                <a:cs typeface="Times New Roman" panose="02020603050405020304" pitchFamily="18" charset="0"/>
              </a:rPr>
              <a:t>Note: We can engage the entrepreneurship thrust to help as needed.</a:t>
            </a:r>
            <a:endParaRPr lang="en-US" sz="1600" dirty="0">
              <a:effectLst/>
              <a:ea typeface="Calibri" panose="020F0502020204030204" pitchFamily="34" charset="0"/>
              <a:cs typeface="Times New Roman" panose="02020603050405020304" pitchFamily="18" charset="0"/>
            </a:endParaRPr>
          </a:p>
          <a:p>
            <a:pPr marL="0" indent="0">
              <a:lnSpc>
                <a:spcPct val="100000"/>
              </a:lnSpc>
              <a:spcBef>
                <a:spcPts val="600"/>
              </a:spcBef>
              <a:buNone/>
            </a:pPr>
            <a:endParaRPr lang="en-US" dirty="0"/>
          </a:p>
        </p:txBody>
      </p:sp>
    </p:spTree>
    <p:extLst>
      <p:ext uri="{BB962C8B-B14F-4D97-AF65-F5344CB8AC3E}">
        <p14:creationId xmlns:p14="http://schemas.microsoft.com/office/powerpoint/2010/main" val="14729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F31E1-D02A-025C-4378-BD868B8C9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84893-6227-72C6-E357-3395EF8E68BA}"/>
              </a:ext>
            </a:extLst>
          </p:cNvPr>
          <p:cNvSpPr>
            <a:spLocks noGrp="1"/>
          </p:cNvSpPr>
          <p:nvPr>
            <p:ph type="title"/>
          </p:nvPr>
        </p:nvSpPr>
        <p:spPr/>
        <p:txBody>
          <a:bodyPr/>
          <a:lstStyle/>
          <a:p>
            <a:r>
              <a:rPr lang="en-US" dirty="0"/>
              <a:t>Request for Proposals: Review Process</a:t>
            </a:r>
          </a:p>
        </p:txBody>
      </p:sp>
      <p:sp>
        <p:nvSpPr>
          <p:cNvPr id="3" name="Content Placeholder 2">
            <a:extLst>
              <a:ext uri="{FF2B5EF4-FFF2-40B4-BE49-F238E27FC236}">
                <a16:creationId xmlns:a16="http://schemas.microsoft.com/office/drawing/2014/main" id="{44B0F88E-945D-143D-2DBC-C03D2B963E0A}"/>
              </a:ext>
            </a:extLst>
          </p:cNvPr>
          <p:cNvSpPr>
            <a:spLocks noGrp="1"/>
          </p:cNvSpPr>
          <p:nvPr>
            <p:ph idx="1"/>
          </p:nvPr>
        </p:nvSpPr>
        <p:spPr>
          <a:xfrm>
            <a:off x="318591" y="1424566"/>
            <a:ext cx="10515600" cy="5006714"/>
          </a:xfrm>
        </p:spPr>
        <p:txBody>
          <a:bodyPr>
            <a:normAutofit fontScale="77500" lnSpcReduction="20000"/>
          </a:bodyPr>
          <a:lstStyle/>
          <a:p>
            <a:pPr lvl="1">
              <a:lnSpc>
                <a:spcPct val="110000"/>
              </a:lnSpc>
              <a:spcBef>
                <a:spcPts val="600"/>
              </a:spcBef>
            </a:pPr>
            <a:r>
              <a:rPr lang="en-US" sz="2600" dirty="0">
                <a:effectLst/>
              </a:rPr>
              <a:t>Comprehensive review by at least two IBM experts and by the thrust leaders (IBM and </a:t>
            </a:r>
            <a:r>
              <a:rPr lang="en-US" sz="2600" dirty="0"/>
              <a:t>Illinois</a:t>
            </a:r>
            <a:r>
              <a:rPr lang="en-US" sz="2600" dirty="0">
                <a:effectLst/>
              </a:rPr>
              <a:t>)</a:t>
            </a:r>
          </a:p>
          <a:p>
            <a:pPr lvl="2">
              <a:lnSpc>
                <a:spcPct val="110000"/>
              </a:lnSpc>
              <a:spcBef>
                <a:spcPts val="600"/>
              </a:spcBef>
            </a:pPr>
            <a:r>
              <a:rPr lang="en-US" sz="2300" dirty="0">
                <a:effectLst/>
              </a:rPr>
              <a:t>For Hybrid Cloud &amp; AI, sub-area leaders also participate</a:t>
            </a:r>
          </a:p>
          <a:p>
            <a:pPr lvl="2">
              <a:lnSpc>
                <a:spcPct val="110000"/>
              </a:lnSpc>
              <a:spcBef>
                <a:spcPts val="600"/>
              </a:spcBef>
            </a:pPr>
            <a:r>
              <a:rPr lang="en-US" sz="2300" dirty="0">
                <a:effectLst/>
                <a:ea typeface="Aptos" panose="020B0004020202020204" pitchFamily="34" charset="0"/>
                <a:cs typeface="Times New Roman" panose="02020603050405020304" pitchFamily="18" charset="0"/>
              </a:rPr>
              <a:t>If proposed research scope spans multiple thrust areas, experts from each relevant thrust will collaborate to review the proposal</a:t>
            </a:r>
          </a:p>
          <a:p>
            <a:pPr lvl="2">
              <a:lnSpc>
                <a:spcPct val="110000"/>
              </a:lnSpc>
              <a:spcBef>
                <a:spcPts val="600"/>
              </a:spcBef>
            </a:pPr>
            <a:r>
              <a:rPr lang="en-US" sz="2300" dirty="0">
                <a:effectLst/>
                <a:ea typeface="Aptos" panose="020B0004020202020204" pitchFamily="34" charset="0"/>
                <a:cs typeface="Times New Roman" panose="02020603050405020304" pitchFamily="18" charset="0"/>
              </a:rPr>
              <a:t>Conflicts of interest, when applicable, will be managed through appropriate oversight and procedures</a:t>
            </a:r>
            <a:endParaRPr lang="en-US" sz="2300" kern="100" dirty="0">
              <a:effectLst/>
              <a:ea typeface="Aptos" panose="020B0004020202020204" pitchFamily="34" charset="0"/>
              <a:cs typeface="Times New Roman" panose="02020603050405020304" pitchFamily="18" charset="0"/>
            </a:endParaRPr>
          </a:p>
          <a:p>
            <a:pPr lvl="1">
              <a:lnSpc>
                <a:spcPct val="110000"/>
              </a:lnSpc>
              <a:spcBef>
                <a:spcPts val="600"/>
              </a:spcBef>
            </a:pPr>
            <a:r>
              <a:rPr lang="en-US" sz="2600" kern="100" dirty="0">
                <a:effectLst/>
                <a:ea typeface="Aptos" panose="020B0004020202020204" pitchFamily="34" charset="0"/>
                <a:cs typeface="Times New Roman" panose="02020603050405020304" pitchFamily="18" charset="0"/>
              </a:rPr>
              <a:t>The pre-proposals and full proposals will be reviewed against the following criteria:</a:t>
            </a:r>
            <a:endParaRPr lang="en-US" sz="2300" dirty="0">
              <a:effectLst/>
            </a:endParaRPr>
          </a:p>
          <a:p>
            <a:pPr marL="1257300" lvl="2" indent="-342900">
              <a:lnSpc>
                <a:spcPct val="110000"/>
              </a:lnSpc>
              <a:spcBef>
                <a:spcPts val="600"/>
              </a:spcBef>
              <a:buFont typeface="+mj-lt"/>
              <a:buAutoNum type="arabicPeriod"/>
              <a:tabLst>
                <a:tab pos="457200" algn="l"/>
              </a:tabLst>
            </a:pPr>
            <a:r>
              <a:rPr lang="en-US" sz="2300" kern="100" dirty="0">
                <a:effectLst/>
                <a:ea typeface="Aptos" panose="020B0004020202020204" pitchFamily="34" charset="0"/>
                <a:cs typeface="Times New Roman" panose="02020603050405020304" pitchFamily="18" charset="0"/>
              </a:rPr>
              <a:t>Relevance and potential impact to IBM and IIDAI research priorities</a:t>
            </a:r>
          </a:p>
          <a:p>
            <a:pPr marL="1257300" lvl="2" indent="-342900">
              <a:lnSpc>
                <a:spcPct val="110000"/>
              </a:lnSpc>
              <a:spcBef>
                <a:spcPts val="600"/>
              </a:spcBef>
              <a:buFont typeface="+mj-lt"/>
              <a:buAutoNum type="arabicPeriod"/>
              <a:tabLst>
                <a:tab pos="457200" algn="l"/>
              </a:tabLst>
            </a:pPr>
            <a:r>
              <a:rPr lang="en-US" sz="2300" kern="100" dirty="0">
                <a:effectLst/>
                <a:ea typeface="Aptos" panose="020B0004020202020204" pitchFamily="34" charset="0"/>
                <a:cs typeface="Times New Roman" panose="02020603050405020304" pitchFamily="18" charset="0"/>
              </a:rPr>
              <a:t>Potential for advancing the state-of-the-art given the identification of the challenges being addressed, the proposed approaches, and expected project outcomes</a:t>
            </a:r>
          </a:p>
          <a:p>
            <a:pPr marL="1257300" lvl="2" indent="-342900">
              <a:lnSpc>
                <a:spcPct val="110000"/>
              </a:lnSpc>
              <a:spcBef>
                <a:spcPts val="600"/>
              </a:spcBef>
              <a:buFont typeface="+mj-lt"/>
              <a:buAutoNum type="arabicPeriod"/>
              <a:tabLst>
                <a:tab pos="457200" algn="l"/>
              </a:tabLst>
            </a:pPr>
            <a:r>
              <a:rPr lang="en-US" sz="2300" kern="100" dirty="0">
                <a:effectLst/>
                <a:ea typeface="Aptos" panose="020B0004020202020204" pitchFamily="34" charset="0"/>
                <a:cs typeface="Times New Roman" panose="02020603050405020304" pitchFamily="18" charset="0"/>
              </a:rPr>
              <a:t>Consistency between proposed tasks, timeline, and milestones </a:t>
            </a:r>
          </a:p>
          <a:p>
            <a:pPr marL="1257300" lvl="2" indent="-342900">
              <a:lnSpc>
                <a:spcPct val="110000"/>
              </a:lnSpc>
              <a:spcBef>
                <a:spcPts val="600"/>
              </a:spcBef>
              <a:buFont typeface="+mj-lt"/>
              <a:buAutoNum type="arabicPeriod"/>
              <a:tabLst>
                <a:tab pos="457200" algn="l"/>
              </a:tabLst>
            </a:pPr>
            <a:r>
              <a:rPr lang="en-US" sz="2300" kern="100" dirty="0">
                <a:effectLst/>
                <a:ea typeface="Aptos" panose="020B0004020202020204" pitchFamily="34" charset="0"/>
                <a:cs typeface="Times New Roman" panose="02020603050405020304" pitchFamily="18" charset="0"/>
              </a:rPr>
              <a:t>Relevant experience and expertise of the team identified to undertake the project</a:t>
            </a:r>
          </a:p>
          <a:p>
            <a:pPr marL="1257300" lvl="2" indent="-342900">
              <a:lnSpc>
                <a:spcPct val="110000"/>
              </a:lnSpc>
              <a:spcBef>
                <a:spcPts val="600"/>
              </a:spcBef>
              <a:buFont typeface="+mj-lt"/>
              <a:buAutoNum type="arabicPeriod"/>
              <a:tabLst>
                <a:tab pos="457200" algn="l"/>
              </a:tabLst>
            </a:pPr>
            <a:r>
              <a:rPr lang="en-US" sz="2300" kern="100" dirty="0">
                <a:effectLst/>
                <a:ea typeface="Aptos" panose="020B0004020202020204" pitchFamily="34" charset="0"/>
                <a:cs typeface="Times New Roman" panose="02020603050405020304" pitchFamily="18" charset="0"/>
              </a:rPr>
              <a:t>Reasonability of the scope of work and budget</a:t>
            </a:r>
            <a:endParaRPr lang="en-US" dirty="0"/>
          </a:p>
          <a:p>
            <a:pPr marL="0" indent="0">
              <a:lnSpc>
                <a:spcPct val="110000"/>
              </a:lnSpc>
              <a:spcBef>
                <a:spcPts val="600"/>
              </a:spcBef>
              <a:buNone/>
            </a:pPr>
            <a:endParaRPr lang="en-US" dirty="0"/>
          </a:p>
        </p:txBody>
      </p:sp>
    </p:spTree>
    <p:extLst>
      <p:ext uri="{BB962C8B-B14F-4D97-AF65-F5344CB8AC3E}">
        <p14:creationId xmlns:p14="http://schemas.microsoft.com/office/powerpoint/2010/main" val="2584662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BM-Illinois-Slide-Deck-Template" id="{06C9D23C-5F1B-0641-ADE1-C0C21183E510}" vid="{DCEF7777-DD16-8F41-97F9-EA9ADDE447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17018</TotalTime>
  <Words>4369</Words>
  <Application>Microsoft Macintosh PowerPoint</Application>
  <PresentationFormat>Widescreen</PresentationFormat>
  <Paragraphs>590</Paragraphs>
  <Slides>44</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DengXian Light</vt:lpstr>
      <vt:lpstr>SimSun</vt:lpstr>
      <vt:lpstr>Aptos</vt:lpstr>
      <vt:lpstr>Aptos Narrow</vt:lpstr>
      <vt:lpstr>Arial</vt:lpstr>
      <vt:lpstr>Calibri</vt:lpstr>
      <vt:lpstr>Helvetica</vt:lpstr>
      <vt:lpstr>IBM Plex Sans</vt:lpstr>
      <vt:lpstr>IBM Plex Sans Light</vt:lpstr>
      <vt:lpstr>IBM Plex Sans SmBld</vt:lpstr>
      <vt:lpstr>Slack-Lato</vt:lpstr>
      <vt:lpstr>Symbol</vt:lpstr>
      <vt:lpstr>Times New Roman</vt:lpstr>
      <vt:lpstr>Wingdings</vt:lpstr>
      <vt:lpstr>Office Theme</vt:lpstr>
      <vt:lpstr>PowerPoint Presentation</vt:lpstr>
      <vt:lpstr>IIDAI Leadership Team</vt:lpstr>
      <vt:lpstr>Schedule</vt:lpstr>
      <vt:lpstr>Master Research Agreement</vt:lpstr>
      <vt:lpstr>Term-5 Allocation of Funds</vt:lpstr>
      <vt:lpstr>Request for Proposals</vt:lpstr>
      <vt:lpstr>Request for Proposals (continued)</vt:lpstr>
      <vt:lpstr>Request for Proposals: General Objectives </vt:lpstr>
      <vt:lpstr>Request for Proposals: Review Process</vt:lpstr>
      <vt:lpstr>Next Steps</vt:lpstr>
      <vt:lpstr>Overall Vision and Research Scope</vt:lpstr>
      <vt:lpstr>PowerPoint Presentation</vt:lpstr>
      <vt:lpstr>Today vs. Future</vt:lpstr>
      <vt:lpstr>Challenges of AI-centric Hybrid Cloud Computing</vt:lpstr>
      <vt:lpstr>Transforming the Hybrid Cloud for the Future Orange bars: new features; green boxes: enhanced components; blue boxes: existing components</vt:lpstr>
      <vt:lpstr>How the Pieces Come Together?</vt:lpstr>
      <vt:lpstr>Questions?</vt:lpstr>
      <vt:lpstr>Thrust Level Research Focus</vt:lpstr>
      <vt:lpstr>Hybrid Cloud &amp; AI Thrust</vt:lpstr>
      <vt:lpstr>Agentic Systems</vt:lpstr>
      <vt:lpstr>PowerPoint Presentation</vt:lpstr>
      <vt:lpstr>PowerPoint Presentation</vt:lpstr>
      <vt:lpstr>Infrastructure &amp; Security</vt:lpstr>
      <vt:lpstr>Questions?</vt:lpstr>
      <vt:lpstr>Quantum Computing Thrust</vt:lpstr>
      <vt:lpstr>Current Work</vt:lpstr>
      <vt:lpstr>Going Forward</vt:lpstr>
      <vt:lpstr>PowerPoint Presentation</vt:lpstr>
      <vt:lpstr>PowerPoint Presentation</vt:lpstr>
      <vt:lpstr>Utility-Era Projects</vt:lpstr>
      <vt:lpstr>Let’s create the future of quantum computing together</vt:lpstr>
      <vt:lpstr>Questions?</vt:lpstr>
      <vt:lpstr>Materials Discovery Thrust</vt:lpstr>
      <vt:lpstr>General Objectives</vt:lpstr>
      <vt:lpstr>PowerPoint Presentation</vt:lpstr>
      <vt:lpstr>PowerPoint Presentation</vt:lpstr>
      <vt:lpstr>PowerPoint Presentation</vt:lpstr>
      <vt:lpstr>Questions?</vt:lpstr>
      <vt:lpstr>Climate &amp; Sustainability Thrust</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Nielsen, Joshua</dc:creator>
  <cp:lastModifiedBy>Fabio A Oliveira</cp:lastModifiedBy>
  <cp:revision>77</cp:revision>
  <dcterms:created xsi:type="dcterms:W3CDTF">2021-10-06T17:53:56Z</dcterms:created>
  <dcterms:modified xsi:type="dcterms:W3CDTF">2024-11-14T19:23:25Z</dcterms:modified>
</cp:coreProperties>
</file>