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3"/>
  </p:notesMasterIdLst>
  <p:sldIdLst>
    <p:sldId id="302" r:id="rId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go="http://customooxmlschemas.google.com/" r:id="rId35" roundtripDataSignature="AMtx7mhSaRiTD9uDhGJ3nUfwohnl+c0Rs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E84B36"/>
    <a:srgbClr val="15264B"/>
    <a:srgbClr val="1B4284"/>
    <a:srgbClr val="FA5738"/>
    <a:srgbClr val="FF552E"/>
    <a:srgbClr val="13294B"/>
    <a:srgbClr val="0E2248"/>
    <a:srgbClr val="0E2E5A"/>
    <a:srgbClr val="0B1A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54" autoAdjust="0"/>
    <p:restoredTop sz="75911" autoAdjust="0"/>
  </p:normalViewPr>
  <p:slideViewPr>
    <p:cSldViewPr snapToGrid="0" snapToObjects="1">
      <p:cViewPr varScale="1">
        <p:scale>
          <a:sx n="110" d="100"/>
          <a:sy n="110" d="100"/>
        </p:scale>
        <p:origin x="62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9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37" Type="http://schemas.openxmlformats.org/officeDocument/2006/relationships/viewProps" Target="viewProps.xml"/><Relationship Id="rId36" Type="http://schemas.openxmlformats.org/officeDocument/2006/relationships/presProps" Target="presProps.xml"/><Relationship Id="rId35" Type="http://customschemas.google.com/relationships/presentationmetadata" Target="meta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 algn="l">
              <a:buFont typeface="+mj-lt"/>
              <a:buAutoNum type="arabicPeriod"/>
            </a:pPr>
            <a:r>
              <a:rPr lang="en-US" sz="1200" b="0" i="0" dirty="0">
                <a:solidFill>
                  <a:schemeClr val="tx1"/>
                </a:solidFill>
                <a:effectLst/>
                <a:latin typeface="Lato" panose="020F0502020204030203" pitchFamily="34" charset="0"/>
              </a:rPr>
              <a:t>Immediately report accident/incident to supervisor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200" b="0" i="0" dirty="0">
                <a:solidFill>
                  <a:schemeClr val="tx1"/>
                </a:solidFill>
                <a:effectLst/>
                <a:latin typeface="Lato" panose="020F0502020204030203" pitchFamily="34" charset="0"/>
              </a:rPr>
              <a:t>Promptly seek medical care as needed</a:t>
            </a:r>
          </a:p>
          <a:p>
            <a:pPr marL="342900" indent="-342900" algn="l">
              <a:buFont typeface="+mj-lt"/>
              <a:buAutoNum type="arabicPeriod"/>
            </a:pPr>
            <a:r>
              <a:rPr lang="en-US" sz="1200" b="0" i="0" dirty="0">
                <a:solidFill>
                  <a:schemeClr val="tx1"/>
                </a:solidFill>
                <a:effectLst/>
                <a:latin typeface="Lato" panose="020F0502020204030203" pitchFamily="34" charset="0"/>
              </a:rPr>
              <a:t>Thoroughly complete and sign the First Report of Injury/Illness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5" name="Google Shape;15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23" name="Google Shape;23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1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1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1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2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2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2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2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2" r:id="rId2"/>
    <p:sldLayoutId id="2147483653" r:id="rId3"/>
    <p:sldLayoutId id="2147483654" r:id="rId4"/>
    <p:sldLayoutId id="2147483656" r:id="rId5"/>
    <p:sldLayoutId id="2147483657" r:id="rId6"/>
    <p:sldLayoutId id="2147483658" r:id="rId7"/>
    <p:sldLayoutId id="2147483659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hyperlink" Target="https://www.drs.illinois.edu/Page/RequestAWastePickup" TargetMode="External"/><Relationship Id="rId4" Type="http://schemas.openxmlformats.org/officeDocument/2006/relationships/hyperlink" Target="https://www.drs.illinois.edu/Page/SafetyLibrary/BatterySafety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145;p7">
            <a:extLst>
              <a:ext uri="{FF2B5EF4-FFF2-40B4-BE49-F238E27FC236}">
                <a16:creationId xmlns:a16="http://schemas.microsoft.com/office/drawing/2014/main" id="{5DE4B35C-AD2D-8148-A3D7-1E1ED7909233}"/>
              </a:ext>
            </a:extLst>
          </p:cNvPr>
          <p:cNvSpPr/>
          <p:nvPr/>
        </p:nvSpPr>
        <p:spPr>
          <a:xfrm rot="10800000" flipH="1">
            <a:off x="0" y="6437013"/>
            <a:ext cx="12192000" cy="420987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50000"/>
                </a:schemeClr>
              </a:gs>
              <a:gs pos="100000">
                <a:schemeClr val="bg1">
                  <a:lumMod val="75000"/>
                </a:schemeClr>
              </a:gs>
            </a:gsLst>
            <a:lin ang="0" scaled="1"/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b="0" i="0" u="none" strike="noStrike" cap="none">
              <a:solidFill>
                <a:srgbClr val="13294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100;p1">
            <a:extLst>
              <a:ext uri="{FF2B5EF4-FFF2-40B4-BE49-F238E27FC236}">
                <a16:creationId xmlns:a16="http://schemas.microsoft.com/office/drawing/2014/main" id="{774F6727-8801-C64F-BFC2-04EC87E30D51}"/>
              </a:ext>
            </a:extLst>
          </p:cNvPr>
          <p:cNvSpPr txBox="1"/>
          <p:nvPr/>
        </p:nvSpPr>
        <p:spPr>
          <a:xfrm>
            <a:off x="136663" y="6553050"/>
            <a:ext cx="2772792" cy="2307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/>
            <a:r>
              <a:rPr lang="en-US" sz="900" spc="200" dirty="0">
                <a:solidFill>
                  <a:schemeClr val="bg1"/>
                </a:solidFill>
                <a:ea typeface="Helvetica Neue Light"/>
                <a:cs typeface="Helvetica Neue Light"/>
                <a:sym typeface="Helvetica Neue Light"/>
              </a:rPr>
              <a:t>ISE / </a:t>
            </a:r>
            <a:r>
              <a:rPr lang="en-US" sz="900" b="1" spc="200" dirty="0">
                <a:solidFill>
                  <a:schemeClr val="bg1"/>
                </a:solidFill>
                <a:ea typeface="Helvetica Neue Light"/>
                <a:cs typeface="Helvetica Neue Light"/>
                <a:sym typeface="Helvetica Neue Light"/>
              </a:rPr>
              <a:t>OFFICE OF SAFETY</a:t>
            </a:r>
          </a:p>
        </p:txBody>
      </p:sp>
      <p:sp>
        <p:nvSpPr>
          <p:cNvPr id="22" name="Google Shape;100;p1">
            <a:extLst>
              <a:ext uri="{FF2B5EF4-FFF2-40B4-BE49-F238E27FC236}">
                <a16:creationId xmlns:a16="http://schemas.microsoft.com/office/drawing/2014/main" id="{97A51456-7BB9-BA42-8AC0-3FBAA7ADE334}"/>
              </a:ext>
            </a:extLst>
          </p:cNvPr>
          <p:cNvSpPr txBox="1"/>
          <p:nvPr/>
        </p:nvSpPr>
        <p:spPr>
          <a:xfrm>
            <a:off x="9335597" y="6524381"/>
            <a:ext cx="2473415" cy="2154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lvl="0" algn="r"/>
            <a:r>
              <a:rPr lang="en-US" sz="800" b="1" spc="200" dirty="0">
                <a:solidFill>
                  <a:schemeClr val="bg1"/>
                </a:solidFill>
                <a:ea typeface="Helvetica Neue Light"/>
                <a:cs typeface="Helvetica Neue Light"/>
                <a:sym typeface="Helvetica Neue Light"/>
              </a:rPr>
              <a:t>GRAINGER ENGINEERING</a:t>
            </a:r>
          </a:p>
        </p:txBody>
      </p:sp>
      <p:sp>
        <p:nvSpPr>
          <p:cNvPr id="23" name="Google Shape;145;p7">
            <a:extLst>
              <a:ext uri="{FF2B5EF4-FFF2-40B4-BE49-F238E27FC236}">
                <a16:creationId xmlns:a16="http://schemas.microsoft.com/office/drawing/2014/main" id="{3DE14F04-2DDF-9A49-941F-4E19DD8F838E}"/>
              </a:ext>
            </a:extLst>
          </p:cNvPr>
          <p:cNvSpPr/>
          <p:nvPr/>
        </p:nvSpPr>
        <p:spPr>
          <a:xfrm rot="10800000" flipH="1">
            <a:off x="-9526" y="-7695"/>
            <a:ext cx="12201525" cy="868218"/>
          </a:xfrm>
          <a:prstGeom prst="rect">
            <a:avLst/>
          </a:prstGeom>
          <a:gradFill>
            <a:gsLst>
              <a:gs pos="0">
                <a:srgbClr val="1B4284"/>
              </a:gs>
              <a:gs pos="100000">
                <a:srgbClr val="13294B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b="0" i="0" u="none" strike="noStrike" cap="none">
              <a:solidFill>
                <a:srgbClr val="13294B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" name="Picture 23" descr="A close up of a logo&#10;&#10;Description automatically generated">
            <a:extLst>
              <a:ext uri="{FF2B5EF4-FFF2-40B4-BE49-F238E27FC236}">
                <a16:creationId xmlns:a16="http://schemas.microsoft.com/office/drawing/2014/main" id="{64F39A5D-F812-0B44-A021-03BEB2D97A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54210" y="228014"/>
            <a:ext cx="277906" cy="40142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B2D58210-5616-4526-A877-9D436962C73C}"/>
              </a:ext>
            </a:extLst>
          </p:cNvPr>
          <p:cNvSpPr txBox="1"/>
          <p:nvPr/>
        </p:nvSpPr>
        <p:spPr>
          <a:xfrm>
            <a:off x="359160" y="1196373"/>
            <a:ext cx="44740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E84B36"/>
                </a:solidFill>
              </a:rPr>
              <a:t>Collecting Batteries</a:t>
            </a:r>
            <a:endParaRPr lang="en-US" sz="2000" b="1" dirty="0">
              <a:solidFill>
                <a:srgbClr val="E84B36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541D424-73C3-4F54-AF69-DD5ACBB1ADE9}"/>
              </a:ext>
            </a:extLst>
          </p:cNvPr>
          <p:cNvSpPr txBox="1"/>
          <p:nvPr/>
        </p:nvSpPr>
        <p:spPr>
          <a:xfrm>
            <a:off x="289500" y="5199678"/>
            <a:ext cx="5580079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rgbClr val="15264B"/>
                </a:solidFill>
              </a:rPr>
              <a:t>Additional resources: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hlinkClick r:id="rId4"/>
              </a:rPr>
              <a:t>Battery Safety</a:t>
            </a:r>
            <a:r>
              <a:rPr lang="en-US" sz="1600" dirty="0"/>
              <a:t> – DRS Library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hlinkClick r:id="rId5"/>
              </a:rPr>
              <a:t>Requesting a Waste Pick-up </a:t>
            </a:r>
            <a:r>
              <a:rPr lang="en-US" sz="1600" dirty="0"/>
              <a:t>– DRS Library</a:t>
            </a:r>
          </a:p>
        </p:txBody>
      </p:sp>
      <p:sp>
        <p:nvSpPr>
          <p:cNvPr id="18" name="Google Shape;100;p1">
            <a:extLst>
              <a:ext uri="{FF2B5EF4-FFF2-40B4-BE49-F238E27FC236}">
                <a16:creationId xmlns:a16="http://schemas.microsoft.com/office/drawing/2014/main" id="{11472EE8-BFB5-414D-BA56-3C05879A9C9C}"/>
              </a:ext>
            </a:extLst>
          </p:cNvPr>
          <p:cNvSpPr txBox="1"/>
          <p:nvPr/>
        </p:nvSpPr>
        <p:spPr>
          <a:xfrm>
            <a:off x="376809" y="195602"/>
            <a:ext cx="313874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i="1" u="none" strike="noStrike" cap="none" dirty="0">
                <a:solidFill>
                  <a:schemeClr val="lt1"/>
                </a:solidFill>
                <a:latin typeface="+mn-lt"/>
                <a:ea typeface="Helvetica Neue Light"/>
                <a:cs typeface="Helvetica Neue Light"/>
                <a:sym typeface="Helvetica Neue Light"/>
              </a:rPr>
              <a:t>Minute for Safety – </a:t>
            </a:r>
            <a:endParaRPr lang="en-US" sz="2400" b="1" i="1" dirty="0">
              <a:solidFill>
                <a:schemeClr val="lt1"/>
              </a:solidFill>
              <a:latin typeface="+mn-l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E4812F-404F-48D0-903F-DD1299125378}"/>
              </a:ext>
            </a:extLst>
          </p:cNvPr>
          <p:cNvSpPr txBox="1"/>
          <p:nvPr/>
        </p:nvSpPr>
        <p:spPr>
          <a:xfrm>
            <a:off x="289500" y="1708157"/>
            <a:ext cx="5580078" cy="1498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fontAlgn="base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en-US" dirty="0"/>
              <a:t>Only battery waste generated on campus should be collected.</a:t>
            </a:r>
          </a:p>
          <a:p>
            <a:pPr marL="285750" indent="-285750" fontAlgn="base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en-US" dirty="0"/>
              <a:t>Separate batteries by type (e.g., alkaline, lithium-ion (Li-Ion), lithium polymer (Li-Po))</a:t>
            </a:r>
          </a:p>
          <a:p>
            <a:pPr marL="285750" indent="-285750" fontAlgn="base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en-US" dirty="0"/>
              <a:t>Use tape to cover terminals of 9V and lithium metal batteries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98210AA-567F-46BA-836A-D8236A0D8D72}"/>
              </a:ext>
            </a:extLst>
          </p:cNvPr>
          <p:cNvSpPr txBox="1"/>
          <p:nvPr/>
        </p:nvSpPr>
        <p:spPr>
          <a:xfrm>
            <a:off x="376810" y="3741778"/>
            <a:ext cx="610035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E84B36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Disposing Batteries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E84B36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FABEA11-D189-40CA-B099-917D6DD56975}"/>
              </a:ext>
            </a:extLst>
          </p:cNvPr>
          <p:cNvSpPr txBox="1"/>
          <p:nvPr/>
        </p:nvSpPr>
        <p:spPr>
          <a:xfrm>
            <a:off x="289499" y="4220468"/>
            <a:ext cx="6100354" cy="6987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fontAlgn="base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en-US" dirty="0"/>
              <a:t>Use DRS Waste Management App to request pickup of unwanted batteries. </a:t>
            </a:r>
            <a:r>
              <a:rPr lang="en-US" b="1" dirty="0"/>
              <a:t>DRS will recycle batteries whenever possible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2A6AB75-8A67-4C88-AE0E-E8A9A703C4C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4757"/>
          <a:stretch/>
        </p:blipFill>
        <p:spPr>
          <a:xfrm>
            <a:off x="6486129" y="1036181"/>
            <a:ext cx="4456281" cy="2532439"/>
          </a:xfrm>
          <a:prstGeom prst="rect">
            <a:avLst/>
          </a:prstGeom>
        </p:spPr>
      </p:pic>
      <p:pic>
        <p:nvPicPr>
          <p:cNvPr id="8" name="Picture 7" descr="A picture containing text, automaton&#10;&#10;Description automatically generated">
            <a:extLst>
              <a:ext uri="{FF2B5EF4-FFF2-40B4-BE49-F238E27FC236}">
                <a16:creationId xmlns:a16="http://schemas.microsoft.com/office/drawing/2014/main" id="{38692534-579A-4768-BDFC-6D2AF68F19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75940" y="3577872"/>
            <a:ext cx="5016137" cy="2821577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006B8B1C-E271-401C-8FF0-4A32E97F7374}"/>
              </a:ext>
            </a:extLst>
          </p:cNvPr>
          <p:cNvSpPr txBox="1"/>
          <p:nvPr/>
        </p:nvSpPr>
        <p:spPr>
          <a:xfrm>
            <a:off x="3223504" y="195561"/>
            <a:ext cx="264607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2400" b="1" i="1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Helvetica Neue Light"/>
                <a:cs typeface="Helvetica Neue Light"/>
                <a:sym typeface="Helvetica Neue Light"/>
              </a:rPr>
              <a:t>Battery Disposal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54" grpId="0"/>
      <p:bldP spid="16" grpId="0"/>
      <p:bldP spid="26" grpId="0"/>
      <p:bldP spid="28" grpId="0"/>
      <p:bldP spid="3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31532</TotalTime>
  <Words>115</Words>
  <Application>Microsoft Office PowerPoint</Application>
  <PresentationFormat>Widescreen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Lato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a template. Please copy this document before making any edits</dc:title>
  <dc:creator>Nielsen, Joshua</dc:creator>
  <cp:lastModifiedBy>Corral, Jose</cp:lastModifiedBy>
  <cp:revision>157</cp:revision>
  <dcterms:created xsi:type="dcterms:W3CDTF">2019-01-14T22:06:33Z</dcterms:created>
  <dcterms:modified xsi:type="dcterms:W3CDTF">2023-01-05T15:24:41Z</dcterms:modified>
</cp:coreProperties>
</file>