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4" r:id="rId2"/>
    <p:sldId id="305" r:id="rId3"/>
    <p:sldId id="306" r:id="rId4"/>
    <p:sldId id="303" r:id="rId5"/>
    <p:sldId id="295" r:id="rId6"/>
    <p:sldId id="304" r:id="rId7"/>
    <p:sldId id="289" r:id="rId8"/>
    <p:sldId id="290" r:id="rId9"/>
    <p:sldId id="308" r:id="rId10"/>
    <p:sldId id="302" r:id="rId11"/>
    <p:sldId id="292" r:id="rId12"/>
    <p:sldId id="273" r:id="rId1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4A27"/>
    <a:srgbClr val="1329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 autoAdjust="0"/>
    <p:restoredTop sz="81973" autoAdjust="0"/>
  </p:normalViewPr>
  <p:slideViewPr>
    <p:cSldViewPr snapToGrid="0">
      <p:cViewPr varScale="1">
        <p:scale>
          <a:sx n="99" d="100"/>
          <a:sy n="99" d="100"/>
        </p:scale>
        <p:origin x="1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23A4E566-D0FE-4EA5-A5B9-251A009758D4}" type="datetimeFigureOut">
              <a:rPr lang="en-US" smtClean="0"/>
              <a:t>8/20/20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291CB489-2B7E-4AC2-BA1C-570C73A38B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39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CB489-2B7E-4AC2-BA1C-570C73A38B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21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Topic</a:t>
            </a:r>
            <a:r>
              <a:rPr lang="en-US" baseline="0" dirty="0"/>
              <a:t>/ internships /…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F912F-0C57-4D12-9E4D-2E06DCA1F35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260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Really</a:t>
            </a:r>
            <a:r>
              <a:rPr lang="en-US" baseline="0" dirty="0"/>
              <a:t> looking for feedback to see where we go from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AE46F-FED8-4E6D-97B9-AF9F841E0420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203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CB489-2B7E-4AC2-BA1C-570C73A38B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97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CB489-2B7E-4AC2-BA1C-570C73A38BF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98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CB489-2B7E-4AC2-BA1C-570C73A38B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995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237"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CB489-2B7E-4AC2-BA1C-570C73A38B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325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CB489-2B7E-4AC2-BA1C-570C73A38B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633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F912F-0C57-4D12-9E4D-2E06DCA1F3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742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F912F-0C57-4D12-9E4D-2E06DCA1F3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193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CB489-2B7E-4AC2-BA1C-570C73A38BF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20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24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5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13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7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2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749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2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33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90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04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76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CD188-C3AF-41E7-A573-3DA18F6C4848}" type="datetimeFigureOut">
              <a:rPr lang="en-US" smtClean="0"/>
              <a:t>8/20/20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6C72C-AD8D-4007-B87F-04585AC7EA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aerospacesystemsmeng.engineering.illinois.ed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21027"/>
            <a:ext cx="10515600" cy="285273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9933"/>
                </a:solidFill>
              </a:rPr>
              <a:t>Aerospace Systems Engineering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Jason Merret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575E8E4-9F88-EC4D-AE38-FA2978AD816F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0" y="5705856"/>
            <a:ext cx="12192000" cy="1152144"/>
          </a:xfrm>
          <a:prstGeom prst="rect">
            <a:avLst/>
          </a:prstGeom>
          <a:solidFill>
            <a:srgbClr val="1329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7" y="6035040"/>
            <a:ext cx="4022822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MEng - Aerospace Systems Engineering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AAB03B5-583B-49B3-8D7A-7F82CA8107D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81"/>
          <a:stretch/>
        </p:blipFill>
        <p:spPr>
          <a:xfrm>
            <a:off x="0" y="5918108"/>
            <a:ext cx="12192000" cy="939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141166"/>
            <a:ext cx="4022822" cy="493776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1922583" y="1985809"/>
            <a:ext cx="259766" cy="476071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801472" y="1497537"/>
            <a:ext cx="259766" cy="476071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9" name="Oval 8"/>
          <p:cNvSpPr/>
          <p:nvPr/>
        </p:nvSpPr>
        <p:spPr>
          <a:xfrm>
            <a:off x="4311939" y="1999267"/>
            <a:ext cx="3306103" cy="2206431"/>
          </a:xfrm>
          <a:prstGeom prst="ellipse">
            <a:avLst/>
          </a:prstGeom>
          <a:gradFill flip="none" rotWithShape="1">
            <a:gsLst>
              <a:gs pos="0">
                <a:srgbClr val="FF9900"/>
              </a:gs>
              <a:gs pos="50000">
                <a:srgbClr val="FFCC66">
                  <a:alpha val="46667"/>
                </a:srgbClr>
              </a:gs>
              <a:gs pos="100000">
                <a:srgbClr val="FFFF99">
                  <a:alpha val="500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1600" kern="0" dirty="0">
              <a:solidFill>
                <a:sysClr val="window" lastClr="FFFFFF"/>
              </a:solidFill>
              <a:latin typeface="Calibri"/>
              <a:ea typeface="ＭＳ Ｐゴシック" pitchFamily="34" charset="-12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009073" y="4052050"/>
            <a:ext cx="1574335" cy="617801"/>
          </a:xfrm>
          <a:prstGeom prst="ellipse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Structural Mechanics and Materials</a:t>
            </a:r>
            <a:endParaRPr lang="en-US" sz="800" kern="0" dirty="0">
              <a:solidFill>
                <a:sysClr val="window" lastClr="FFFFFF"/>
              </a:solidFill>
              <a:latin typeface="Calibri"/>
              <a:ea typeface="ＭＳ Ｐゴシック" pitchFamily="34" charset="-12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60564" y="3508267"/>
            <a:ext cx="1967918" cy="706058"/>
          </a:xfrm>
          <a:prstGeom prst="ellipse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Aerodynamics, 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Fluid Mechanics, Combustion and Propulsion</a:t>
            </a:r>
            <a:endParaRPr lang="en-US" sz="800" kern="0" dirty="0">
              <a:solidFill>
                <a:sysClr val="window" lastClr="FFFFFF"/>
              </a:solidFill>
              <a:latin typeface="Calibri"/>
              <a:ea typeface="ＭＳ Ｐゴシック" pitchFamily="34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37838" y="4128482"/>
            <a:ext cx="1653052" cy="617801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Astrodynamics, Controls and Dynamical Systems</a:t>
            </a:r>
            <a:endParaRPr lang="en-US" sz="800" kern="0" dirty="0">
              <a:solidFill>
                <a:sysClr val="window" lastClr="FFFFFF"/>
              </a:solidFill>
              <a:latin typeface="Calibri"/>
              <a:ea typeface="ＭＳ Ｐゴシック" pitchFamily="34" charset="-12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393296" y="4606543"/>
            <a:ext cx="1495618" cy="529543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rgbClr val="1F497D">
                    <a:lumMod val="75000"/>
                  </a:srgbClr>
                </a:solidFill>
                <a:latin typeface="Calibri"/>
                <a:ea typeface="ＭＳ Ｐゴシック" pitchFamily="34" charset="-128"/>
              </a:rPr>
              <a:t>Control Systems Theory and Design</a:t>
            </a:r>
          </a:p>
        </p:txBody>
      </p:sp>
      <p:sp>
        <p:nvSpPr>
          <p:cNvPr id="14" name="Oval 13"/>
          <p:cNvSpPr/>
          <p:nvPr/>
        </p:nvSpPr>
        <p:spPr>
          <a:xfrm>
            <a:off x="3708163" y="4253514"/>
            <a:ext cx="1102034" cy="441286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Decision Analysis I &amp; II</a:t>
            </a:r>
          </a:p>
        </p:txBody>
      </p:sp>
      <p:sp>
        <p:nvSpPr>
          <p:cNvPr id="15" name="Oval 14"/>
          <p:cNvSpPr/>
          <p:nvPr/>
        </p:nvSpPr>
        <p:spPr>
          <a:xfrm>
            <a:off x="3157147" y="5136087"/>
            <a:ext cx="1338185" cy="617801"/>
          </a:xfrm>
          <a:prstGeom prst="ellipse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Data-Based Systems Modeling</a:t>
            </a:r>
          </a:p>
        </p:txBody>
      </p:sp>
      <p:sp>
        <p:nvSpPr>
          <p:cNvPr id="16" name="Oval 15"/>
          <p:cNvSpPr/>
          <p:nvPr/>
        </p:nvSpPr>
        <p:spPr>
          <a:xfrm>
            <a:off x="4495332" y="4430029"/>
            <a:ext cx="1338185" cy="617801"/>
          </a:xfrm>
          <a:prstGeom prst="ellipse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Multi-attribute Decision Making</a:t>
            </a:r>
          </a:p>
        </p:txBody>
      </p:sp>
      <p:sp>
        <p:nvSpPr>
          <p:cNvPr id="17" name="Oval 16"/>
          <p:cNvSpPr/>
          <p:nvPr/>
        </p:nvSpPr>
        <p:spPr>
          <a:xfrm>
            <a:off x="4180465" y="4959572"/>
            <a:ext cx="1416901" cy="617801"/>
          </a:xfrm>
          <a:prstGeom prst="ellipse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rgbClr val="1F497D">
                    <a:lumMod val="75000"/>
                  </a:srgbClr>
                </a:solidFill>
                <a:latin typeface="Calibri"/>
                <a:ea typeface="ＭＳ Ｐゴシック" pitchFamily="34" charset="-128"/>
              </a:rPr>
              <a:t>Design &amp; Analysis of Experiments</a:t>
            </a:r>
          </a:p>
        </p:txBody>
      </p:sp>
      <p:sp>
        <p:nvSpPr>
          <p:cNvPr id="18" name="Oval 17"/>
          <p:cNvSpPr/>
          <p:nvPr/>
        </p:nvSpPr>
        <p:spPr>
          <a:xfrm>
            <a:off x="4731481" y="5400859"/>
            <a:ext cx="1495618" cy="529543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rgbClr val="1F497D">
                    <a:lumMod val="75000"/>
                  </a:srgbClr>
                </a:solidFill>
                <a:latin typeface="Calibri"/>
                <a:ea typeface="ＭＳ Ｐゴシック" pitchFamily="34" charset="-128"/>
              </a:rPr>
              <a:t>Optimization of Large Scale Systems</a:t>
            </a:r>
          </a:p>
        </p:txBody>
      </p:sp>
      <p:sp>
        <p:nvSpPr>
          <p:cNvPr id="19" name="Oval 18"/>
          <p:cNvSpPr/>
          <p:nvPr/>
        </p:nvSpPr>
        <p:spPr>
          <a:xfrm>
            <a:off x="5439932" y="4253514"/>
            <a:ext cx="944601" cy="441286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rgbClr val="1F497D">
                    <a:lumMod val="75000"/>
                  </a:srgbClr>
                </a:solidFill>
                <a:latin typeface="Calibri"/>
                <a:ea typeface="ＭＳ Ｐゴシック" pitchFamily="34" charset="-128"/>
              </a:rPr>
              <a:t>Simulation</a:t>
            </a:r>
          </a:p>
        </p:txBody>
      </p:sp>
      <p:sp>
        <p:nvSpPr>
          <p:cNvPr id="20" name="Oval 19"/>
          <p:cNvSpPr/>
          <p:nvPr/>
        </p:nvSpPr>
        <p:spPr>
          <a:xfrm>
            <a:off x="5439932" y="4783058"/>
            <a:ext cx="1338185" cy="529543"/>
          </a:xfrm>
          <a:prstGeom prst="ellipse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Optimal System Design</a:t>
            </a:r>
          </a:p>
        </p:txBody>
      </p:sp>
      <p:sp>
        <p:nvSpPr>
          <p:cNvPr id="21" name="Oval 20"/>
          <p:cNvSpPr/>
          <p:nvPr/>
        </p:nvSpPr>
        <p:spPr>
          <a:xfrm>
            <a:off x="6227100" y="4341772"/>
            <a:ext cx="1180751" cy="617801"/>
          </a:xfrm>
          <a:prstGeom prst="ellipse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rgbClr val="1F497D">
                    <a:lumMod val="75000"/>
                  </a:srgbClr>
                </a:solidFill>
                <a:latin typeface="Calibri"/>
                <a:ea typeface="ＭＳ Ｐゴシック" pitchFamily="34" charset="-128"/>
              </a:rPr>
              <a:t>Design of Thermal Systems</a:t>
            </a:r>
          </a:p>
        </p:txBody>
      </p:sp>
      <p:sp>
        <p:nvSpPr>
          <p:cNvPr id="22" name="Oval 21"/>
          <p:cNvSpPr/>
          <p:nvPr/>
        </p:nvSpPr>
        <p:spPr>
          <a:xfrm>
            <a:off x="5912233" y="5136087"/>
            <a:ext cx="1338185" cy="617801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Control of Complex Systems</a:t>
            </a:r>
          </a:p>
        </p:txBody>
      </p:sp>
      <p:sp>
        <p:nvSpPr>
          <p:cNvPr id="23" name="Oval 22"/>
          <p:cNvSpPr/>
          <p:nvPr/>
        </p:nvSpPr>
        <p:spPr>
          <a:xfrm>
            <a:off x="6778117" y="4871314"/>
            <a:ext cx="1180751" cy="441286"/>
          </a:xfrm>
          <a:prstGeom prst="ellipse">
            <a:avLst/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rgbClr val="1F497D">
                    <a:lumMod val="75000"/>
                  </a:srgbClr>
                </a:solidFill>
                <a:latin typeface="Calibri"/>
                <a:ea typeface="ＭＳ Ｐゴシック" pitchFamily="34" charset="-128"/>
              </a:rPr>
              <a:t>  Special Topics</a:t>
            </a:r>
          </a:p>
        </p:txBody>
      </p:sp>
      <p:sp>
        <p:nvSpPr>
          <p:cNvPr id="24" name="Oval 23"/>
          <p:cNvSpPr/>
          <p:nvPr/>
        </p:nvSpPr>
        <p:spPr>
          <a:xfrm>
            <a:off x="5990950" y="3900486"/>
            <a:ext cx="1338185" cy="529543"/>
          </a:xfrm>
          <a:prstGeom prst="ellipse">
            <a:avLst/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srgbClr val="1F497D">
                    <a:lumMod val="75000"/>
                  </a:srgbClr>
                </a:solidFill>
                <a:latin typeface="Calibri"/>
                <a:ea typeface="ＭＳ Ｐゴシック" pitchFamily="34" charset="-128"/>
              </a:rPr>
              <a:t>Aerospace Flight Vehicle  Systems  </a:t>
            </a:r>
          </a:p>
        </p:txBody>
      </p:sp>
      <p:sp>
        <p:nvSpPr>
          <p:cNvPr id="26" name="Oval 25"/>
          <p:cNvSpPr/>
          <p:nvPr/>
        </p:nvSpPr>
        <p:spPr>
          <a:xfrm>
            <a:off x="4390655" y="2528810"/>
            <a:ext cx="1653052" cy="617801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ＭＳ Ｐゴシック" pitchFamily="34" charset="-128"/>
              </a:rPr>
              <a:t>Aerospace Systems Engineering I </a:t>
            </a:r>
            <a:endParaRPr lang="en-US" sz="900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ＭＳ Ｐゴシック" pitchFamily="34" charset="-128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886273" y="2528810"/>
            <a:ext cx="1653052" cy="617801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900" b="1" kern="0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ＭＳ Ｐゴシック" pitchFamily="34" charset="-128"/>
              </a:rPr>
              <a:t>Aerospace Systems Engineering II </a:t>
            </a:r>
            <a:endParaRPr lang="en-US" sz="900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ＭＳ Ｐゴシック" pitchFamily="34" charset="-128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323753" y="1646240"/>
            <a:ext cx="4585838" cy="2791363"/>
            <a:chOff x="742381" y="3429000"/>
            <a:chExt cx="4439219" cy="2410021"/>
          </a:xfrm>
        </p:grpSpPr>
        <p:sp>
          <p:nvSpPr>
            <p:cNvPr id="29" name="Oval 28"/>
            <p:cNvSpPr/>
            <p:nvPr/>
          </p:nvSpPr>
          <p:spPr>
            <a:xfrm>
              <a:off x="3276600" y="3429000"/>
              <a:ext cx="1905000" cy="914400"/>
            </a:xfrm>
            <a:prstGeom prst="ellipse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n-US" sz="1600" kern="0" dirty="0">
                  <a:solidFill>
                    <a:sysClr val="windowText" lastClr="000000"/>
                  </a:solidFill>
                  <a:latin typeface="Calibri"/>
                  <a:ea typeface="ＭＳ Ｐゴシック" pitchFamily="34" charset="-128"/>
                </a:rPr>
                <a:t>Core Systems Engineering Material</a:t>
              </a: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742381" y="4619167"/>
              <a:ext cx="3778548" cy="1219854"/>
              <a:chOff x="742381" y="4619167"/>
              <a:chExt cx="3778548" cy="1219854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742381" y="4619167"/>
                <a:ext cx="1905000" cy="914400"/>
              </a:xfrm>
              <a:prstGeom prst="ellipse">
                <a:avLst/>
              </a:prstGeom>
              <a:gradFill rotWithShape="1">
                <a:gsLst>
                  <a:gs pos="0">
                    <a:srgbClr val="4F81BD">
                      <a:tint val="50000"/>
                      <a:satMod val="300000"/>
                    </a:srgbClr>
                  </a:gs>
                  <a:gs pos="35000">
                    <a:srgbClr val="4F81BD">
                      <a:tint val="37000"/>
                      <a:satMod val="300000"/>
                    </a:srgbClr>
                  </a:gs>
                  <a:gs pos="100000">
                    <a:srgbClr val="4F81BD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r>
                  <a:rPr lang="en-US" sz="1600" kern="0" dirty="0">
                    <a:solidFill>
                      <a:sysClr val="windowText" lastClr="000000"/>
                    </a:solidFill>
                    <a:latin typeface="Calibri"/>
                    <a:ea typeface="ＭＳ Ｐゴシック" pitchFamily="34" charset="-128"/>
                  </a:rPr>
                  <a:t>Traditional</a:t>
                </a:r>
              </a:p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r>
                  <a:rPr lang="en-US" sz="1600" kern="0" dirty="0">
                    <a:solidFill>
                      <a:sysClr val="windowText" lastClr="000000"/>
                    </a:solidFill>
                    <a:latin typeface="Calibri"/>
                    <a:ea typeface="ＭＳ Ｐゴシック" pitchFamily="34" charset="-128"/>
                  </a:rPr>
                  <a:t>Aerospace Topics </a:t>
                </a:r>
                <a:r>
                  <a:rPr lang="en-US" sz="1200" i="1" kern="0" dirty="0">
                    <a:solidFill>
                      <a:sysClr val="windowText" lastClr="000000"/>
                    </a:solidFill>
                    <a:latin typeface="Calibri"/>
                    <a:ea typeface="ＭＳ Ｐゴシック" pitchFamily="34" charset="-128"/>
                  </a:rPr>
                  <a:t>(2)</a:t>
                </a:r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615929" y="4924621"/>
                <a:ext cx="1905000" cy="914400"/>
              </a:xfrm>
              <a:prstGeom prst="ellipse">
                <a:avLst/>
              </a:prstGeom>
              <a:gradFill rotWithShape="1">
                <a:gsLst>
                  <a:gs pos="0">
                    <a:srgbClr val="4F81BD">
                      <a:tint val="50000"/>
                      <a:satMod val="300000"/>
                    </a:srgbClr>
                  </a:gs>
                  <a:gs pos="35000">
                    <a:srgbClr val="4F81BD">
                      <a:tint val="37000"/>
                      <a:satMod val="300000"/>
                    </a:srgbClr>
                  </a:gs>
                  <a:gs pos="100000">
                    <a:srgbClr val="4F81BD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r>
                  <a:rPr lang="en-US" sz="1600" kern="0" dirty="0">
                    <a:solidFill>
                      <a:sysClr val="windowText" lastClr="000000"/>
                    </a:solidFill>
                    <a:latin typeface="Calibri"/>
                    <a:ea typeface="ＭＳ Ｐゴシック" pitchFamily="34" charset="-128"/>
                  </a:rPr>
                  <a:t>Systems Engineering Electives </a:t>
                </a:r>
                <a:r>
                  <a:rPr lang="en-US" sz="1200" i="1" kern="0" dirty="0">
                    <a:solidFill>
                      <a:sysClr val="windowText" lastClr="000000"/>
                    </a:solidFill>
                    <a:latin typeface="Calibri"/>
                    <a:ea typeface="ＭＳ Ｐゴシック" pitchFamily="34" charset="-128"/>
                  </a:rPr>
                  <a:t>(2)</a:t>
                </a:r>
              </a:p>
            </p:txBody>
          </p:sp>
        </p:grpSp>
      </p:grpSp>
      <p:sp>
        <p:nvSpPr>
          <p:cNvPr id="33" name="Rectangle 16"/>
          <p:cNvSpPr>
            <a:spLocks noChangeArrowheads="1"/>
          </p:cNvSpPr>
          <p:nvPr/>
        </p:nvSpPr>
        <p:spPr bwMode="auto">
          <a:xfrm>
            <a:off x="8279244" y="1715200"/>
            <a:ext cx="1778051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Interface ID &amp; Management </a:t>
            </a: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7455417" y="2405235"/>
            <a:ext cx="1616148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Modeling and Simulation </a:t>
            </a:r>
          </a:p>
        </p:txBody>
      </p:sp>
      <p:sp>
        <p:nvSpPr>
          <p:cNvPr id="35" name="Rectangle 18"/>
          <p:cNvSpPr>
            <a:spLocks noChangeArrowheads="1"/>
          </p:cNvSpPr>
          <p:nvPr/>
        </p:nvSpPr>
        <p:spPr bwMode="auto">
          <a:xfrm>
            <a:off x="7674493" y="2828568"/>
            <a:ext cx="1794081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Maintaining Design Integrity </a:t>
            </a:r>
          </a:p>
        </p:txBody>
      </p:sp>
      <p:sp>
        <p:nvSpPr>
          <p:cNvPr id="36" name="Rectangle 19"/>
          <p:cNvSpPr>
            <a:spLocks noChangeArrowheads="1"/>
          </p:cNvSpPr>
          <p:nvPr/>
        </p:nvSpPr>
        <p:spPr bwMode="auto">
          <a:xfrm>
            <a:off x="8414660" y="2603462"/>
            <a:ext cx="1726755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“Design-To” Requirements </a:t>
            </a:r>
          </a:p>
        </p:txBody>
      </p:sp>
      <p:sp>
        <p:nvSpPr>
          <p:cNvPr id="37" name="Rectangle 21"/>
          <p:cNvSpPr>
            <a:spLocks noChangeArrowheads="1"/>
          </p:cNvSpPr>
          <p:nvPr/>
        </p:nvSpPr>
        <p:spPr bwMode="auto">
          <a:xfrm>
            <a:off x="8738117" y="2207008"/>
            <a:ext cx="1354858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System Robustness </a:t>
            </a:r>
          </a:p>
        </p:txBody>
      </p:sp>
      <p:sp>
        <p:nvSpPr>
          <p:cNvPr id="38" name="Rectangle 22"/>
          <p:cNvSpPr>
            <a:spLocks noChangeArrowheads="1"/>
          </p:cNvSpPr>
          <p:nvPr/>
        </p:nvSpPr>
        <p:spPr bwMode="auto">
          <a:xfrm>
            <a:off x="7290317" y="1988250"/>
            <a:ext cx="1734770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Integration and Verification </a:t>
            </a:r>
          </a:p>
        </p:txBody>
      </p:sp>
      <p:sp>
        <p:nvSpPr>
          <p:cNvPr id="39" name="Rectangle 20"/>
          <p:cNvSpPr>
            <a:spLocks noChangeArrowheads="1"/>
          </p:cNvSpPr>
          <p:nvPr/>
        </p:nvSpPr>
        <p:spPr bwMode="auto">
          <a:xfrm>
            <a:off x="7057736" y="1484587"/>
            <a:ext cx="1885453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Solution Selection &amp; Decision </a:t>
            </a:r>
          </a:p>
        </p:txBody>
      </p:sp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4080967" y="1484587"/>
            <a:ext cx="1284326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Systems Concepts </a:t>
            </a:r>
          </a:p>
        </p:txBody>
      </p:sp>
      <p:sp>
        <p:nvSpPr>
          <p:cNvPr id="41" name="Rectangle 7"/>
          <p:cNvSpPr>
            <a:spLocks noChangeArrowheads="1"/>
          </p:cNvSpPr>
          <p:nvPr/>
        </p:nvSpPr>
        <p:spPr bwMode="auto">
          <a:xfrm>
            <a:off x="3338017" y="2405235"/>
            <a:ext cx="1354858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Capability Concepts </a:t>
            </a:r>
          </a:p>
        </p:txBody>
      </p:sp>
      <p:sp>
        <p:nvSpPr>
          <p:cNvPr id="42" name="Rectangle 8"/>
          <p:cNvSpPr>
            <a:spLocks noChangeArrowheads="1"/>
          </p:cNvSpPr>
          <p:nvPr/>
        </p:nvSpPr>
        <p:spPr bwMode="auto">
          <a:xfrm>
            <a:off x="2579192" y="1660487"/>
            <a:ext cx="1402948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Technology Insertion </a:t>
            </a:r>
          </a:p>
        </p:txBody>
      </p:sp>
      <p:sp>
        <p:nvSpPr>
          <p:cNvPr id="43" name="Rectangle 9"/>
          <p:cNvSpPr>
            <a:spLocks noChangeArrowheads="1"/>
          </p:cNvSpPr>
          <p:nvPr/>
        </p:nvSpPr>
        <p:spPr bwMode="auto">
          <a:xfrm>
            <a:off x="3249118" y="1988250"/>
            <a:ext cx="1729961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Need / Objective Definition </a:t>
            </a:r>
          </a:p>
        </p:txBody>
      </p:sp>
      <p:sp>
        <p:nvSpPr>
          <p:cNvPr id="44" name="Rectangle 10"/>
          <p:cNvSpPr>
            <a:spLocks noChangeArrowheads="1"/>
          </p:cNvSpPr>
          <p:nvPr/>
        </p:nvSpPr>
        <p:spPr bwMode="auto">
          <a:xfrm>
            <a:off x="2106693" y="2680186"/>
            <a:ext cx="2284600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Functional Analysis &amp; Decomposition</a:t>
            </a:r>
          </a:p>
        </p:txBody>
      </p:sp>
      <p:sp>
        <p:nvSpPr>
          <p:cNvPr id="45" name="Rectangle 11"/>
          <p:cNvSpPr>
            <a:spLocks noChangeArrowheads="1"/>
          </p:cNvSpPr>
          <p:nvPr/>
        </p:nvSpPr>
        <p:spPr bwMode="auto">
          <a:xfrm>
            <a:off x="1804492" y="2245108"/>
            <a:ext cx="1802096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Requirements Development </a:t>
            </a:r>
          </a:p>
        </p:txBody>
      </p:sp>
      <p:sp>
        <p:nvSpPr>
          <p:cNvPr id="46" name="Rectangle 12"/>
          <p:cNvSpPr>
            <a:spLocks noChangeArrowheads="1"/>
          </p:cNvSpPr>
          <p:nvPr/>
        </p:nvSpPr>
        <p:spPr bwMode="auto">
          <a:xfrm>
            <a:off x="1948955" y="1951738"/>
            <a:ext cx="965329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Architectures </a:t>
            </a:r>
          </a:p>
        </p:txBody>
      </p:sp>
      <p:sp>
        <p:nvSpPr>
          <p:cNvPr id="47" name="Rectangle 14"/>
          <p:cNvSpPr>
            <a:spLocks noChangeArrowheads="1"/>
          </p:cNvSpPr>
          <p:nvPr/>
        </p:nvSpPr>
        <p:spPr bwMode="auto">
          <a:xfrm>
            <a:off x="5299592" y="3193307"/>
            <a:ext cx="1359668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1000" dirty="0">
                <a:solidFill>
                  <a:srgbClr val="0066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Concept Generation </a:t>
            </a:r>
          </a:p>
        </p:txBody>
      </p:sp>
      <p:sp>
        <p:nvSpPr>
          <p:cNvPr id="48" name="Oval 47"/>
          <p:cNvSpPr/>
          <p:nvPr/>
        </p:nvSpPr>
        <p:spPr>
          <a:xfrm>
            <a:off x="3661289" y="5665629"/>
            <a:ext cx="1338185" cy="617801"/>
          </a:xfrm>
          <a:prstGeom prst="ellipse">
            <a:avLst/>
          </a:prstGeom>
          <a:gradFill rotWithShape="1"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6500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Design for Reliability and Maintainability</a:t>
            </a:r>
          </a:p>
        </p:txBody>
      </p:sp>
      <p:sp>
        <p:nvSpPr>
          <p:cNvPr id="49" name="Oval 48"/>
          <p:cNvSpPr/>
          <p:nvPr/>
        </p:nvSpPr>
        <p:spPr>
          <a:xfrm>
            <a:off x="7407069" y="3181993"/>
            <a:ext cx="1967919" cy="1059087"/>
          </a:xfrm>
          <a:prstGeom prst="ellipse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600" kern="0" dirty="0">
                <a:solidFill>
                  <a:sysClr val="windowText" lastClr="000000"/>
                </a:solidFill>
                <a:latin typeface="Calibri"/>
                <a:ea typeface="ＭＳ Ｐゴシック" pitchFamily="34" charset="-128"/>
              </a:rPr>
              <a:t>Professional Development Electives </a:t>
            </a:r>
            <a:r>
              <a:rPr lang="en-US" sz="1200" i="1" kern="0" dirty="0">
                <a:solidFill>
                  <a:sysClr val="windowText" lastClr="000000"/>
                </a:solidFill>
                <a:latin typeface="Calibri"/>
                <a:ea typeface="ＭＳ Ｐゴシック" pitchFamily="34" charset="-128"/>
              </a:rPr>
              <a:t>(1 </a:t>
            </a:r>
            <a:r>
              <a:rPr lang="en-US" sz="1200" i="1" kern="0" dirty="0" err="1">
                <a:solidFill>
                  <a:sysClr val="windowText" lastClr="000000"/>
                </a:solidFill>
                <a:latin typeface="Calibri"/>
                <a:ea typeface="ＭＳ Ｐゴシック" pitchFamily="34" charset="-128"/>
              </a:rPr>
              <a:t>Ea</a:t>
            </a:r>
            <a:r>
              <a:rPr lang="en-US" sz="1200" i="1" kern="0" dirty="0">
                <a:solidFill>
                  <a:sysClr val="windowText" lastClr="000000"/>
                </a:solidFill>
                <a:latin typeface="Calibri"/>
                <a:ea typeface="ＭＳ Ｐゴシック" pitchFamily="34" charset="-128"/>
              </a:rPr>
              <a:t>)</a:t>
            </a:r>
          </a:p>
        </p:txBody>
      </p:sp>
      <p:sp>
        <p:nvSpPr>
          <p:cNvPr id="50" name="Oval 49"/>
          <p:cNvSpPr/>
          <p:nvPr/>
        </p:nvSpPr>
        <p:spPr>
          <a:xfrm>
            <a:off x="9259020" y="3399023"/>
            <a:ext cx="1967918" cy="706058"/>
          </a:xfrm>
          <a:prstGeom prst="ellipse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Practicum,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Independent Study, and Capstone Project</a:t>
            </a:r>
          </a:p>
        </p:txBody>
      </p:sp>
      <p:sp>
        <p:nvSpPr>
          <p:cNvPr id="51" name="Oval 50"/>
          <p:cNvSpPr/>
          <p:nvPr/>
        </p:nvSpPr>
        <p:spPr>
          <a:xfrm>
            <a:off x="8457128" y="4016066"/>
            <a:ext cx="2557269" cy="954985"/>
          </a:xfrm>
          <a:prstGeom prst="ellipse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Professional Development: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Entrepreneurship, Venture Marketing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800" b="1" kern="0" dirty="0">
                <a:solidFill>
                  <a:sysClr val="window" lastClr="FFFFFF"/>
                </a:solidFill>
                <a:latin typeface="Calibri"/>
                <a:ea typeface="ＭＳ Ｐゴシック" pitchFamily="34" charset="-128"/>
              </a:rPr>
              <a:t>Managing Technology, Engineering Finance, …</a:t>
            </a:r>
          </a:p>
        </p:txBody>
      </p:sp>
    </p:spTree>
    <p:extLst>
      <p:ext uri="{BB962C8B-B14F-4D97-AF65-F5344CB8AC3E}">
        <p14:creationId xmlns:p14="http://schemas.microsoft.com/office/powerpoint/2010/main" val="208327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50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8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1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25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40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5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7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5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30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4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6500"/>
                            </p:stCondLst>
                            <p:childTnLst>
                              <p:par>
                                <p:cTn id="139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8000"/>
                            </p:stCondLst>
                            <p:childTnLst>
                              <p:par>
                                <p:cTn id="14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9500"/>
                            </p:stCondLst>
                            <p:childTnLst>
                              <p:par>
                                <p:cTn id="15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1000"/>
                            </p:stCondLst>
                            <p:childTnLst>
                              <p:par>
                                <p:cTn id="15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2500"/>
                            </p:stCondLst>
                            <p:childTnLst>
                              <p:par>
                                <p:cTn id="1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3000"/>
                            </p:stCondLst>
                            <p:childTnLst>
                              <p:par>
                                <p:cTn id="1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3500"/>
                            </p:stCondLst>
                            <p:childTnLst>
                              <p:par>
                                <p:cTn id="17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5000"/>
                            </p:stCondLst>
                            <p:childTnLst>
                              <p:par>
                                <p:cTn id="181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6500"/>
                            </p:stCondLst>
                            <p:childTnLst>
                              <p:par>
                                <p:cTn id="187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48000"/>
                            </p:stCondLst>
                            <p:childTnLst>
                              <p:par>
                                <p:cTn id="193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49500"/>
                            </p:stCondLst>
                            <p:childTnLst>
                              <p:par>
                                <p:cTn id="1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00"/>
                            </p:stCondLst>
                            <p:childTnLst>
                              <p:par>
                                <p:cTn id="205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 animBg="1"/>
      <p:bldP spid="50" grpId="0" animBg="1"/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55958"/>
          </a:xfrm>
        </p:spPr>
        <p:txBody>
          <a:bodyPr>
            <a:normAutofit/>
          </a:bodyPr>
          <a:lstStyle/>
          <a:p>
            <a:r>
              <a:rPr lang="en-US" dirty="0"/>
              <a:t>Grainger College of Engineering</a:t>
            </a:r>
          </a:p>
          <a:p>
            <a:pPr lvl="1"/>
            <a:r>
              <a:rPr lang="en-US" dirty="0"/>
              <a:t>College will provide assistance for off-site opportunities for</a:t>
            </a:r>
          </a:p>
          <a:p>
            <a:pPr lvl="2"/>
            <a:r>
              <a:rPr lang="en-US" dirty="0"/>
              <a:t>Practicum/Independent study (internship) required</a:t>
            </a:r>
          </a:p>
          <a:p>
            <a:pPr lvl="1"/>
            <a:r>
              <a:rPr lang="en-US" dirty="0"/>
              <a:t>Admissions</a:t>
            </a:r>
          </a:p>
          <a:p>
            <a:pPr lvl="2"/>
            <a:r>
              <a:rPr lang="en-US" dirty="0"/>
              <a:t>Coordinated by COE</a:t>
            </a:r>
          </a:p>
          <a:p>
            <a:pPr lvl="2"/>
            <a:r>
              <a:rPr lang="en-US" dirty="0"/>
              <a:t>Staci M. will provide guidance to abide by specific departmental policies</a:t>
            </a:r>
          </a:p>
          <a:p>
            <a:pPr lvl="1"/>
            <a:r>
              <a:rPr lang="en-US" dirty="0"/>
              <a:t>Marketing</a:t>
            </a:r>
          </a:p>
          <a:p>
            <a:pPr lvl="2"/>
            <a:r>
              <a:rPr lang="en-US" dirty="0"/>
              <a:t>Coordinated by COE</a:t>
            </a:r>
          </a:p>
          <a:p>
            <a:pPr lvl="2"/>
            <a:r>
              <a:rPr lang="en-US" dirty="0"/>
              <a:t>Joint effort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AA14-CC36-4A1C-AFB9-080C35B53060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81"/>
          <a:stretch/>
        </p:blipFill>
        <p:spPr>
          <a:xfrm>
            <a:off x="0" y="5918108"/>
            <a:ext cx="12192000" cy="939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141166"/>
            <a:ext cx="4022822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24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9545" y="1177462"/>
            <a:ext cx="7286625" cy="1835393"/>
          </a:xfrm>
        </p:spPr>
        <p:txBody>
          <a:bodyPr/>
          <a:lstStyle/>
          <a:p>
            <a:pPr algn="ctr"/>
            <a:r>
              <a:rPr lang="en-US" sz="4500" dirty="0">
                <a:solidFill>
                  <a:srgbClr val="000066"/>
                </a:solidFill>
              </a:rPr>
              <a:t>Questions and Feedback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129236" y="3983033"/>
            <a:ext cx="3931892" cy="155823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000066"/>
                </a:solidFill>
                <a:latin typeface="Arial Rounded MT Bold"/>
                <a:ea typeface="Times New Roman"/>
                <a:cs typeface="Times New Roman"/>
              </a:rPr>
              <a:t>Jason M Merret</a:t>
            </a:r>
            <a:endParaRPr lang="en-US" dirty="0">
              <a:solidFill>
                <a:srgbClr val="000066"/>
              </a:solidFill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1313" dirty="0">
                <a:solidFill>
                  <a:srgbClr val="1F497D"/>
                </a:solidFill>
                <a:ea typeface="Times New Roman"/>
                <a:cs typeface="Times New Roman"/>
              </a:rPr>
              <a:t>Program Coordinator and Lecturer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1313" dirty="0">
                <a:solidFill>
                  <a:srgbClr val="1F497D"/>
                </a:solidFill>
                <a:ea typeface="Times New Roman"/>
                <a:cs typeface="Times New Roman"/>
              </a:rPr>
              <a:t>Aerospace Systems Engineering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1313" dirty="0">
                <a:solidFill>
                  <a:srgbClr val="1F497D"/>
                </a:solidFill>
                <a:ea typeface="Times New Roman"/>
                <a:cs typeface="Times New Roman"/>
              </a:rPr>
              <a:t>University of Illinois/Urbana-Champaign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1313" dirty="0">
                <a:solidFill>
                  <a:srgbClr val="1F497D"/>
                </a:solidFill>
                <a:ea typeface="Times New Roman"/>
                <a:cs typeface="Times New Roman"/>
              </a:rPr>
              <a:t>217-300-7806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1313" dirty="0">
                <a:solidFill>
                  <a:srgbClr val="1F497D"/>
                </a:solidFill>
                <a:ea typeface="Times New Roman"/>
                <a:cs typeface="Times New Roman"/>
              </a:rPr>
              <a:t>merret@illinois.edu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endParaRPr lang="en-US" sz="1125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9ED8B130-A747-48BA-B7C1-9AB9211401D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 Placeholder 8"/>
          <p:cNvSpPr txBox="1">
            <a:spLocks/>
          </p:cNvSpPr>
          <p:nvPr/>
        </p:nvSpPr>
        <p:spPr>
          <a:xfrm>
            <a:off x="8961627" y="4871179"/>
            <a:ext cx="2392173" cy="795682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5720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1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spcBef>
                <a:spcPts val="0"/>
              </a:spcBef>
            </a:pPr>
            <a:r>
              <a:rPr lang="en-US" sz="1875" dirty="0">
                <a:solidFill>
                  <a:srgbClr val="000066"/>
                </a:solidFill>
                <a:latin typeface="Arial Rounded MT Bold"/>
                <a:ea typeface="Times New Roman"/>
                <a:cs typeface="Times New Roman"/>
              </a:rPr>
              <a:t>In Memoriam</a:t>
            </a:r>
          </a:p>
          <a:p>
            <a:pPr marL="0" algn="ctr">
              <a:spcBef>
                <a:spcPts val="0"/>
              </a:spcBef>
            </a:pPr>
            <a:r>
              <a:rPr lang="en-US" sz="1875" dirty="0">
                <a:solidFill>
                  <a:srgbClr val="000066"/>
                </a:solidFill>
                <a:latin typeface="Arial Rounded MT Bold"/>
                <a:ea typeface="Times New Roman"/>
                <a:cs typeface="Times New Roman"/>
              </a:rPr>
              <a:t>Steven J. </a:t>
            </a:r>
            <a:r>
              <a:rPr lang="en-US" sz="1875" dirty="0" err="1">
                <a:solidFill>
                  <a:srgbClr val="000066"/>
                </a:solidFill>
                <a:latin typeface="Arial Rounded MT Bold"/>
                <a:ea typeface="Times New Roman"/>
                <a:cs typeface="Times New Roman"/>
              </a:rPr>
              <a:t>D’Urso</a:t>
            </a:r>
            <a:r>
              <a:rPr lang="en-US" sz="1875" dirty="0">
                <a:solidFill>
                  <a:srgbClr val="000066"/>
                </a:solidFill>
                <a:latin typeface="Arial Rounded MT Bold"/>
                <a:ea typeface="Times New Roman"/>
                <a:cs typeface="Times New Roman"/>
              </a:rPr>
              <a:t> </a:t>
            </a:r>
            <a:r>
              <a:rPr lang="en-US" sz="1313" dirty="0">
                <a:solidFill>
                  <a:srgbClr val="000066"/>
                </a:solidFill>
                <a:latin typeface="Arial Rounded MT Bold"/>
                <a:ea typeface="Times New Roman"/>
                <a:cs typeface="Times New Roman"/>
              </a:rPr>
              <a:t>PE</a:t>
            </a:r>
            <a:endParaRPr lang="en-US" sz="1125" dirty="0"/>
          </a:p>
        </p:txBody>
      </p:sp>
      <p:sp>
        <p:nvSpPr>
          <p:cNvPr id="8" name="Rectangle 7"/>
          <p:cNvSpPr/>
          <p:nvPr/>
        </p:nvSpPr>
        <p:spPr>
          <a:xfrm>
            <a:off x="0" y="5705856"/>
            <a:ext cx="12192000" cy="1152144"/>
          </a:xfrm>
          <a:prstGeom prst="rect">
            <a:avLst/>
          </a:prstGeom>
          <a:solidFill>
            <a:srgbClr val="1329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7" y="6035040"/>
            <a:ext cx="4022822" cy="493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868" y="116910"/>
            <a:ext cx="6433973" cy="19565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3613" y="3146195"/>
            <a:ext cx="6433973" cy="164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55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72"/>
            <a:ext cx="9107500" cy="67800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Systems Engineering?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8031" y="1308045"/>
            <a:ext cx="10515600" cy="472159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0000CC"/>
                </a:solidFill>
                <a:latin typeface="Arial Rounded MT Bold" pitchFamily="34" charset="0"/>
                <a:ea typeface="Arial Unicode MS" pitchFamily="34" charset="-128"/>
                <a:cs typeface="Arial Unicode MS" pitchFamily="34" charset="-128"/>
              </a:rPr>
              <a:t>Systems Engineering is a holistic perspective of the engineering profession, enterprises that  engage engineers, and communities that operate the products, systems and services that engineers create.</a:t>
            </a:r>
          </a:p>
          <a:p>
            <a:pPr>
              <a:lnSpc>
                <a:spcPct val="170000"/>
              </a:lnSpc>
            </a:pPr>
            <a:r>
              <a:rPr lang="en-US" sz="1600" dirty="0">
                <a:latin typeface="Arial Rounded MT Bold" pitchFamily="34" charset="0"/>
                <a:ea typeface="Arial Unicode MS" pitchFamily="34" charset="-128"/>
                <a:cs typeface="Arial Unicode MS" pitchFamily="34" charset="-128"/>
              </a:rPr>
              <a:t>Systems Engineering is a broad discipline </a:t>
            </a:r>
          </a:p>
          <a:p>
            <a:pPr lvl="1">
              <a:lnSpc>
                <a:spcPct val="170000"/>
              </a:lnSpc>
            </a:pPr>
            <a:r>
              <a:rPr lang="en-US" sz="1200" dirty="0">
                <a:latin typeface="Arial Rounded MT Bold" pitchFamily="34" charset="0"/>
                <a:ea typeface="Arial Unicode MS" pitchFamily="34" charset="-128"/>
                <a:cs typeface="Arial Unicode MS" pitchFamily="34" charset="-128"/>
              </a:rPr>
              <a:t>Systems Engineering addresses the integration of large, complex Family-of-Systems, Systems-of-Systems, Systems and Subsystems </a:t>
            </a:r>
            <a:endParaRPr lang="en-US" sz="1600" dirty="0">
              <a:latin typeface="Arial Rounded MT Bold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70000"/>
              </a:lnSpc>
            </a:pPr>
            <a:r>
              <a:rPr lang="en-US" sz="1600" dirty="0">
                <a:latin typeface="Arial Rounded MT Bold" pitchFamily="34" charset="0"/>
                <a:ea typeface="Arial Unicode MS" pitchFamily="34" charset="-128"/>
                <a:cs typeface="Arial Unicode MS" pitchFamily="34" charset="-128"/>
              </a:rPr>
              <a:t>Systems Engineering has been captured in many different forms</a:t>
            </a:r>
          </a:p>
          <a:p>
            <a:pPr>
              <a:lnSpc>
                <a:spcPct val="170000"/>
              </a:lnSpc>
            </a:pPr>
            <a:r>
              <a:rPr lang="en-US" sz="1600" dirty="0">
                <a:latin typeface="Arial Rounded MT Bold" pitchFamily="34" charset="0"/>
                <a:ea typeface="Arial Unicode MS" pitchFamily="34" charset="-128"/>
                <a:cs typeface="Arial Unicode MS" pitchFamily="34" charset="-128"/>
              </a:rPr>
              <a:t>The SYSTEMS ENGINEER is a "</a:t>
            </a:r>
            <a:r>
              <a:rPr lang="en-US" sz="1600" b="1" dirty="0">
                <a:solidFill>
                  <a:srgbClr val="0000CC"/>
                </a:solidFill>
                <a:latin typeface="Arial Rounded MT Bold" pitchFamily="34" charset="0"/>
                <a:ea typeface="Arial Unicode MS" pitchFamily="34" charset="-128"/>
                <a:cs typeface="Arial Unicode MS" pitchFamily="34" charset="-128"/>
              </a:rPr>
              <a:t>big picture</a:t>
            </a:r>
            <a:r>
              <a:rPr lang="en-US" sz="1600" dirty="0">
                <a:latin typeface="Arial Rounded MT Bold" pitchFamily="34" charset="0"/>
                <a:ea typeface="Arial Unicode MS" pitchFamily="34" charset="-128"/>
                <a:cs typeface="Arial Unicode MS" pitchFamily="34" charset="-128"/>
              </a:rPr>
              <a:t>" engineer. </a:t>
            </a:r>
          </a:p>
          <a:p>
            <a:pPr>
              <a:lnSpc>
                <a:spcPct val="170000"/>
              </a:lnSpc>
            </a:pPr>
            <a:r>
              <a:rPr lang="en-US" sz="1600" dirty="0">
                <a:latin typeface="Arial Rounded MT Bold" pitchFamily="34" charset="0"/>
                <a:ea typeface="Arial Unicode MS" pitchFamily="34" charset="-128"/>
                <a:cs typeface="Arial Unicode MS" pitchFamily="34" charset="-128"/>
              </a:rPr>
              <a:t>Controls the overall systems design to meet the needs of all of the stakeholders.  (buyers, operators, maintainers and commanders)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AAB03B5-583B-49B3-8D7A-7F82CA8107D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81"/>
          <a:stretch/>
        </p:blipFill>
        <p:spPr>
          <a:xfrm>
            <a:off x="0" y="5918108"/>
            <a:ext cx="12192000" cy="939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141166"/>
            <a:ext cx="4022822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45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Aerospace System - Complexity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AAB03B5-583B-49B3-8D7A-7F82CA8107D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81"/>
          <a:stretch/>
        </p:blipFill>
        <p:spPr>
          <a:xfrm>
            <a:off x="0" y="5918108"/>
            <a:ext cx="12192000" cy="939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141166"/>
            <a:ext cx="4022822" cy="4937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123" y="1401125"/>
            <a:ext cx="5540247" cy="32479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1370" y="1851796"/>
            <a:ext cx="5975348" cy="395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90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Government Acquisition Process for Complex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AAB03B5-583B-49B3-8D7A-7F82CA8107D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81"/>
          <a:stretch/>
        </p:blipFill>
        <p:spPr>
          <a:xfrm>
            <a:off x="0" y="5918108"/>
            <a:ext cx="12192000" cy="939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141166"/>
            <a:ext cx="4022822" cy="4937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207" y="1313869"/>
            <a:ext cx="7677839" cy="498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54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9933"/>
                </a:solidFill>
              </a:rPr>
              <a:t>Master of Engineering Degree</a:t>
            </a:r>
            <a:br>
              <a:rPr lang="en-US" dirty="0">
                <a:solidFill>
                  <a:srgbClr val="FF9933"/>
                </a:solidFill>
              </a:rPr>
            </a:br>
            <a:endParaRPr lang="en-US" dirty="0">
              <a:solidFill>
                <a:srgbClr val="FF993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575E8E4-9F88-EC4D-AE38-FA2978AD816F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0" y="5705856"/>
            <a:ext cx="12192000" cy="1152144"/>
          </a:xfrm>
          <a:prstGeom prst="rect">
            <a:avLst/>
          </a:prstGeom>
          <a:solidFill>
            <a:srgbClr val="1329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7" y="6035040"/>
            <a:ext cx="4022822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26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 Aerospace Engineers with technical depth/breadth that will be focused at the system level while preparing them to become system, project, or program engineers through a professionally based master’s program</a:t>
            </a:r>
          </a:p>
          <a:p>
            <a:r>
              <a:rPr lang="en-US" dirty="0"/>
              <a:t>Utilize College of Engineering resources available to the Aerospace Department to continue to develop and advance the degree programs offered by the department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AAB03B5-583B-49B3-8D7A-7F82CA8107D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81"/>
          <a:stretch/>
        </p:blipFill>
        <p:spPr>
          <a:xfrm>
            <a:off x="0" y="5918108"/>
            <a:ext cx="12192000" cy="939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141166"/>
            <a:ext cx="4022822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68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of Engineering ASE Website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https://aerospacesystemsmeng.engineering.illinois.edu/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AA14-CC36-4A1C-AFB9-080C35B53060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81"/>
          <a:stretch/>
        </p:blipFill>
        <p:spPr>
          <a:xfrm>
            <a:off x="0" y="5918108"/>
            <a:ext cx="12192000" cy="939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141166"/>
            <a:ext cx="4022822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32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6770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Replaces AE MS-NT in Systems Engineering</a:t>
            </a:r>
          </a:p>
          <a:p>
            <a:r>
              <a:rPr lang="en-US" dirty="0"/>
              <a:t>Student customizable</a:t>
            </a:r>
          </a:p>
          <a:p>
            <a:r>
              <a:rPr lang="en-US" dirty="0"/>
              <a:t>Practicum replaces math requirement</a:t>
            </a:r>
          </a:p>
          <a:p>
            <a:r>
              <a:rPr lang="en-US" dirty="0"/>
              <a:t>On-campus</a:t>
            </a:r>
          </a:p>
          <a:p>
            <a:pPr lvl="1"/>
            <a:r>
              <a:rPr lang="en-US" dirty="0"/>
              <a:t>3 semester program</a:t>
            </a:r>
          </a:p>
          <a:p>
            <a:pPr lvl="2"/>
            <a:r>
              <a:rPr lang="en-US" dirty="0"/>
              <a:t>Fall-Spring-Summer</a:t>
            </a:r>
          </a:p>
          <a:p>
            <a:pPr lvl="2"/>
            <a:r>
              <a:rPr lang="en-US" dirty="0"/>
              <a:t>Fall-Spring-Fall</a:t>
            </a:r>
          </a:p>
          <a:p>
            <a:pPr lvl="2"/>
            <a:r>
              <a:rPr lang="en-US" dirty="0"/>
              <a:t>Spring-Fall-Spring</a:t>
            </a:r>
          </a:p>
          <a:p>
            <a:pPr lvl="2"/>
            <a:r>
              <a:rPr lang="en-US" dirty="0"/>
              <a:t>Spring-Fall-Summer (Not possible at this time due to 542-543 sequence)</a:t>
            </a:r>
          </a:p>
          <a:p>
            <a:pPr lvl="1"/>
            <a:r>
              <a:rPr lang="en-US" dirty="0"/>
              <a:t>No student funding (TA or RA)</a:t>
            </a:r>
          </a:p>
          <a:p>
            <a:r>
              <a:rPr lang="en-US" dirty="0"/>
              <a:t>On-line</a:t>
            </a:r>
          </a:p>
          <a:p>
            <a:pPr lvl="1"/>
            <a:r>
              <a:rPr lang="en-US" dirty="0"/>
              <a:t>5 year maximum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AA14-CC36-4A1C-AFB9-080C35B53060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81"/>
          <a:stretch/>
        </p:blipFill>
        <p:spPr>
          <a:xfrm>
            <a:off x="0" y="5918108"/>
            <a:ext cx="12192000" cy="939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141166"/>
            <a:ext cx="4022822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54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Professional Development/Practicum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6770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Student will participate/solve in an industry style problem/work package</a:t>
            </a:r>
          </a:p>
          <a:p>
            <a:r>
              <a:rPr lang="en-US" dirty="0"/>
              <a:t>GCOE will do it’s best to connect the student with a company that is relevant to their field of study within the MEng program</a:t>
            </a:r>
          </a:p>
          <a:p>
            <a:r>
              <a:rPr lang="en-US" dirty="0"/>
              <a:t>Typical Problem scope</a:t>
            </a:r>
          </a:p>
          <a:p>
            <a:pPr lvl="1"/>
            <a:r>
              <a:rPr lang="en-US" dirty="0"/>
              <a:t>Small problem that is solvable in a semester</a:t>
            </a:r>
          </a:p>
          <a:p>
            <a:pPr lvl="1"/>
            <a:r>
              <a:rPr lang="en-US" dirty="0"/>
              <a:t>Systems engineering oriented</a:t>
            </a:r>
          </a:p>
          <a:p>
            <a:pPr lvl="1"/>
            <a:r>
              <a:rPr lang="en-US" dirty="0"/>
              <a:t>Technical challenge encouraged</a:t>
            </a:r>
          </a:p>
          <a:p>
            <a:r>
              <a:rPr lang="en-US" dirty="0"/>
              <a:t>20-30 page report at the end of the semester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4AA14-CC36-4A1C-AFB9-080C35B53060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81"/>
          <a:stretch/>
        </p:blipFill>
        <p:spPr>
          <a:xfrm>
            <a:off x="0" y="5918108"/>
            <a:ext cx="12192000" cy="939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14" y="6141166"/>
            <a:ext cx="4022822" cy="49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587</Words>
  <Application>Microsoft Macintosh PowerPoint</Application>
  <PresentationFormat>Widescreen</PresentationFormat>
  <Paragraphs>128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Rounded MT Bold</vt:lpstr>
      <vt:lpstr>Calibri</vt:lpstr>
      <vt:lpstr>Calibri Light</vt:lpstr>
      <vt:lpstr>Georgia</vt:lpstr>
      <vt:lpstr>Office Theme</vt:lpstr>
      <vt:lpstr>Aerospace Systems Engineering</vt:lpstr>
      <vt:lpstr>What is Systems Engineering?</vt:lpstr>
      <vt:lpstr>Aerospace System - Complexity</vt:lpstr>
      <vt:lpstr>Government Acquisition Process for Complex Systems</vt:lpstr>
      <vt:lpstr>Master of Engineering Degree </vt:lpstr>
      <vt:lpstr>Vision</vt:lpstr>
      <vt:lpstr>Master of Engineering ASE Website</vt:lpstr>
      <vt:lpstr>Format</vt:lpstr>
      <vt:lpstr>Professional Development/Practicum</vt:lpstr>
      <vt:lpstr>MEng - Aerospace Systems Engineering</vt:lpstr>
      <vt:lpstr>Program Support</vt:lpstr>
      <vt:lpstr>Questions and Feedback</vt:lpstr>
    </vt:vector>
  </TitlesOfParts>
  <Company>University of Illinois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Larson, Debra Levey</dc:creator>
  <cp:lastModifiedBy>Bodony, Daniel J</cp:lastModifiedBy>
  <cp:revision>120</cp:revision>
  <cp:lastPrinted>2019-09-09T21:30:52Z</cp:lastPrinted>
  <dcterms:created xsi:type="dcterms:W3CDTF">2018-09-13T19:07:11Z</dcterms:created>
  <dcterms:modified xsi:type="dcterms:W3CDTF">2020-08-20T18:08:11Z</dcterms:modified>
</cp:coreProperties>
</file>