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112" d="100"/>
          <a:sy n="112" d="100"/>
        </p:scale>
        <p:origin x="492" y="-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D8BD-2AD9-EFB2-827F-605C7EEE23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17D9FB-F5DC-0BA2-CA64-9852D91076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DB6CF-961A-4FF3-C5E9-E7862F127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6BF47-D07D-41D4-48CE-F49044033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B60FA-510B-0DE5-C663-97A2BFF22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81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E70D4-C983-3E9A-3717-287752F67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1F674-3D26-C384-EE29-C06729F61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9DB6D-0178-7D7F-0143-8CAB8295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79C4B-27CE-81F4-C3A4-30BCA3014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12E60-7D5A-4D66-E17F-473661B67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4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19C4AB-BFD7-1FA3-ED24-88BA89653C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27AA65-6757-3202-5D8C-D9A37DF85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A21E3-0119-62C0-7CAE-26BCC4EC7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6B80D-2257-DFC6-10CF-C8E9000EB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EBFA1-6C6A-B108-3AFC-6C8528BF4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2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21D34-5300-1AB6-D36F-8C3707BAF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0CFBD-530A-EEEB-299E-9020C9DBA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1C1D3-3D98-3BBB-B2C2-33CCBEBF3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74CD2-80F3-11AF-717A-161C698DD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51876-BCD4-9711-A50A-D4883B08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0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E7E7E-94A6-8768-D7AA-AB2A1438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8FF9F-A4EF-71FC-E484-692B7D27C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C46B8-C621-7001-F3B3-BA9BC5ADE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FAE9D-E23C-617E-4A36-93B41E6A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8C65F-7255-EA46-5D35-634CF5793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012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0617A-385A-5053-C97E-DC08C9CAC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29EFF-8A54-7844-FE8F-AD17608C8B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B68ADF-F7F3-49ED-61C8-488047332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BC5B4-45D0-1DBC-D652-D30CA197E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F5E93-048F-8991-72C7-9D15985D1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4CE559-7D4A-313E-E360-D28DA66C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94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5DDD1-7970-5CD9-BAC0-D8F11763F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6FE61-2E38-00A4-C302-EA9F9BB35F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75E61-BA4E-782C-A55B-81639C029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0DEBCC-5785-5FAA-04CD-4BFF45EE2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A8D58F-6549-44E5-E795-7AA8CCC847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DB6247-B4FE-FDB0-6486-BC6119932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99D84D-08BB-2BF8-408A-C1F48EDC8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228B83-F838-25A3-7AAC-C239AA36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0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65EF1-E69B-D95C-E4B2-A6BEEF031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D80A7-61BB-F853-66E9-97359CECC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BBF22-63FA-EFF2-D7D6-C98A8098D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79ECC4-B933-97FA-6E9B-34F7AB65E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83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3E0278-D03F-F17C-8388-C4F5FD1CB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B089F1-1DBB-0F7E-08FA-3DA2F3DAE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C3B32-CBB3-4865-2682-3E37AD6C0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7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94CE7-5DCE-4E9E-FB64-10CDCA84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56840-84D6-E1CE-D47A-D69745CB6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CF43B6-FFA4-06DA-1D28-CBCBAAC22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110FA-9823-5FB7-2E35-4AE0ED5D4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A7830-D667-D7F0-5318-23E0A3DFA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9B8D6D-8948-6F16-101B-E4A488C94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5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B757A-CC43-6C3D-CFF0-B39FA58CC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206C57-3C8C-3647-4964-2A89545D7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A591B-404A-C00A-892F-BEEC46EED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AA93F2-7E63-E0C7-E732-E85BEE73E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B0374B-0133-DC0D-4AB8-6A8E47294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9008CC-C9CD-B447-69AF-1BF6DB15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5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5A3426-47B3-02DF-0BDF-F7C9F76C9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198C2-92B4-83D7-DDB1-CC58353F4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B5C26-50D6-6206-CE67-C83886E2E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CE2ED9-D936-4DF4-832B-9F0F441DCA7E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DDA71-DB9E-6F3C-1F6A-CBB51CF5E7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DF285-A645-34F6-6210-4968ADE29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6D4663-F976-474E-ABBF-DDFF4B5E0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8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abest@illinois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A screenshot of a computer&#10;&#10;AI-generated content may be incorrect.">
            <a:extLst>
              <a:ext uri="{FF2B5EF4-FFF2-40B4-BE49-F238E27FC236}">
                <a16:creationId xmlns:a16="http://schemas.microsoft.com/office/drawing/2014/main" id="{CBDE26BA-E329-A783-ED9A-F08F7ADDD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084"/>
          <a:stretch/>
        </p:blipFill>
        <p:spPr>
          <a:xfrm>
            <a:off x="7606" y="392489"/>
            <a:ext cx="6915436" cy="6558243"/>
          </a:xfrm>
          <a:prstGeom prst="rect">
            <a:avLst/>
          </a:prstGeom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C0354F81-3BEC-2BB5-980F-8C539FCAE225}"/>
              </a:ext>
            </a:extLst>
          </p:cNvPr>
          <p:cNvSpPr txBox="1"/>
          <p:nvPr/>
        </p:nvSpPr>
        <p:spPr>
          <a:xfrm>
            <a:off x="7002106" y="645318"/>
            <a:ext cx="4938023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b="1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Current Projects</a:t>
            </a:r>
          </a:p>
          <a:p>
            <a:pPr algn="l">
              <a:spcBef>
                <a:spcPts val="600"/>
              </a:spcBef>
            </a:pPr>
            <a:r>
              <a:rPr lang="en-US" b="0" i="0" dirty="0">
                <a:solidFill>
                  <a:srgbClr val="212529"/>
                </a:solidFill>
                <a:effectLst/>
              </a:rPr>
              <a:t>Quantitative Phase Imaging of Neurological   Disorders and Trauma</a:t>
            </a:r>
          </a:p>
          <a:p>
            <a:pPr algn="l">
              <a:spcBef>
                <a:spcPts val="1200"/>
              </a:spcBef>
            </a:pPr>
            <a:r>
              <a:rPr lang="en-US" b="0" i="0" dirty="0">
                <a:solidFill>
                  <a:srgbClr val="212529"/>
                </a:solidFill>
                <a:effectLst/>
              </a:rPr>
              <a:t>Machine Learning Accelerated Brain Quantitative Phase Imaging Analysis </a:t>
            </a:r>
          </a:p>
          <a:p>
            <a:pPr algn="l">
              <a:spcBef>
                <a:spcPts val="1200"/>
              </a:spcBef>
              <a:buNone/>
            </a:pPr>
            <a:r>
              <a:rPr lang="en-US" b="1" i="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</a:rPr>
              <a:t>Keywords</a:t>
            </a:r>
          </a:p>
          <a:p>
            <a:pPr>
              <a:spcBef>
                <a:spcPts val="600"/>
              </a:spcBef>
            </a:pPr>
            <a:r>
              <a:rPr lang="en-US" b="0" i="0" dirty="0">
                <a:solidFill>
                  <a:srgbClr val="212529"/>
                </a:solidFill>
                <a:effectLst/>
              </a:rPr>
              <a:t>Spatial Light Interference Microscopy (SLIM)</a:t>
            </a:r>
          </a:p>
          <a:p>
            <a:r>
              <a:rPr lang="en-US" b="0" i="0" dirty="0">
                <a:solidFill>
                  <a:srgbClr val="212529"/>
                </a:solidFill>
                <a:effectLst/>
              </a:rPr>
              <a:t>Glioblastoma, Traumatic Brain Injury, Multiple sclerosis, Alzheimer's Disease, Cerebral Palsy,</a:t>
            </a:r>
          </a:p>
          <a:p>
            <a:r>
              <a:rPr lang="en-US" dirty="0">
                <a:solidFill>
                  <a:srgbClr val="212529"/>
                </a:solidFill>
              </a:rPr>
              <a:t>Neural Engineering</a:t>
            </a:r>
            <a:r>
              <a:rPr lang="en-US" b="0" i="0" dirty="0">
                <a:solidFill>
                  <a:srgbClr val="212529"/>
                </a:solidFill>
                <a:effectLst/>
              </a:rPr>
              <a:t>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9F53D56-C8F4-3B4C-E8CA-0F616CC15C69}"/>
              </a:ext>
            </a:extLst>
          </p:cNvPr>
          <p:cNvSpPr txBox="1"/>
          <p:nvPr/>
        </p:nvSpPr>
        <p:spPr>
          <a:xfrm>
            <a:off x="7160235" y="4376622"/>
            <a:ext cx="47798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Catherine Best-Popescu</a:t>
            </a:r>
          </a:p>
          <a:p>
            <a:r>
              <a:rPr lang="en-US" dirty="0"/>
              <a:t>Assistant Research Professor</a:t>
            </a:r>
          </a:p>
          <a:p>
            <a:r>
              <a:rPr lang="en-US" dirty="0"/>
              <a:t>Bioengineering</a:t>
            </a:r>
          </a:p>
          <a:p>
            <a:pPr algn="l" fontAlgn="base">
              <a:buNone/>
            </a:pPr>
            <a:r>
              <a:rPr lang="en-US" sz="1800" i="0" dirty="0">
                <a:solidFill>
                  <a:srgbClr val="242424"/>
                </a:solidFill>
                <a:effectLst/>
              </a:rPr>
              <a:t>Beckman Institute for Advanced Sciences</a:t>
            </a:r>
          </a:p>
          <a:p>
            <a:pPr algn="l" fontAlgn="base">
              <a:buNone/>
            </a:pPr>
            <a:r>
              <a:rPr lang="en-US" sz="1800" b="0" i="0" dirty="0">
                <a:solidFill>
                  <a:srgbClr val="242424"/>
                </a:solidFill>
                <a:effectLst/>
              </a:rPr>
              <a:t>405 North Mathews Avenue, Room 2055</a:t>
            </a:r>
          </a:p>
          <a:p>
            <a:pPr algn="l" fontAlgn="base">
              <a:buNone/>
            </a:pPr>
            <a:r>
              <a:rPr lang="en-US" sz="1800" b="0" i="0" dirty="0">
                <a:solidFill>
                  <a:srgbClr val="242424"/>
                </a:solidFill>
                <a:effectLst/>
              </a:rPr>
              <a:t>Urbana, IL 61801</a:t>
            </a:r>
          </a:p>
          <a:p>
            <a:pPr algn="l" fontAlgn="base"/>
            <a:r>
              <a:rPr lang="en-US" sz="1800" b="0" i="0" dirty="0">
                <a:solidFill>
                  <a:srgbClr val="242424"/>
                </a:solidFill>
                <a:effectLst/>
              </a:rPr>
              <a:t>Email: </a:t>
            </a:r>
            <a:r>
              <a:rPr lang="en-US" sz="1800" b="0" i="0" dirty="0">
                <a:solidFill>
                  <a:srgbClr val="242424"/>
                </a:solidFill>
                <a:effectLst/>
                <a:hlinkClick r:id="rId3" tooltip="mailto:Cabest@illinois.edu"/>
              </a:rPr>
              <a:t>Cabest@illinois.edu</a:t>
            </a:r>
            <a:r>
              <a:rPr lang="en-US" b="0" i="0" dirty="0">
                <a:solidFill>
                  <a:srgbClr val="242424"/>
                </a:solidFill>
                <a:effectLst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12769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35C824D5A69B4D851D5DF731789809" ma:contentTypeVersion="18" ma:contentTypeDescription="Create a new document." ma:contentTypeScope="" ma:versionID="c2a8acd54c5e456db856df0c04c7920f">
  <xsd:schema xmlns:xsd="http://www.w3.org/2001/XMLSchema" xmlns:xs="http://www.w3.org/2001/XMLSchema" xmlns:p="http://schemas.microsoft.com/office/2006/metadata/properties" xmlns:ns3="2881d00a-dfe9-4fa0-8ac8-327db09b74d5" xmlns:ns4="d5ce8da6-8690-4ed2-9340-92424da5c6af" targetNamespace="http://schemas.microsoft.com/office/2006/metadata/properties" ma:root="true" ma:fieldsID="f3eabbaf9bc26880c4067bc76d15c950" ns3:_="" ns4:_="">
    <xsd:import namespace="2881d00a-dfe9-4fa0-8ac8-327db09b74d5"/>
    <xsd:import namespace="d5ce8da6-8690-4ed2-9340-92424da5c6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1d00a-dfe9-4fa0-8ac8-327db09b74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ce8da6-8690-4ed2-9340-92424da5c6a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881d00a-dfe9-4fa0-8ac8-327db09b74d5" xsi:nil="true"/>
  </documentManagement>
</p:properties>
</file>

<file path=customXml/itemProps1.xml><?xml version="1.0" encoding="utf-8"?>
<ds:datastoreItem xmlns:ds="http://schemas.openxmlformats.org/officeDocument/2006/customXml" ds:itemID="{260C2C6B-4301-44BB-A5B0-CBBE6E7D3C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81d00a-dfe9-4fa0-8ac8-327db09b74d5"/>
    <ds:schemaRef ds:uri="d5ce8da6-8690-4ed2-9340-92424da5c6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AA0E9F-722C-417A-8A04-376E027FDE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21BB8D-F4D4-4190-A456-13F6D34B1774}">
  <ds:schemaRefs>
    <ds:schemaRef ds:uri="2881d00a-dfe9-4fa0-8ac8-327db09b74d5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d5ce8da6-8690-4ed2-9340-92424da5c6af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Best-Popescu, Catherine Alicia</dc:creator>
  <cp:lastModifiedBy>Best-Popescu, Catherine Alicia</cp:lastModifiedBy>
  <cp:revision>1</cp:revision>
  <dcterms:created xsi:type="dcterms:W3CDTF">2025-05-30T05:21:43Z</dcterms:created>
  <dcterms:modified xsi:type="dcterms:W3CDTF">2025-05-30T05:43:47Z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0x0101007B35C824D5A69B4D851D5DF731789809</vt:lpwstr>
  </property>
</Properties>
</file>