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Relationship Id="rId4" Type="http://schemas.openxmlformats.org/officeDocument/2006/relationships/image" Target="../media/image1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221C81-E459-452F-AF27-70CB111B52FA}" type="datetimeFigureOut">
              <a:rPr lang="en-US" smtClean="0"/>
              <a:t>1/7/2017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9A413B-0A3B-4B7A-B12A-CC078F564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216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1B0A8-D923-407E-B3DF-A7A05DB9477E}" type="datetimeFigureOut">
              <a:rPr lang="en-US" smtClean="0"/>
              <a:t>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FDD3A-D222-4771-A352-740FD97EA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945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1B0A8-D923-407E-B3DF-A7A05DB9477E}" type="datetimeFigureOut">
              <a:rPr lang="en-US" smtClean="0"/>
              <a:t>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FDD3A-D222-4771-A352-740FD97EA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122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1B0A8-D923-407E-B3DF-A7A05DB9477E}" type="datetimeFigureOut">
              <a:rPr lang="en-US" smtClean="0"/>
              <a:t>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FDD3A-D222-4771-A352-740FD97EA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982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1B0A8-D923-407E-B3DF-A7A05DB9477E}" type="datetimeFigureOut">
              <a:rPr lang="en-US" smtClean="0"/>
              <a:t>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FDD3A-D222-4771-A352-740FD97EA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886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1B0A8-D923-407E-B3DF-A7A05DB9477E}" type="datetimeFigureOut">
              <a:rPr lang="en-US" smtClean="0"/>
              <a:t>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FDD3A-D222-4771-A352-740FD97EA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592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1B0A8-D923-407E-B3DF-A7A05DB9477E}" type="datetimeFigureOut">
              <a:rPr lang="en-US" smtClean="0"/>
              <a:t>1/7/2017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FDD3A-D222-4771-A352-740FD97EA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398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1B0A8-D923-407E-B3DF-A7A05DB9477E}" type="datetimeFigureOut">
              <a:rPr lang="en-US" smtClean="0"/>
              <a:t>1/7/2017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FDD3A-D222-4771-A352-740FD97EA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675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1B0A8-D923-407E-B3DF-A7A05DB9477E}" type="datetimeFigureOut">
              <a:rPr lang="en-US" smtClean="0"/>
              <a:t>1/7/2017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FDD3A-D222-4771-A352-740FD97EA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359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1B0A8-D923-407E-B3DF-A7A05DB9477E}" type="datetimeFigureOut">
              <a:rPr lang="en-US" smtClean="0"/>
              <a:t>1/7/2017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FDD3A-D222-4771-A352-740FD97EA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603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1B0A8-D923-407E-B3DF-A7A05DB9477E}" type="datetimeFigureOut">
              <a:rPr lang="en-US" smtClean="0"/>
              <a:t>1/7/2017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FDD3A-D222-4771-A352-740FD97EA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227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1B0A8-D923-407E-B3DF-A7A05DB9477E}" type="datetimeFigureOut">
              <a:rPr lang="en-US" smtClean="0"/>
              <a:t>1/7/2017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FDD3A-D222-4771-A352-740FD97EA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481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71B0A8-D923-407E-B3DF-A7A05DB9477E}" type="datetimeFigureOut">
              <a:rPr lang="en-US" smtClean="0"/>
              <a:t>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FDD3A-D222-4771-A352-740FD97EA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958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oleObject" Target="../embeddings/oleObject8.bin"/><Relationship Id="rId18" Type="http://schemas.openxmlformats.org/officeDocument/2006/relationships/image" Target="../media/image10.png"/><Relationship Id="rId3" Type="http://schemas.openxmlformats.org/officeDocument/2006/relationships/oleObject" Target="../embeddings/oleObject3.bin"/><Relationship Id="rId21" Type="http://schemas.openxmlformats.org/officeDocument/2006/relationships/oleObject" Target="../embeddings/oleObject12.bin"/><Relationship Id="rId7" Type="http://schemas.openxmlformats.org/officeDocument/2006/relationships/oleObject" Target="../embeddings/oleObject5.bin"/><Relationship Id="rId12" Type="http://schemas.openxmlformats.org/officeDocument/2006/relationships/image" Target="../media/image7.png"/><Relationship Id="rId17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9.png"/><Relationship Id="rId20" Type="http://schemas.openxmlformats.org/officeDocument/2006/relationships/image" Target="../media/image11.png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png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5" Type="http://schemas.openxmlformats.org/officeDocument/2006/relationships/oleObject" Target="../embeddings/oleObject9.bin"/><Relationship Id="rId10" Type="http://schemas.openxmlformats.org/officeDocument/2006/relationships/image" Target="../media/image6.png"/><Relationship Id="rId19" Type="http://schemas.openxmlformats.org/officeDocument/2006/relationships/oleObject" Target="../embeddings/oleObject11.bin"/><Relationship Id="rId4" Type="http://schemas.openxmlformats.org/officeDocument/2006/relationships/image" Target="../media/image3.png"/><Relationship Id="rId9" Type="http://schemas.openxmlformats.org/officeDocument/2006/relationships/oleObject" Target="../embeddings/oleObject6.bin"/><Relationship Id="rId14" Type="http://schemas.openxmlformats.org/officeDocument/2006/relationships/image" Target="../media/image8.png"/><Relationship Id="rId22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7.png"/><Relationship Id="rId5" Type="http://schemas.openxmlformats.org/officeDocument/2006/relationships/oleObject" Target="../embeddings/oleObject17.bin"/><Relationship Id="rId10" Type="http://schemas.openxmlformats.org/officeDocument/2006/relationships/image" Target="../media/image19.png"/><Relationship Id="rId4" Type="http://schemas.openxmlformats.org/officeDocument/2006/relationships/image" Target="../media/image16.png"/><Relationship Id="rId9" Type="http://schemas.openxmlformats.org/officeDocument/2006/relationships/oleObject" Target="../embeddings/oleObject19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GE298: Manufacturing Automation</a:t>
            </a:r>
            <a:br>
              <a:rPr lang="en-US" sz="4800" dirty="0" smtClean="0"/>
            </a:br>
            <a:r>
              <a:rPr lang="en-US" sz="4400" dirty="0" smtClean="0"/>
              <a:t>Week-1 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Class-2: Casting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49733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Cores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sz="2400" u="sng"/>
              <a:t>Cores</a:t>
            </a:r>
            <a:endParaRPr lang="en-US" altLang="en-US" sz="2400"/>
          </a:p>
          <a:p>
            <a:pPr>
              <a:lnSpc>
                <a:spcPct val="90000"/>
              </a:lnSpc>
            </a:pPr>
            <a:r>
              <a:rPr lang="en-US" altLang="en-US" sz="2400"/>
              <a:t>Cores are used to create internal cavities.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Should have similar properties as the mold.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Shaken out after finished casting is produced.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Core Print,Chaplets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Core Boxes</a:t>
            </a:r>
          </a:p>
        </p:txBody>
      </p:sp>
    </p:spTree>
    <p:extLst>
      <p:ext uri="{BB962C8B-B14F-4D97-AF65-F5344CB8AC3E}">
        <p14:creationId xmlns:p14="http://schemas.microsoft.com/office/powerpoint/2010/main" val="9320187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Design of Casting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Riser - location </a:t>
            </a:r>
          </a:p>
          <a:p>
            <a:r>
              <a:rPr lang="en-US" altLang="en-US"/>
              <a:t>Corners, angles and sections</a:t>
            </a:r>
          </a:p>
          <a:p>
            <a:r>
              <a:rPr lang="en-US" altLang="en-US"/>
              <a:t>No sharp corners, angles or fillets </a:t>
            </a:r>
          </a:p>
          <a:p>
            <a:pPr lvl="1"/>
            <a:r>
              <a:rPr lang="en-US" altLang="en-US"/>
              <a:t>cracking, tearing during solidification</a:t>
            </a:r>
          </a:p>
          <a:p>
            <a:r>
              <a:rPr lang="en-US" altLang="en-US"/>
              <a:t>Too large fillet radius?</a:t>
            </a:r>
          </a:p>
          <a:p>
            <a:r>
              <a:rPr lang="en-US" altLang="en-US"/>
              <a:t>Smooth sections</a:t>
            </a:r>
          </a:p>
          <a:p>
            <a:r>
              <a:rPr lang="en-US" altLang="en-US"/>
              <a:t>Flat areas</a:t>
            </a:r>
          </a:p>
          <a:p>
            <a:r>
              <a:rPr lang="en-US" altLang="en-US"/>
              <a:t>Parting lines</a:t>
            </a:r>
          </a:p>
        </p:txBody>
      </p:sp>
    </p:spTree>
    <p:extLst>
      <p:ext uri="{BB962C8B-B14F-4D97-AF65-F5344CB8AC3E}">
        <p14:creationId xmlns:p14="http://schemas.microsoft.com/office/powerpoint/2010/main" val="1946979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762000"/>
            <a:ext cx="7772400" cy="41148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sz="2400" u="sng"/>
              <a:t>Machining Allowance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400"/>
              <a:t>Allowance required to remove the rough cast surface. 2 to 25 mm (0.1 to 1’)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sz="2400"/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400" u="sng"/>
              <a:t>Draft Allowance</a:t>
            </a:r>
            <a:r>
              <a:rPr lang="en-US" altLang="en-US" sz="2400"/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400"/>
              <a:t>To facilitate ease of removal, usually ½  to 2 deg. 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sz="2400"/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400" u="sng"/>
              <a:t>Shrinkage allowance</a:t>
            </a:r>
            <a:endParaRPr lang="en-US" altLang="en-US" sz="2400"/>
          </a:p>
          <a:p>
            <a:pPr>
              <a:lnSpc>
                <a:spcPct val="90000"/>
              </a:lnSpc>
              <a:buFontTx/>
              <a:buNone/>
            </a:pPr>
            <a:endParaRPr lang="en-US" altLang="en-US" sz="2400"/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400"/>
              <a:t>Normal shrinkage: Cast iron 0.83 to 1.3%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400"/>
              <a:t>Aluminum - 1.3%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sz="2400"/>
          </a:p>
          <a:p>
            <a:pPr>
              <a:lnSpc>
                <a:spcPct val="90000"/>
              </a:lnSpc>
              <a:buFontTx/>
              <a:buNone/>
            </a:pP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150989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u="sng"/>
              <a:t>Plaster Mold Casting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/>
              <a:t>Plaster of Paris( Calcium Sulfate, Gypsum) + silica flour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The mixture is poured over the pattern (instead of sand)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POP has low permeability, gases cannot escape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Antioch process : Dehydrate &amp; Rehydrate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Usually used for low temperature alloys like aluminum,brass etc. ( metal with melting point below 2000 F)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Components: gears, valves, tooling, ornaments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High precision process. </a:t>
            </a:r>
          </a:p>
        </p:txBody>
      </p:sp>
    </p:spTree>
    <p:extLst>
      <p:ext uri="{BB962C8B-B14F-4D97-AF65-F5344CB8AC3E}">
        <p14:creationId xmlns:p14="http://schemas.microsoft.com/office/powerpoint/2010/main" val="69811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u="sng"/>
              <a:t>Ceramic Mold Casting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/>
              <a:t>Similar to plaster mold. Ceramic slurry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Mixture of fine grained Zircon (ZrSi0</a:t>
            </a:r>
            <a:r>
              <a:rPr lang="en-US" altLang="en-US" sz="2400" baseline="-25000"/>
              <a:t>4</a:t>
            </a:r>
            <a:r>
              <a:rPr lang="en-US" altLang="en-US" sz="2400"/>
              <a:t>), aluminum oxide and fused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Shell is baked at high temperature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400" i="1"/>
              <a:t>Uses	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High temp alloys, expensive process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400" i="1"/>
              <a:t>Parts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Stainless Steel or tool steel parts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400" i="1"/>
              <a:t>Examples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Impellers,cutters,dies etc.</a:t>
            </a:r>
          </a:p>
          <a:p>
            <a:pPr>
              <a:lnSpc>
                <a:spcPct val="90000"/>
              </a:lnSpc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0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u="sng"/>
              <a:t>Evaporative pattern casting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altLang="en-US" sz="2400" u="sng"/>
          </a:p>
          <a:p>
            <a:r>
              <a:rPr lang="en-US" altLang="en-US" sz="2400"/>
              <a:t>Lost Pattern Casting</a:t>
            </a:r>
          </a:p>
          <a:p>
            <a:r>
              <a:rPr lang="en-US" altLang="en-US" sz="2400"/>
              <a:t>Polystyrene pattern</a:t>
            </a:r>
          </a:p>
          <a:p>
            <a:r>
              <a:rPr lang="en-US" altLang="en-US" sz="2400"/>
              <a:t>Evaporates when it comes in contact with molten metal</a:t>
            </a:r>
          </a:p>
          <a:p>
            <a:pPr>
              <a:buFontTx/>
              <a:buNone/>
            </a:pPr>
            <a:r>
              <a:rPr lang="en-US" altLang="en-US" sz="2400" i="1"/>
              <a:t>Process</a:t>
            </a:r>
            <a:r>
              <a:rPr lang="en-US" altLang="en-US" sz="2400"/>
              <a:t> </a:t>
            </a:r>
          </a:p>
          <a:p>
            <a:r>
              <a:rPr lang="en-US" altLang="en-US" sz="2400"/>
              <a:t>Polystyrene beads are placed in preheated die, usually aluminum die.The polystyrene expands and fills die cavity.Again heated to fuse the beads.</a:t>
            </a:r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60819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u="sng"/>
              <a:t>Investment Casting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/>
              <a:t>Lost wax process: 4000,3000 BC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Patterns are made of wax,urea,plastic.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400"/>
              <a:t>	Shell = Silica &amp; binder, ethyl silicate binder &amp; acids, Zircon flour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Intricate shape, precision parts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400"/>
              <a:t>	High temperature process.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400"/>
              <a:t>	Parts: Aircraft  components, gears, cams, valves, jewelry.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Molten metal is passed in vacuum to reduce oxidation, isostatic pressure is applied to reduce micro porosity ( 15 ksi pressure at 900 def F)</a:t>
            </a:r>
          </a:p>
        </p:txBody>
      </p:sp>
    </p:spTree>
    <p:extLst>
      <p:ext uri="{BB962C8B-B14F-4D97-AF65-F5344CB8AC3E}">
        <p14:creationId xmlns:p14="http://schemas.microsoft.com/office/powerpoint/2010/main" val="259940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8534400" y="1143001"/>
          <a:ext cx="1524000" cy="3459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8" name="Image" r:id="rId3" imgW="481300" imgH="1554483" progId="Photoshop.Image.6">
                  <p:embed/>
                </p:oleObj>
              </mc:Choice>
              <mc:Fallback>
                <p:oleObj name="Image" r:id="rId3" imgW="481300" imgH="1554483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34400" y="1143001"/>
                        <a:ext cx="1524000" cy="3459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3" name="Object 3"/>
          <p:cNvGraphicFramePr>
            <a:graphicFrameLocks noChangeAspect="1"/>
          </p:cNvGraphicFramePr>
          <p:nvPr/>
        </p:nvGraphicFramePr>
        <p:xfrm>
          <a:off x="2971800" y="1219200"/>
          <a:ext cx="915988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9" name="Bitmap Image" r:id="rId5" imgW="1514686" imgH="1657581" progId="Paint.Picture">
                  <p:embed/>
                </p:oleObj>
              </mc:Choice>
              <mc:Fallback>
                <p:oleObj name="Bitmap Image" r:id="rId5" imgW="1514686" imgH="1657581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1219200"/>
                        <a:ext cx="915988" cy="1047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4" name="Object 4"/>
          <p:cNvGraphicFramePr>
            <a:graphicFrameLocks noChangeAspect="1"/>
          </p:cNvGraphicFramePr>
          <p:nvPr/>
        </p:nvGraphicFramePr>
        <p:xfrm>
          <a:off x="5045076" y="1204914"/>
          <a:ext cx="1204913" cy="1023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0" name="Bitmap Image" r:id="rId7" imgW="1905266" imgH="1542857" progId="Paint.Picture">
                  <p:embed/>
                </p:oleObj>
              </mc:Choice>
              <mc:Fallback>
                <p:oleObj name="Bitmap Image" r:id="rId7" imgW="1905266" imgH="1542857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5076" y="1204914"/>
                        <a:ext cx="1204913" cy="1023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5" name="Object 5"/>
          <p:cNvGraphicFramePr>
            <a:graphicFrameLocks noChangeAspect="1"/>
          </p:cNvGraphicFramePr>
          <p:nvPr/>
        </p:nvGraphicFramePr>
        <p:xfrm>
          <a:off x="7213600" y="1198564"/>
          <a:ext cx="871538" cy="1011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1" name="Bitmap Image" r:id="rId9" imgW="1457143" imgH="2095793" progId="Paint.Picture">
                  <p:embed/>
                </p:oleObj>
              </mc:Choice>
              <mc:Fallback>
                <p:oleObj name="Bitmap Image" r:id="rId9" imgW="1457143" imgH="2095793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13600" y="1198564"/>
                        <a:ext cx="871538" cy="1011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6" name="Object 6"/>
          <p:cNvGraphicFramePr>
            <a:graphicFrameLocks noChangeAspect="1"/>
          </p:cNvGraphicFramePr>
          <p:nvPr/>
        </p:nvGraphicFramePr>
        <p:xfrm>
          <a:off x="2982913" y="3311526"/>
          <a:ext cx="933450" cy="110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2" name="Bitmap Image" r:id="rId11" imgW="1933333" imgH="2295238" progId="Paint.Picture">
                  <p:embed/>
                </p:oleObj>
              </mc:Choice>
              <mc:Fallback>
                <p:oleObj name="Bitmap Image" r:id="rId11" imgW="1933333" imgH="229523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2913" y="3311526"/>
                        <a:ext cx="933450" cy="1108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7" name="Object 7"/>
          <p:cNvGraphicFramePr>
            <a:graphicFrameLocks noChangeAspect="1"/>
          </p:cNvGraphicFramePr>
          <p:nvPr/>
        </p:nvGraphicFramePr>
        <p:xfrm>
          <a:off x="4989514" y="3322639"/>
          <a:ext cx="1108075" cy="1125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3" name="Bitmap Image" r:id="rId13" imgW="1514686" imgH="1781424" progId="Paint.Picture">
                  <p:embed/>
                </p:oleObj>
              </mc:Choice>
              <mc:Fallback>
                <p:oleObj name="Bitmap Image" r:id="rId13" imgW="1514686" imgH="1781424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9514" y="3322639"/>
                        <a:ext cx="1108075" cy="1125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8" name="Object 8"/>
          <p:cNvGraphicFramePr>
            <a:graphicFrameLocks noChangeAspect="1"/>
          </p:cNvGraphicFramePr>
          <p:nvPr/>
        </p:nvGraphicFramePr>
        <p:xfrm>
          <a:off x="7112001" y="3311526"/>
          <a:ext cx="695325" cy="110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4" name="Bitmap Image" r:id="rId15" imgW="914286" imgH="1457143" progId="Paint.Picture">
                  <p:embed/>
                </p:oleObj>
              </mc:Choice>
              <mc:Fallback>
                <p:oleObj name="Bitmap Image" r:id="rId15" imgW="914286" imgH="1457143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2001" y="3311526"/>
                        <a:ext cx="695325" cy="1108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9" name="Object 9"/>
          <p:cNvGraphicFramePr>
            <a:graphicFrameLocks noChangeAspect="1"/>
          </p:cNvGraphicFramePr>
          <p:nvPr/>
        </p:nvGraphicFramePr>
        <p:xfrm>
          <a:off x="2978150" y="5124450"/>
          <a:ext cx="915988" cy="106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5" name="Bitmap Image" r:id="rId17" imgW="1000000" imgH="1352381" progId="Paint.Picture">
                  <p:embed/>
                </p:oleObj>
              </mc:Choice>
              <mc:Fallback>
                <p:oleObj name="Bitmap Image" r:id="rId17" imgW="1000000" imgH="1352381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8150" y="5124450"/>
                        <a:ext cx="915988" cy="1060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90" name="Object 10"/>
          <p:cNvGraphicFramePr>
            <a:graphicFrameLocks noChangeAspect="1"/>
          </p:cNvGraphicFramePr>
          <p:nvPr/>
        </p:nvGraphicFramePr>
        <p:xfrm>
          <a:off x="4800600" y="5105400"/>
          <a:ext cx="769938" cy="115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6" name="Bitmap Image" r:id="rId19" imgW="1333333" imgH="1933333" progId="Paint.Picture">
                  <p:embed/>
                </p:oleObj>
              </mc:Choice>
              <mc:Fallback>
                <p:oleObj name="Bitmap Image" r:id="rId19" imgW="1333333" imgH="1933333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5105400"/>
                        <a:ext cx="769938" cy="1155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91" name="Object 11"/>
          <p:cNvGraphicFramePr>
            <a:graphicFrameLocks noChangeAspect="1"/>
          </p:cNvGraphicFramePr>
          <p:nvPr/>
        </p:nvGraphicFramePr>
        <p:xfrm>
          <a:off x="6492876" y="5105400"/>
          <a:ext cx="930275" cy="115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7" name="Bitmap Image" r:id="rId21" imgW="1409897" imgH="1838095" progId="Paint.Picture">
                  <p:embed/>
                </p:oleObj>
              </mc:Choice>
              <mc:Fallback>
                <p:oleObj name="Bitmap Image" r:id="rId21" imgW="1409897" imgH="1838095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2876" y="5105400"/>
                        <a:ext cx="930275" cy="1155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92" name="Rectangle 12"/>
          <p:cNvSpPr>
            <a:spLocks noGrp="1" noChangeArrowheads="1"/>
          </p:cNvSpPr>
          <p:nvPr>
            <p:ph type="title" idx="4294967295"/>
          </p:nvPr>
        </p:nvSpPr>
        <p:spPr>
          <a:xfrm>
            <a:off x="2209800" y="304800"/>
            <a:ext cx="7772400" cy="685800"/>
          </a:xfrm>
        </p:spPr>
        <p:txBody>
          <a:bodyPr/>
          <a:lstStyle/>
          <a:p>
            <a:r>
              <a:rPr lang="en-US" altLang="en-US" sz="3200"/>
              <a:t>Schematic illustration of Investment casting</a:t>
            </a:r>
          </a:p>
        </p:txBody>
      </p:sp>
      <p:sp>
        <p:nvSpPr>
          <p:cNvPr id="20493" name="Line 13"/>
          <p:cNvSpPr>
            <a:spLocks noChangeShapeType="1"/>
          </p:cNvSpPr>
          <p:nvPr/>
        </p:nvSpPr>
        <p:spPr bwMode="auto">
          <a:xfrm flipH="1">
            <a:off x="3581400" y="1524000"/>
            <a:ext cx="457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4" name="Line 14"/>
          <p:cNvSpPr>
            <a:spLocks noChangeShapeType="1"/>
          </p:cNvSpPr>
          <p:nvPr/>
        </p:nvSpPr>
        <p:spPr bwMode="auto">
          <a:xfrm>
            <a:off x="4572000" y="1600200"/>
            <a:ext cx="609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5" name="Text Box 15"/>
          <p:cNvSpPr txBox="1">
            <a:spLocks noChangeArrowheads="1"/>
          </p:cNvSpPr>
          <p:nvPr/>
        </p:nvSpPr>
        <p:spPr bwMode="auto">
          <a:xfrm>
            <a:off x="4038600" y="1219200"/>
            <a:ext cx="91440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1400"/>
              <a:t>Mold to make pattern</a:t>
            </a:r>
          </a:p>
        </p:txBody>
      </p:sp>
      <p:sp>
        <p:nvSpPr>
          <p:cNvPr id="20496" name="Line 16"/>
          <p:cNvSpPr>
            <a:spLocks noChangeShapeType="1"/>
          </p:cNvSpPr>
          <p:nvPr/>
        </p:nvSpPr>
        <p:spPr bwMode="auto">
          <a:xfrm flipH="1">
            <a:off x="6096000" y="1447800"/>
            <a:ext cx="457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7" name="Text Box 17"/>
          <p:cNvSpPr txBox="1">
            <a:spLocks noChangeArrowheads="1"/>
          </p:cNvSpPr>
          <p:nvPr/>
        </p:nvSpPr>
        <p:spPr bwMode="auto">
          <a:xfrm>
            <a:off x="6324600" y="1219200"/>
            <a:ext cx="914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1400"/>
              <a:t>Wax pattern</a:t>
            </a:r>
          </a:p>
        </p:txBody>
      </p:sp>
      <p:sp>
        <p:nvSpPr>
          <p:cNvPr id="20498" name="Line 18"/>
          <p:cNvSpPr>
            <a:spLocks noChangeShapeType="1"/>
          </p:cNvSpPr>
          <p:nvPr/>
        </p:nvSpPr>
        <p:spPr bwMode="auto">
          <a:xfrm>
            <a:off x="5638800" y="16764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9" name="Line 19"/>
          <p:cNvSpPr>
            <a:spLocks noChangeShapeType="1"/>
          </p:cNvSpPr>
          <p:nvPr/>
        </p:nvSpPr>
        <p:spPr bwMode="auto">
          <a:xfrm flipH="1">
            <a:off x="7620000" y="17526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0" name="Line 20"/>
          <p:cNvSpPr>
            <a:spLocks noChangeShapeType="1"/>
          </p:cNvSpPr>
          <p:nvPr/>
        </p:nvSpPr>
        <p:spPr bwMode="auto">
          <a:xfrm flipV="1">
            <a:off x="3657600" y="3733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1" name="Line 21"/>
          <p:cNvSpPr>
            <a:spLocks noChangeShapeType="1"/>
          </p:cNvSpPr>
          <p:nvPr/>
        </p:nvSpPr>
        <p:spPr bwMode="auto">
          <a:xfrm>
            <a:off x="3200400" y="3733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2" name="Line 22"/>
          <p:cNvSpPr>
            <a:spLocks noChangeShapeType="1"/>
          </p:cNvSpPr>
          <p:nvPr/>
        </p:nvSpPr>
        <p:spPr bwMode="auto">
          <a:xfrm flipV="1">
            <a:off x="5791200" y="3733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3" name="Line 23"/>
          <p:cNvSpPr>
            <a:spLocks noChangeShapeType="1"/>
          </p:cNvSpPr>
          <p:nvPr/>
        </p:nvSpPr>
        <p:spPr bwMode="auto">
          <a:xfrm>
            <a:off x="5181600" y="3733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4" name="Line 24"/>
          <p:cNvSpPr>
            <a:spLocks noChangeShapeType="1"/>
          </p:cNvSpPr>
          <p:nvPr/>
        </p:nvSpPr>
        <p:spPr bwMode="auto">
          <a:xfrm flipH="1">
            <a:off x="5340350" y="5270500"/>
            <a:ext cx="304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5" name="Text Box 25"/>
          <p:cNvSpPr txBox="1">
            <a:spLocks noChangeArrowheads="1"/>
          </p:cNvSpPr>
          <p:nvPr/>
        </p:nvSpPr>
        <p:spPr bwMode="auto">
          <a:xfrm>
            <a:off x="5568950" y="5194300"/>
            <a:ext cx="914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1400"/>
              <a:t>Molten metal</a:t>
            </a:r>
          </a:p>
        </p:txBody>
      </p:sp>
      <p:sp>
        <p:nvSpPr>
          <p:cNvPr id="20506" name="Text Box 26"/>
          <p:cNvSpPr txBox="1">
            <a:spLocks noChangeArrowheads="1"/>
          </p:cNvSpPr>
          <p:nvPr/>
        </p:nvSpPr>
        <p:spPr bwMode="auto">
          <a:xfrm>
            <a:off x="2971800" y="2362201"/>
            <a:ext cx="9144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1400"/>
              <a:t>Injecting wax or plastic pattern</a:t>
            </a:r>
          </a:p>
        </p:txBody>
      </p:sp>
      <p:sp>
        <p:nvSpPr>
          <p:cNvPr id="20507" name="Text Box 27"/>
          <p:cNvSpPr txBox="1">
            <a:spLocks noChangeArrowheads="1"/>
          </p:cNvSpPr>
          <p:nvPr/>
        </p:nvSpPr>
        <p:spPr bwMode="auto">
          <a:xfrm>
            <a:off x="5181600" y="2286000"/>
            <a:ext cx="914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1400"/>
              <a:t>Ejecting pattern</a:t>
            </a:r>
          </a:p>
        </p:txBody>
      </p:sp>
      <p:sp>
        <p:nvSpPr>
          <p:cNvPr id="20508" name="Text Box 28"/>
          <p:cNvSpPr txBox="1">
            <a:spLocks noChangeArrowheads="1"/>
          </p:cNvSpPr>
          <p:nvPr/>
        </p:nvSpPr>
        <p:spPr bwMode="auto">
          <a:xfrm>
            <a:off x="7162800" y="2286000"/>
            <a:ext cx="91440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1400"/>
              <a:t>Pattern assembly (tree)</a:t>
            </a:r>
          </a:p>
        </p:txBody>
      </p:sp>
      <p:sp>
        <p:nvSpPr>
          <p:cNvPr id="20509" name="Text Box 29"/>
          <p:cNvSpPr txBox="1">
            <a:spLocks noChangeArrowheads="1"/>
          </p:cNvSpPr>
          <p:nvPr/>
        </p:nvSpPr>
        <p:spPr bwMode="auto">
          <a:xfrm>
            <a:off x="2971800" y="4495800"/>
            <a:ext cx="914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1400"/>
              <a:t>Slurry coating</a:t>
            </a:r>
          </a:p>
        </p:txBody>
      </p:sp>
      <p:sp>
        <p:nvSpPr>
          <p:cNvPr id="20510" name="Text Box 30"/>
          <p:cNvSpPr txBox="1">
            <a:spLocks noChangeArrowheads="1"/>
          </p:cNvSpPr>
          <p:nvPr/>
        </p:nvSpPr>
        <p:spPr bwMode="auto">
          <a:xfrm>
            <a:off x="5029200" y="4495800"/>
            <a:ext cx="914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1400"/>
              <a:t>Stucco coating</a:t>
            </a:r>
          </a:p>
        </p:txBody>
      </p:sp>
      <p:sp>
        <p:nvSpPr>
          <p:cNvPr id="20511" name="Text Box 31"/>
          <p:cNvSpPr txBox="1">
            <a:spLocks noChangeArrowheads="1"/>
          </p:cNvSpPr>
          <p:nvPr/>
        </p:nvSpPr>
        <p:spPr bwMode="auto">
          <a:xfrm>
            <a:off x="7010400" y="4495800"/>
            <a:ext cx="1143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1400"/>
              <a:t>Completed mold</a:t>
            </a:r>
          </a:p>
        </p:txBody>
      </p:sp>
      <p:sp>
        <p:nvSpPr>
          <p:cNvPr id="20512" name="Text Box 32"/>
          <p:cNvSpPr txBox="1">
            <a:spLocks noChangeArrowheads="1"/>
          </p:cNvSpPr>
          <p:nvPr/>
        </p:nvSpPr>
        <p:spPr bwMode="auto">
          <a:xfrm>
            <a:off x="2971800" y="6308725"/>
            <a:ext cx="914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1400"/>
              <a:t>Pattern meltout</a:t>
            </a:r>
          </a:p>
        </p:txBody>
      </p:sp>
      <p:sp>
        <p:nvSpPr>
          <p:cNvPr id="20513" name="Text Box 33"/>
          <p:cNvSpPr txBox="1">
            <a:spLocks noChangeArrowheads="1"/>
          </p:cNvSpPr>
          <p:nvPr/>
        </p:nvSpPr>
        <p:spPr bwMode="auto">
          <a:xfrm>
            <a:off x="4800600" y="6308725"/>
            <a:ext cx="914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1400"/>
              <a:t>Pouring</a:t>
            </a:r>
          </a:p>
        </p:txBody>
      </p:sp>
      <p:sp>
        <p:nvSpPr>
          <p:cNvPr id="20514" name="Text Box 34"/>
          <p:cNvSpPr txBox="1">
            <a:spLocks noChangeArrowheads="1"/>
          </p:cNvSpPr>
          <p:nvPr/>
        </p:nvSpPr>
        <p:spPr bwMode="auto">
          <a:xfrm>
            <a:off x="6477000" y="6308725"/>
            <a:ext cx="1066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1400"/>
              <a:t>Shakeout</a:t>
            </a:r>
          </a:p>
        </p:txBody>
      </p:sp>
      <p:sp>
        <p:nvSpPr>
          <p:cNvPr id="20515" name="Text Box 35"/>
          <p:cNvSpPr txBox="1">
            <a:spLocks noChangeArrowheads="1"/>
          </p:cNvSpPr>
          <p:nvPr/>
        </p:nvSpPr>
        <p:spPr bwMode="auto">
          <a:xfrm>
            <a:off x="8915400" y="2286000"/>
            <a:ext cx="914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1400"/>
              <a:t>pattern</a:t>
            </a:r>
          </a:p>
        </p:txBody>
      </p:sp>
      <p:sp>
        <p:nvSpPr>
          <p:cNvPr id="20516" name="Text Box 36"/>
          <p:cNvSpPr txBox="1">
            <a:spLocks noChangeArrowheads="1"/>
          </p:cNvSpPr>
          <p:nvPr/>
        </p:nvSpPr>
        <p:spPr bwMode="auto">
          <a:xfrm>
            <a:off x="8991600" y="3048000"/>
            <a:ext cx="914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1400"/>
              <a:t>casting</a:t>
            </a:r>
          </a:p>
        </p:txBody>
      </p:sp>
      <p:sp>
        <p:nvSpPr>
          <p:cNvPr id="20517" name="Text Box 37"/>
          <p:cNvSpPr txBox="1">
            <a:spLocks noChangeArrowheads="1"/>
          </p:cNvSpPr>
          <p:nvPr/>
        </p:nvSpPr>
        <p:spPr bwMode="auto">
          <a:xfrm>
            <a:off x="8077200" y="4953001"/>
            <a:ext cx="228600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/>
              <a:t>Castings by this method cab be made with very fine detail and from variety of materials</a:t>
            </a:r>
          </a:p>
        </p:txBody>
      </p:sp>
    </p:spTree>
    <p:extLst>
      <p:ext uri="{BB962C8B-B14F-4D97-AF65-F5344CB8AC3E}">
        <p14:creationId xmlns:p14="http://schemas.microsoft.com/office/powerpoint/2010/main" val="249774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Permanent Mold Casting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Metal mold - permanent</a:t>
            </a:r>
          </a:p>
          <a:p>
            <a:pPr lvl="1"/>
            <a:r>
              <a:rPr lang="en-US" altLang="en-US"/>
              <a:t>Pre-Heated dies </a:t>
            </a:r>
          </a:p>
          <a:p>
            <a:pPr lvl="1"/>
            <a:r>
              <a:rPr lang="en-US" altLang="en-US"/>
              <a:t>Water cooled</a:t>
            </a:r>
          </a:p>
          <a:p>
            <a:pPr lvl="1"/>
            <a:r>
              <a:rPr lang="en-US" altLang="en-US"/>
              <a:t>Good surface finish - good for automation </a:t>
            </a:r>
          </a:p>
          <a:p>
            <a:pPr lvl="1"/>
            <a:r>
              <a:rPr lang="en-US" altLang="en-US"/>
              <a:t>Piston, Cylinder heads, connecting rods etc</a:t>
            </a:r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71903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 sz="360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sz="2400" u="sng" dirty="0"/>
              <a:t>Pressure Casting</a:t>
            </a:r>
          </a:p>
          <a:p>
            <a:r>
              <a:rPr lang="en-US" altLang="en-US" sz="2400" dirty="0"/>
              <a:t>Pressure applied while </a:t>
            </a:r>
            <a:r>
              <a:rPr lang="en-US" altLang="en-US" sz="2400" dirty="0" smtClean="0"/>
              <a:t>filling </a:t>
            </a:r>
            <a:r>
              <a:rPr lang="en-US" altLang="en-US" sz="2400" dirty="0"/>
              <a:t>the casting</a:t>
            </a:r>
          </a:p>
          <a:p>
            <a:pPr>
              <a:buFontTx/>
              <a:buNone/>
            </a:pPr>
            <a:endParaRPr lang="en-US" altLang="en-US" sz="2400" u="sng" dirty="0"/>
          </a:p>
          <a:p>
            <a:pPr>
              <a:buFontTx/>
              <a:buNone/>
            </a:pPr>
            <a:r>
              <a:rPr lang="en-US" altLang="en-US" sz="2400" u="sng" dirty="0"/>
              <a:t>Die Casting</a:t>
            </a:r>
          </a:p>
          <a:p>
            <a:r>
              <a:rPr lang="en-US" altLang="en-US" sz="2400" dirty="0"/>
              <a:t>Permanent mold method</a:t>
            </a:r>
          </a:p>
          <a:p>
            <a:pPr lvl="1"/>
            <a:r>
              <a:rPr lang="en-US" altLang="en-US" sz="2000" dirty="0"/>
              <a:t>Hot Chamber</a:t>
            </a:r>
          </a:p>
          <a:p>
            <a:pPr lvl="1"/>
            <a:r>
              <a:rPr lang="en-US" altLang="en-US" sz="2000" dirty="0"/>
              <a:t>Cold Chamber</a:t>
            </a:r>
          </a:p>
          <a:p>
            <a:pPr lvl="1">
              <a:buFontTx/>
              <a:buNone/>
            </a:pPr>
            <a:endParaRPr lang="en-US" altLang="en-US" sz="2000" dirty="0"/>
          </a:p>
          <a:p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38357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92426" y="0"/>
            <a:ext cx="10515600" cy="1325563"/>
          </a:xfrm>
        </p:spPr>
        <p:txBody>
          <a:bodyPr/>
          <a:lstStyle/>
          <a:p>
            <a:r>
              <a:rPr lang="en-US" altLang="en-US" sz="3600" u="sng" dirty="0"/>
              <a:t>Casting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2426" y="1163016"/>
            <a:ext cx="10515600" cy="5065506"/>
          </a:xfrm>
        </p:spPr>
        <p:txBody>
          <a:bodyPr/>
          <a:lstStyle/>
          <a:p>
            <a:r>
              <a:rPr lang="en-US" altLang="en-US" sz="2000" dirty="0"/>
              <a:t>Introduction of molten metal into a mold cavity where the metal confirms to the shape of the cavity</a:t>
            </a:r>
          </a:p>
          <a:p>
            <a:r>
              <a:rPr lang="en-US" altLang="en-US" sz="2000" dirty="0"/>
              <a:t>Intricate shapes in a single piece</a:t>
            </a:r>
          </a:p>
          <a:p>
            <a:r>
              <a:rPr lang="en-US" altLang="en-US" sz="2000" dirty="0"/>
              <a:t>Internal cavities</a:t>
            </a:r>
          </a:p>
          <a:p>
            <a:r>
              <a:rPr lang="en-US" altLang="en-US" sz="2000" dirty="0"/>
              <a:t>Very small and hollow parts can be produced</a:t>
            </a:r>
          </a:p>
          <a:p>
            <a:pPr>
              <a:buFontTx/>
              <a:buNone/>
            </a:pPr>
            <a:r>
              <a:rPr lang="en-US" altLang="en-US" sz="2000" u="sng" dirty="0"/>
              <a:t>Important factors in casting operations</a:t>
            </a:r>
          </a:p>
          <a:p>
            <a:r>
              <a:rPr lang="en-US" altLang="en-US" sz="2000" dirty="0"/>
              <a:t>Solidification</a:t>
            </a:r>
          </a:p>
          <a:p>
            <a:r>
              <a:rPr lang="en-US" altLang="en-US" sz="2000" dirty="0"/>
              <a:t>Molten metal into metal cavity</a:t>
            </a:r>
          </a:p>
          <a:p>
            <a:r>
              <a:rPr lang="en-US" altLang="en-US" sz="2000" dirty="0"/>
              <a:t>Heat transfer during solidification and cooling of the metal in the mold</a:t>
            </a:r>
          </a:p>
          <a:p>
            <a:r>
              <a:rPr lang="en-US" altLang="en-US" sz="2000" dirty="0"/>
              <a:t>Influence of the type of the mold </a:t>
            </a:r>
            <a:r>
              <a:rPr lang="en-US" altLang="en-US" sz="2000" dirty="0" smtClean="0"/>
              <a:t>material</a:t>
            </a:r>
          </a:p>
          <a:p>
            <a:endParaRPr lang="en-US" altLang="en-US" sz="2000" dirty="0"/>
          </a:p>
          <a:p>
            <a:endParaRPr lang="en-US" altLang="en-US" sz="2000" dirty="0" smtClean="0"/>
          </a:p>
          <a:p>
            <a:r>
              <a:rPr lang="en-US" altLang="en-US" sz="2000" b="1" dirty="0" smtClean="0"/>
              <a:t>Questions from SME Videos?</a:t>
            </a:r>
            <a:endParaRPr lang="en-US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64843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Object 2"/>
          <p:cNvGraphicFramePr>
            <a:graphicFrameLocks noChangeAspect="1"/>
          </p:cNvGraphicFramePr>
          <p:nvPr/>
        </p:nvGraphicFramePr>
        <p:xfrm>
          <a:off x="3124200" y="685800"/>
          <a:ext cx="5105400" cy="447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5" name="Image" r:id="rId3" imgW="7276190" imgH="6380952" progId="Photoshop.Image.6">
                  <p:embed/>
                </p:oleObj>
              </mc:Choice>
              <mc:Fallback>
                <p:oleObj name="Image" r:id="rId3" imgW="7276190" imgH="6380952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685800"/>
                        <a:ext cx="5105400" cy="447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219200" y="304800"/>
            <a:ext cx="7772400" cy="381000"/>
          </a:xfrm>
        </p:spPr>
        <p:txBody>
          <a:bodyPr>
            <a:normAutofit fontScale="90000"/>
          </a:bodyPr>
          <a:lstStyle/>
          <a:p>
            <a:r>
              <a:rPr lang="en-US" altLang="en-US" sz="2400" b="1" dirty="0"/>
              <a:t>Low pressure casting</a:t>
            </a:r>
          </a:p>
        </p:txBody>
      </p:sp>
      <p:sp>
        <p:nvSpPr>
          <p:cNvPr id="21508" name="Line 4"/>
          <p:cNvSpPr>
            <a:spLocks noChangeShapeType="1"/>
          </p:cNvSpPr>
          <p:nvPr/>
        </p:nvSpPr>
        <p:spPr bwMode="auto">
          <a:xfrm flipH="1">
            <a:off x="6172200" y="1676400"/>
            <a:ext cx="2362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8686800" y="1371600"/>
            <a:ext cx="1524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1400"/>
              <a:t>Graphite mold</a:t>
            </a:r>
          </a:p>
        </p:txBody>
      </p:sp>
      <p:sp>
        <p:nvSpPr>
          <p:cNvPr id="21510" name="Line 6"/>
          <p:cNvSpPr>
            <a:spLocks noChangeShapeType="1"/>
          </p:cNvSpPr>
          <p:nvPr/>
        </p:nvSpPr>
        <p:spPr bwMode="auto">
          <a:xfrm flipH="1">
            <a:off x="6019800" y="1143000"/>
            <a:ext cx="25908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8686800" y="990600"/>
            <a:ext cx="1524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1400"/>
              <a:t>Railroad wheel</a:t>
            </a:r>
          </a:p>
        </p:txBody>
      </p:sp>
      <p:sp>
        <p:nvSpPr>
          <p:cNvPr id="21512" name="Line 8"/>
          <p:cNvSpPr>
            <a:spLocks noChangeShapeType="1"/>
          </p:cNvSpPr>
          <p:nvPr/>
        </p:nvSpPr>
        <p:spPr bwMode="auto">
          <a:xfrm flipH="1">
            <a:off x="7086600" y="33528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8229600" y="3200400"/>
            <a:ext cx="1524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1400"/>
              <a:t>Air pressure</a:t>
            </a:r>
          </a:p>
        </p:txBody>
      </p:sp>
      <p:sp>
        <p:nvSpPr>
          <p:cNvPr id="21514" name="Line 10"/>
          <p:cNvSpPr>
            <a:spLocks noChangeShapeType="1"/>
          </p:cNvSpPr>
          <p:nvPr/>
        </p:nvSpPr>
        <p:spPr bwMode="auto">
          <a:xfrm flipH="1" flipV="1">
            <a:off x="6172200" y="3886200"/>
            <a:ext cx="25146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8229600" y="4724400"/>
            <a:ext cx="1524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1400"/>
              <a:t>Molten metal</a:t>
            </a:r>
          </a:p>
        </p:txBody>
      </p:sp>
      <p:sp>
        <p:nvSpPr>
          <p:cNvPr id="21516" name="Line 12"/>
          <p:cNvSpPr>
            <a:spLocks noChangeShapeType="1"/>
          </p:cNvSpPr>
          <p:nvPr/>
        </p:nvSpPr>
        <p:spPr bwMode="auto">
          <a:xfrm flipV="1">
            <a:off x="4572000" y="4572000"/>
            <a:ext cx="3048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7" name="Text Box 13"/>
          <p:cNvSpPr txBox="1">
            <a:spLocks noChangeArrowheads="1"/>
          </p:cNvSpPr>
          <p:nvPr/>
        </p:nvSpPr>
        <p:spPr bwMode="auto">
          <a:xfrm>
            <a:off x="4343400" y="5562600"/>
            <a:ext cx="1524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1400"/>
              <a:t>ladle</a:t>
            </a:r>
          </a:p>
        </p:txBody>
      </p:sp>
      <p:sp>
        <p:nvSpPr>
          <p:cNvPr id="21518" name="Line 14"/>
          <p:cNvSpPr>
            <a:spLocks noChangeShapeType="1"/>
          </p:cNvSpPr>
          <p:nvPr/>
        </p:nvSpPr>
        <p:spPr bwMode="auto">
          <a:xfrm flipV="1">
            <a:off x="3352800" y="4114800"/>
            <a:ext cx="11430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9" name="Text Box 15"/>
          <p:cNvSpPr txBox="1">
            <a:spLocks noChangeArrowheads="1"/>
          </p:cNvSpPr>
          <p:nvPr/>
        </p:nvSpPr>
        <p:spPr bwMode="auto">
          <a:xfrm>
            <a:off x="2514600" y="4953000"/>
            <a:ext cx="1524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1400"/>
              <a:t>Airtight chamber</a:t>
            </a:r>
          </a:p>
        </p:txBody>
      </p:sp>
      <p:sp>
        <p:nvSpPr>
          <p:cNvPr id="21520" name="Line 16"/>
          <p:cNvSpPr>
            <a:spLocks noChangeShapeType="1"/>
          </p:cNvSpPr>
          <p:nvPr/>
        </p:nvSpPr>
        <p:spPr bwMode="auto">
          <a:xfrm flipH="1" flipV="1">
            <a:off x="5715000" y="3962400"/>
            <a:ext cx="83820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1" name="Text Box 17"/>
          <p:cNvSpPr txBox="1">
            <a:spLocks noChangeArrowheads="1"/>
          </p:cNvSpPr>
          <p:nvPr/>
        </p:nvSpPr>
        <p:spPr bwMode="auto">
          <a:xfrm>
            <a:off x="6096000" y="5562600"/>
            <a:ext cx="1524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1400"/>
              <a:t>Refractory tube</a:t>
            </a:r>
          </a:p>
        </p:txBody>
      </p:sp>
    </p:spTree>
    <p:extLst>
      <p:ext uri="{BB962C8B-B14F-4D97-AF65-F5344CB8AC3E}">
        <p14:creationId xmlns:p14="http://schemas.microsoft.com/office/powerpoint/2010/main" val="223370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0" name="Object 2"/>
          <p:cNvGraphicFramePr>
            <a:graphicFrameLocks noChangeAspect="1"/>
          </p:cNvGraphicFramePr>
          <p:nvPr/>
        </p:nvGraphicFramePr>
        <p:xfrm>
          <a:off x="5029201" y="2616200"/>
          <a:ext cx="3889375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9" name="Image" r:id="rId3" imgW="9952381" imgH="10400000" progId="Photoshop.Image.6">
                  <p:embed/>
                </p:oleObj>
              </mc:Choice>
              <mc:Fallback>
                <p:oleObj name="Image" r:id="rId3" imgW="9952381" imgH="10400000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1" y="2616200"/>
                        <a:ext cx="3889375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1" name="Line 3"/>
          <p:cNvSpPr>
            <a:spLocks noChangeShapeType="1"/>
          </p:cNvSpPr>
          <p:nvPr/>
        </p:nvSpPr>
        <p:spPr bwMode="auto">
          <a:xfrm flipH="1">
            <a:off x="7964488" y="2362200"/>
            <a:ext cx="13716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9336088" y="1981200"/>
            <a:ext cx="152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1400"/>
              <a:t>Hydraulic shot cylinder</a:t>
            </a:r>
          </a:p>
        </p:txBody>
      </p:sp>
      <p:sp>
        <p:nvSpPr>
          <p:cNvPr id="27653" name="Line 5"/>
          <p:cNvSpPr>
            <a:spLocks noChangeShapeType="1"/>
          </p:cNvSpPr>
          <p:nvPr/>
        </p:nvSpPr>
        <p:spPr bwMode="auto">
          <a:xfrm flipH="1">
            <a:off x="7735888" y="3276600"/>
            <a:ext cx="1676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9259888" y="3124200"/>
            <a:ext cx="1524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1400"/>
              <a:t>Plunger rod</a:t>
            </a: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9259888" y="3962400"/>
            <a:ext cx="1524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1400"/>
              <a:t>plunger</a:t>
            </a:r>
          </a:p>
        </p:txBody>
      </p:sp>
      <p:sp>
        <p:nvSpPr>
          <p:cNvPr id="27656" name="Line 8"/>
          <p:cNvSpPr>
            <a:spLocks noChangeShapeType="1"/>
          </p:cNvSpPr>
          <p:nvPr/>
        </p:nvSpPr>
        <p:spPr bwMode="auto">
          <a:xfrm flipH="1">
            <a:off x="7735888" y="4114800"/>
            <a:ext cx="1524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7" name="Line 9"/>
          <p:cNvSpPr>
            <a:spLocks noChangeShapeType="1"/>
          </p:cNvSpPr>
          <p:nvPr/>
        </p:nvSpPr>
        <p:spPr bwMode="auto">
          <a:xfrm flipH="1">
            <a:off x="8116888" y="4495800"/>
            <a:ext cx="1219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9183688" y="4343400"/>
            <a:ext cx="1524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1600"/>
              <a:t>Molten metal</a:t>
            </a:r>
          </a:p>
        </p:txBody>
      </p:sp>
      <p:sp>
        <p:nvSpPr>
          <p:cNvPr id="27659" name="Line 11"/>
          <p:cNvSpPr>
            <a:spLocks noChangeShapeType="1"/>
          </p:cNvSpPr>
          <p:nvPr/>
        </p:nvSpPr>
        <p:spPr bwMode="auto">
          <a:xfrm flipH="1">
            <a:off x="8269288" y="5181600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0" name="Text Box 12"/>
          <p:cNvSpPr txBox="1">
            <a:spLocks noChangeArrowheads="1"/>
          </p:cNvSpPr>
          <p:nvPr/>
        </p:nvSpPr>
        <p:spPr bwMode="auto">
          <a:xfrm>
            <a:off x="9640888" y="5029200"/>
            <a:ext cx="1524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1400"/>
              <a:t> pot</a:t>
            </a:r>
          </a:p>
        </p:txBody>
      </p:sp>
      <p:sp>
        <p:nvSpPr>
          <p:cNvPr id="27661" name="Line 13"/>
          <p:cNvSpPr>
            <a:spLocks noChangeShapeType="1"/>
          </p:cNvSpPr>
          <p:nvPr/>
        </p:nvSpPr>
        <p:spPr bwMode="auto">
          <a:xfrm>
            <a:off x="7050088" y="2514600"/>
            <a:ext cx="15240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2" name="Text Box 14"/>
          <p:cNvSpPr txBox="1">
            <a:spLocks noChangeArrowheads="1"/>
          </p:cNvSpPr>
          <p:nvPr/>
        </p:nvSpPr>
        <p:spPr bwMode="auto">
          <a:xfrm>
            <a:off x="6592888" y="2286000"/>
            <a:ext cx="1524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1400"/>
              <a:t>Goose neck</a:t>
            </a:r>
          </a:p>
        </p:txBody>
      </p:sp>
      <p:sp>
        <p:nvSpPr>
          <p:cNvPr id="27663" name="Line 15"/>
          <p:cNvSpPr>
            <a:spLocks noChangeShapeType="1"/>
          </p:cNvSpPr>
          <p:nvPr/>
        </p:nvSpPr>
        <p:spPr bwMode="auto">
          <a:xfrm>
            <a:off x="5221288" y="1981200"/>
            <a:ext cx="990600" cy="236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4" name="Text Box 16"/>
          <p:cNvSpPr txBox="1">
            <a:spLocks noChangeArrowheads="1"/>
          </p:cNvSpPr>
          <p:nvPr/>
        </p:nvSpPr>
        <p:spPr bwMode="auto">
          <a:xfrm>
            <a:off x="4687888" y="1752600"/>
            <a:ext cx="1524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1400"/>
              <a:t>Die cavity</a:t>
            </a:r>
          </a:p>
        </p:txBody>
      </p:sp>
      <p:sp>
        <p:nvSpPr>
          <p:cNvPr id="27665" name="Rectangle 17"/>
          <p:cNvSpPr>
            <a:spLocks noGrp="1" noChangeArrowheads="1"/>
          </p:cNvSpPr>
          <p:nvPr>
            <p:ph type="title" idx="4294967295"/>
          </p:nvPr>
        </p:nvSpPr>
        <p:spPr>
          <a:xfrm>
            <a:off x="1258888" y="596900"/>
            <a:ext cx="7772400" cy="228600"/>
          </a:xfrm>
        </p:spPr>
        <p:txBody>
          <a:bodyPr>
            <a:normAutofit fontScale="90000"/>
          </a:bodyPr>
          <a:lstStyle/>
          <a:p>
            <a:r>
              <a:rPr lang="en-US" altLang="en-US" sz="2400" b="1"/>
              <a:t>Hot chamber Die casting</a:t>
            </a:r>
          </a:p>
        </p:txBody>
      </p:sp>
      <p:sp>
        <p:nvSpPr>
          <p:cNvPr id="27666" name="Text Box 18"/>
          <p:cNvSpPr txBox="1">
            <a:spLocks noChangeArrowheads="1"/>
          </p:cNvSpPr>
          <p:nvPr/>
        </p:nvSpPr>
        <p:spPr bwMode="auto">
          <a:xfrm>
            <a:off x="1828800" y="1371601"/>
            <a:ext cx="2895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en-US" altLang="en-US" sz="2000"/>
              <a:t>2000 psi</a:t>
            </a:r>
          </a:p>
        </p:txBody>
      </p:sp>
    </p:spTree>
    <p:extLst>
      <p:ext uri="{BB962C8B-B14F-4D97-AF65-F5344CB8AC3E}">
        <p14:creationId xmlns:p14="http://schemas.microsoft.com/office/powerpoint/2010/main" val="292422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4" name="Object 2"/>
          <p:cNvGraphicFramePr>
            <a:graphicFrameLocks noChangeAspect="1"/>
          </p:cNvGraphicFramePr>
          <p:nvPr/>
        </p:nvGraphicFramePr>
        <p:xfrm>
          <a:off x="4267201" y="1752600"/>
          <a:ext cx="5859463" cy="4065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3" name="Image" r:id="rId3" imgW="14844444" imgH="10298413" progId="Photoshop.Image.6">
                  <p:embed/>
                </p:oleObj>
              </mc:Choice>
              <mc:Fallback>
                <p:oleObj name="Image" r:id="rId3" imgW="14844444" imgH="10298413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1" y="1752600"/>
                        <a:ext cx="5859463" cy="4065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5" name="Line 3"/>
          <p:cNvSpPr>
            <a:spLocks noChangeShapeType="1"/>
          </p:cNvSpPr>
          <p:nvPr/>
        </p:nvSpPr>
        <p:spPr bwMode="auto">
          <a:xfrm flipH="1">
            <a:off x="7348538" y="3556000"/>
            <a:ext cx="762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7958138" y="3403600"/>
            <a:ext cx="685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1400"/>
              <a:t>ladle</a:t>
            </a:r>
          </a:p>
        </p:txBody>
      </p:sp>
      <p:sp>
        <p:nvSpPr>
          <p:cNvPr id="28677" name="Line 5"/>
          <p:cNvSpPr>
            <a:spLocks noChangeShapeType="1"/>
          </p:cNvSpPr>
          <p:nvPr/>
        </p:nvSpPr>
        <p:spPr bwMode="auto">
          <a:xfrm flipH="1">
            <a:off x="9253538" y="3251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9101138" y="2946400"/>
            <a:ext cx="126206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1400"/>
              <a:t>Hydraulic cylinder</a:t>
            </a:r>
          </a:p>
        </p:txBody>
      </p:sp>
      <p:sp>
        <p:nvSpPr>
          <p:cNvPr id="28679" name="Line 7"/>
          <p:cNvSpPr>
            <a:spLocks noChangeShapeType="1"/>
          </p:cNvSpPr>
          <p:nvPr/>
        </p:nvSpPr>
        <p:spPr bwMode="auto">
          <a:xfrm flipH="1" flipV="1">
            <a:off x="7805738" y="4470400"/>
            <a:ext cx="762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7196138" y="5384800"/>
            <a:ext cx="914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1400"/>
              <a:t>Shot sleeve</a:t>
            </a:r>
          </a:p>
        </p:txBody>
      </p:sp>
      <p:sp>
        <p:nvSpPr>
          <p:cNvPr id="28681" name="Line 9"/>
          <p:cNvSpPr>
            <a:spLocks noChangeShapeType="1"/>
          </p:cNvSpPr>
          <p:nvPr/>
        </p:nvSpPr>
        <p:spPr bwMode="auto">
          <a:xfrm flipH="1" flipV="1">
            <a:off x="6738938" y="4546600"/>
            <a:ext cx="762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8339138" y="5461000"/>
            <a:ext cx="914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1400"/>
              <a:t>Plunger rod</a:t>
            </a:r>
          </a:p>
        </p:txBody>
      </p:sp>
      <p:sp>
        <p:nvSpPr>
          <p:cNvPr id="28683" name="Line 11"/>
          <p:cNvSpPr>
            <a:spLocks noChangeShapeType="1"/>
          </p:cNvSpPr>
          <p:nvPr/>
        </p:nvSpPr>
        <p:spPr bwMode="auto">
          <a:xfrm flipH="1" flipV="1">
            <a:off x="5900738" y="4775200"/>
            <a:ext cx="152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4" name="Text Box 12"/>
          <p:cNvSpPr txBox="1">
            <a:spLocks noChangeArrowheads="1"/>
          </p:cNvSpPr>
          <p:nvPr/>
        </p:nvSpPr>
        <p:spPr bwMode="auto">
          <a:xfrm>
            <a:off x="5672138" y="5384800"/>
            <a:ext cx="126206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1400"/>
              <a:t>Stationary die half</a:t>
            </a:r>
          </a:p>
        </p:txBody>
      </p:sp>
      <p:sp>
        <p:nvSpPr>
          <p:cNvPr id="28685" name="Line 13"/>
          <p:cNvSpPr>
            <a:spLocks noChangeShapeType="1"/>
          </p:cNvSpPr>
          <p:nvPr/>
        </p:nvSpPr>
        <p:spPr bwMode="auto">
          <a:xfrm flipV="1">
            <a:off x="5138738" y="4775200"/>
            <a:ext cx="76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6" name="Text Box 14"/>
          <p:cNvSpPr txBox="1">
            <a:spLocks noChangeArrowheads="1"/>
          </p:cNvSpPr>
          <p:nvPr/>
        </p:nvSpPr>
        <p:spPr bwMode="auto">
          <a:xfrm>
            <a:off x="4757738" y="5308600"/>
            <a:ext cx="914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1400"/>
              <a:t>Ejector box</a:t>
            </a:r>
          </a:p>
        </p:txBody>
      </p:sp>
      <p:sp>
        <p:nvSpPr>
          <p:cNvPr id="28687" name="Line 15"/>
          <p:cNvSpPr>
            <a:spLocks noChangeShapeType="1"/>
          </p:cNvSpPr>
          <p:nvPr/>
        </p:nvSpPr>
        <p:spPr bwMode="auto">
          <a:xfrm>
            <a:off x="4224338" y="256540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8" name="Text Box 16"/>
          <p:cNvSpPr txBox="1">
            <a:spLocks noChangeArrowheads="1"/>
          </p:cNvSpPr>
          <p:nvPr/>
        </p:nvSpPr>
        <p:spPr bwMode="auto">
          <a:xfrm>
            <a:off x="4114800" y="1447800"/>
            <a:ext cx="914400" cy="846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1400"/>
              <a:t>Ejector  platen</a:t>
            </a:r>
          </a:p>
          <a:p>
            <a:pPr algn="l">
              <a:spcBef>
                <a:spcPct val="50000"/>
              </a:spcBef>
            </a:pPr>
            <a:r>
              <a:rPr lang="en-US" altLang="en-US" sz="1400"/>
              <a:t>(Moves)</a:t>
            </a:r>
          </a:p>
        </p:txBody>
      </p:sp>
      <p:sp>
        <p:nvSpPr>
          <p:cNvPr id="28689" name="Text Box 17"/>
          <p:cNvSpPr txBox="1">
            <a:spLocks noChangeArrowheads="1"/>
          </p:cNvSpPr>
          <p:nvPr/>
        </p:nvSpPr>
        <p:spPr bwMode="auto">
          <a:xfrm>
            <a:off x="6019801" y="1676400"/>
            <a:ext cx="103346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1400"/>
              <a:t>Stationary platen</a:t>
            </a:r>
          </a:p>
        </p:txBody>
      </p:sp>
      <p:sp>
        <p:nvSpPr>
          <p:cNvPr id="28690" name="Line 18"/>
          <p:cNvSpPr>
            <a:spLocks noChangeShapeType="1"/>
          </p:cNvSpPr>
          <p:nvPr/>
        </p:nvSpPr>
        <p:spPr bwMode="auto">
          <a:xfrm flipH="1">
            <a:off x="6205538" y="2108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1" name="Line 19"/>
          <p:cNvSpPr>
            <a:spLocks noChangeShapeType="1"/>
          </p:cNvSpPr>
          <p:nvPr/>
        </p:nvSpPr>
        <p:spPr bwMode="auto">
          <a:xfrm flipH="1">
            <a:off x="5443538" y="21082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2" name="Text Box 20"/>
          <p:cNvSpPr txBox="1">
            <a:spLocks noChangeArrowheads="1"/>
          </p:cNvSpPr>
          <p:nvPr/>
        </p:nvSpPr>
        <p:spPr bwMode="auto">
          <a:xfrm>
            <a:off x="5105400" y="1676400"/>
            <a:ext cx="914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1400"/>
              <a:t>Ejector die half</a:t>
            </a:r>
          </a:p>
        </p:txBody>
      </p:sp>
      <p:sp>
        <p:nvSpPr>
          <p:cNvPr id="28693" name="Line 21"/>
          <p:cNvSpPr>
            <a:spLocks noChangeShapeType="1"/>
          </p:cNvSpPr>
          <p:nvPr/>
        </p:nvSpPr>
        <p:spPr bwMode="auto">
          <a:xfrm>
            <a:off x="4300538" y="4318000"/>
            <a:ext cx="57150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4" name="Rectangle 2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381001"/>
            <a:ext cx="7772400" cy="381000"/>
          </a:xfrm>
        </p:spPr>
        <p:txBody>
          <a:bodyPr>
            <a:normAutofit fontScale="90000"/>
          </a:bodyPr>
          <a:lstStyle/>
          <a:p>
            <a:r>
              <a:rPr lang="en-US" altLang="en-US" sz="2400" b="1" dirty="0"/>
              <a:t>Cold Chamber die casting</a:t>
            </a:r>
          </a:p>
        </p:txBody>
      </p:sp>
      <p:sp>
        <p:nvSpPr>
          <p:cNvPr id="28695" name="Text Box 23"/>
          <p:cNvSpPr txBox="1">
            <a:spLocks noChangeArrowheads="1"/>
          </p:cNvSpPr>
          <p:nvPr/>
        </p:nvSpPr>
        <p:spPr bwMode="auto">
          <a:xfrm>
            <a:off x="1828800" y="1676401"/>
            <a:ext cx="2057400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en-US" altLang="en-US" sz="2000"/>
              <a:t>3 to 10 Ksi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altLang="en-US" sz="2000"/>
              <a:t>in the range of 5000 psi</a:t>
            </a:r>
          </a:p>
        </p:txBody>
      </p:sp>
      <p:sp>
        <p:nvSpPr>
          <p:cNvPr id="28696" name="Text Box 24"/>
          <p:cNvSpPr txBox="1">
            <a:spLocks noChangeArrowheads="1"/>
          </p:cNvSpPr>
          <p:nvPr/>
        </p:nvSpPr>
        <p:spPr bwMode="auto">
          <a:xfrm>
            <a:off x="3200400" y="5943600"/>
            <a:ext cx="7162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/>
              <a:t>Sequence of operations in die casting of part in the cold chamber process</a:t>
            </a:r>
          </a:p>
        </p:txBody>
      </p:sp>
    </p:spTree>
    <p:extLst>
      <p:ext uri="{BB962C8B-B14F-4D97-AF65-F5344CB8AC3E}">
        <p14:creationId xmlns:p14="http://schemas.microsoft.com/office/powerpoint/2010/main" val="384762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2362200" y="762000"/>
          <a:ext cx="1746250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6" name="Image" r:id="rId3" imgW="1191569" imgH="1197765" progId="Photoshop.Image.6">
                  <p:embed/>
                </p:oleObj>
              </mc:Choice>
              <mc:Fallback>
                <p:oleObj name="Image" r:id="rId3" imgW="1191569" imgH="1197765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762000"/>
                        <a:ext cx="1746250" cy="175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5" name="Object 3"/>
          <p:cNvGraphicFramePr>
            <a:graphicFrameLocks noChangeAspect="1"/>
          </p:cNvGraphicFramePr>
          <p:nvPr/>
        </p:nvGraphicFramePr>
        <p:xfrm>
          <a:off x="6096000" y="762000"/>
          <a:ext cx="1658938" cy="166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7" name="Image" r:id="rId5" imgW="1191569" imgH="1197765" progId="Photoshop.Image.6">
                  <p:embed/>
                </p:oleObj>
              </mc:Choice>
              <mc:Fallback>
                <p:oleObj name="Image" r:id="rId5" imgW="1191569" imgH="1197765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762000"/>
                        <a:ext cx="1658938" cy="166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6" name="Object 4"/>
          <p:cNvGraphicFramePr>
            <a:graphicFrameLocks noChangeAspect="1"/>
          </p:cNvGraphicFramePr>
          <p:nvPr/>
        </p:nvGraphicFramePr>
        <p:xfrm>
          <a:off x="2362200" y="3429000"/>
          <a:ext cx="1809750" cy="181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8" name="Image" r:id="rId7" imgW="1191569" imgH="1197765" progId="Photoshop.Image.6">
                  <p:embed/>
                </p:oleObj>
              </mc:Choice>
              <mc:Fallback>
                <p:oleObj name="Image" r:id="rId7" imgW="1191569" imgH="1197765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3429000"/>
                        <a:ext cx="1809750" cy="1817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7" name="Object 5"/>
          <p:cNvGraphicFramePr>
            <a:graphicFrameLocks noChangeAspect="1"/>
          </p:cNvGraphicFramePr>
          <p:nvPr/>
        </p:nvGraphicFramePr>
        <p:xfrm>
          <a:off x="6096000" y="3276600"/>
          <a:ext cx="1746250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9" name="Image" r:id="rId9" imgW="1191569" imgH="1197765" progId="Photoshop.Image.6">
                  <p:embed/>
                </p:oleObj>
              </mc:Choice>
              <mc:Fallback>
                <p:oleObj name="Image" r:id="rId9" imgW="1191569" imgH="1197765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3276600"/>
                        <a:ext cx="1746250" cy="175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2438400" y="2590800"/>
            <a:ext cx="1828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1400"/>
              <a:t>Single cavity die</a:t>
            </a: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6019800" y="2514600"/>
            <a:ext cx="1828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1400"/>
              <a:t>Multiple cavity die</a:t>
            </a:r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2362200" y="5334000"/>
            <a:ext cx="1828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1400"/>
              <a:t>Combination die</a:t>
            </a:r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5867400" y="5181600"/>
            <a:ext cx="1828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1400"/>
              <a:t>Unit die</a:t>
            </a:r>
          </a:p>
        </p:txBody>
      </p:sp>
      <p:sp>
        <p:nvSpPr>
          <p:cNvPr id="23562" name="Rectangle 10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0" y="228600"/>
            <a:ext cx="7772400" cy="685800"/>
          </a:xfrm>
        </p:spPr>
        <p:txBody>
          <a:bodyPr/>
          <a:lstStyle/>
          <a:p>
            <a:r>
              <a:rPr lang="en-US" altLang="en-US" sz="2400" dirty="0"/>
              <a:t>Various types of die casting dies</a:t>
            </a:r>
          </a:p>
        </p:txBody>
      </p:sp>
    </p:spTree>
    <p:extLst>
      <p:ext uri="{BB962C8B-B14F-4D97-AF65-F5344CB8AC3E}">
        <p14:creationId xmlns:p14="http://schemas.microsoft.com/office/powerpoint/2010/main" val="198112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Image result for vertical centrifugal cast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4792" y="1591226"/>
            <a:ext cx="4297156" cy="4612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2"/>
          <p:cNvSpPr txBox="1">
            <a:spLocks noChangeArrowheads="1"/>
          </p:cNvSpPr>
          <p:nvPr/>
        </p:nvSpPr>
        <p:spPr>
          <a:xfrm>
            <a:off x="1093304" y="516834"/>
            <a:ext cx="7772400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2400" b="1" dirty="0" smtClean="0"/>
              <a:t>Centrifugal  Casting</a:t>
            </a:r>
            <a:endParaRPr lang="en-US" altLang="en-US" sz="2400" b="1" dirty="0"/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5115339" y="2637183"/>
            <a:ext cx="13252" cy="189506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5088835" y="4625009"/>
            <a:ext cx="331304" cy="14577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0985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228600"/>
            <a:ext cx="7772400" cy="533400"/>
          </a:xfrm>
        </p:spPr>
        <p:txBody>
          <a:bodyPr>
            <a:normAutofit fontScale="90000"/>
          </a:bodyPr>
          <a:lstStyle/>
          <a:p>
            <a:r>
              <a:rPr lang="en-US" altLang="en-US" sz="3600"/>
              <a:t>Ingot casting and Continuous Casting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219200"/>
            <a:ext cx="77724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/>
              <a:t>Ingots: First solid form of raw Ingots are used for forging , further material casting etc.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Ingots are passed into Ingot mold.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400"/>
              <a:t>	Squares, Rectangular, circular cross sections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400" u="sng"/>
              <a:t>Ferrous Ingots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Oxygen present in the molten metal is rejected out of the casting when the casting when temperature drops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Oxygen combines with carbon to form carbon monoxide causes porosity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400" u="sng"/>
              <a:t>Killed steel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Add Aluminum or silicon to form oxides, which deoxidizes the metal, causes shrinkage cavities, lot of scrap.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116485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9443" y="1066800"/>
            <a:ext cx="9833114" cy="4114800"/>
          </a:xfrm>
        </p:spPr>
        <p:txBody>
          <a:bodyPr/>
          <a:lstStyle/>
          <a:p>
            <a:pPr marL="609600" indent="-609600">
              <a:buNone/>
            </a:pPr>
            <a:r>
              <a:rPr lang="en-US" altLang="en-US" sz="2400" u="sng" dirty="0"/>
              <a:t>Semi Killed steel</a:t>
            </a:r>
          </a:p>
          <a:p>
            <a:pPr marL="609600" indent="-609600"/>
            <a:r>
              <a:rPr lang="en-US" altLang="en-US" sz="2400" dirty="0"/>
              <a:t>Partially deoxidized, some porosity, Economical</a:t>
            </a:r>
          </a:p>
          <a:p>
            <a:pPr marL="609600" indent="-609600">
              <a:buNone/>
            </a:pPr>
            <a:r>
              <a:rPr lang="en-US" altLang="en-US" sz="2400" u="sng" dirty="0"/>
              <a:t>Rimmed steel</a:t>
            </a:r>
          </a:p>
          <a:p>
            <a:pPr marL="609600" indent="-609600"/>
            <a:r>
              <a:rPr lang="en-US" altLang="en-US" sz="2400" dirty="0"/>
              <a:t>Lots of blowholes, Usually low carbon steel (0.15% Carbon)</a:t>
            </a:r>
          </a:p>
        </p:txBody>
      </p:sp>
    </p:spTree>
    <p:extLst>
      <p:ext uri="{BB962C8B-B14F-4D97-AF65-F5344CB8AC3E}">
        <p14:creationId xmlns:p14="http://schemas.microsoft.com/office/powerpoint/2010/main" val="150415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3600" y="609600"/>
            <a:ext cx="7848600" cy="5638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400" u="sng"/>
              <a:t>Expendable casting/Permanent mold Casting</a:t>
            </a:r>
          </a:p>
          <a:p>
            <a:r>
              <a:rPr lang="en-US" altLang="en-US" sz="2400"/>
              <a:t>Sand, Plaster, Ceramics</a:t>
            </a:r>
          </a:p>
          <a:p>
            <a:r>
              <a:rPr lang="en-US" altLang="en-US" sz="2400"/>
              <a:t>Usually refractories which withstand high temperature of molten metal.</a:t>
            </a:r>
          </a:p>
          <a:p>
            <a:pPr>
              <a:buFontTx/>
              <a:buNone/>
            </a:pPr>
            <a:r>
              <a:rPr lang="en-US" altLang="en-US" sz="2400" u="sng"/>
              <a:t>Sand casting</a:t>
            </a:r>
          </a:p>
          <a:p>
            <a:r>
              <a:rPr lang="en-US" altLang="en-US" sz="2400"/>
              <a:t>SiO</a:t>
            </a:r>
            <a:r>
              <a:rPr lang="en-US" altLang="en-US" sz="2400" baseline="-25000"/>
              <a:t>2  </a:t>
            </a:r>
            <a:r>
              <a:rPr lang="en-US" altLang="en-US" sz="2400"/>
              <a:t>-&gt; Silica sand</a:t>
            </a:r>
          </a:p>
          <a:p>
            <a:r>
              <a:rPr lang="en-US" altLang="en-US" sz="2400"/>
              <a:t>Naturally bonded, synthetic ( lake sand)</a:t>
            </a:r>
          </a:p>
          <a:p>
            <a:pPr>
              <a:buFontTx/>
              <a:buNone/>
            </a:pPr>
            <a:r>
              <a:rPr lang="en-US" altLang="en-US" sz="2400"/>
              <a:t>Factors:  Fine round grains, good permeability, allows gases to go out.</a:t>
            </a:r>
          </a:p>
          <a:p>
            <a:pPr>
              <a:buFontTx/>
              <a:buNone/>
            </a:pPr>
            <a:r>
              <a:rPr lang="en-US" altLang="en-US" sz="2400"/>
              <a:t>Types of sand molds</a:t>
            </a:r>
          </a:p>
          <a:p>
            <a:pPr>
              <a:buFontTx/>
              <a:buNone/>
            </a:pPr>
            <a:r>
              <a:rPr lang="en-US" altLang="en-US" sz="2400"/>
              <a:t>			</a:t>
            </a:r>
          </a:p>
          <a:p>
            <a:pPr>
              <a:buFontTx/>
              <a:buNone/>
            </a:pPr>
            <a:r>
              <a:rPr lang="en-US" altLang="en-US" sz="2400"/>
              <a:t>				</a:t>
            </a:r>
          </a:p>
        </p:txBody>
      </p:sp>
      <p:graphicFrame>
        <p:nvGraphicFramePr>
          <p:cNvPr id="17431" name="Group 23"/>
          <p:cNvGraphicFramePr>
            <a:graphicFrameLocks noGrp="1"/>
          </p:cNvGraphicFramePr>
          <p:nvPr/>
        </p:nvGraphicFramePr>
        <p:xfrm>
          <a:off x="2286000" y="4800600"/>
          <a:ext cx="6096000" cy="1670304"/>
        </p:xfrm>
        <a:graphic>
          <a:graphicData uri="http://schemas.openxmlformats.org/drawingml/2006/table">
            <a:tbl>
              <a:tblPr/>
              <a:tblGrid>
                <a:gridCol w="2032000"/>
                <a:gridCol w="2032000"/>
                <a:gridCol w="2032000"/>
              </a:tblGrid>
              <a:tr h="35401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Green Sand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Cold box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No bake molds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45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Moist/damp skin Dried/over dried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Organic and Inorganic Binder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Synthetic resin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with sand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560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Object 2"/>
          <p:cNvGraphicFramePr>
            <a:graphicFrameLocks noChangeAspect="1"/>
          </p:cNvGraphicFramePr>
          <p:nvPr/>
        </p:nvGraphicFramePr>
        <p:xfrm>
          <a:off x="2895600" y="2209800"/>
          <a:ext cx="6096000" cy="3856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Image" r:id="rId3" imgW="13371429" imgH="8457143" progId="Photoshop.Image.6">
                  <p:embed/>
                </p:oleObj>
              </mc:Choice>
              <mc:Fallback>
                <p:oleObj name="Image" r:id="rId3" imgW="13371429" imgH="8457143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2209800"/>
                        <a:ext cx="6096000" cy="3856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79" name="Line 3"/>
          <p:cNvSpPr>
            <a:spLocks noChangeShapeType="1"/>
          </p:cNvSpPr>
          <p:nvPr/>
        </p:nvSpPr>
        <p:spPr bwMode="auto">
          <a:xfrm>
            <a:off x="4191000" y="19050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0" name="Line 4"/>
          <p:cNvSpPr>
            <a:spLocks noChangeShapeType="1"/>
          </p:cNvSpPr>
          <p:nvPr/>
        </p:nvSpPr>
        <p:spPr bwMode="auto">
          <a:xfrm flipH="1">
            <a:off x="5562600" y="19050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1" name="Line 5"/>
          <p:cNvSpPr>
            <a:spLocks noChangeShapeType="1"/>
          </p:cNvSpPr>
          <p:nvPr/>
        </p:nvSpPr>
        <p:spPr bwMode="auto">
          <a:xfrm>
            <a:off x="7391400" y="1752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2" name="Line 6"/>
          <p:cNvSpPr>
            <a:spLocks noChangeShapeType="1"/>
          </p:cNvSpPr>
          <p:nvPr/>
        </p:nvSpPr>
        <p:spPr bwMode="auto">
          <a:xfrm flipH="1">
            <a:off x="8458200" y="30480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3" name="Line 7"/>
          <p:cNvSpPr>
            <a:spLocks noChangeShapeType="1"/>
          </p:cNvSpPr>
          <p:nvPr/>
        </p:nvSpPr>
        <p:spPr bwMode="auto">
          <a:xfrm flipH="1">
            <a:off x="8153400" y="37338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4" name="Line 8"/>
          <p:cNvSpPr>
            <a:spLocks noChangeShapeType="1"/>
          </p:cNvSpPr>
          <p:nvPr/>
        </p:nvSpPr>
        <p:spPr bwMode="auto">
          <a:xfrm flipH="1">
            <a:off x="7543800" y="38100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5" name="Line 9"/>
          <p:cNvSpPr>
            <a:spLocks noChangeShapeType="1"/>
          </p:cNvSpPr>
          <p:nvPr/>
        </p:nvSpPr>
        <p:spPr bwMode="auto">
          <a:xfrm flipH="1">
            <a:off x="8991600" y="43434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6" name="Line 10"/>
          <p:cNvSpPr>
            <a:spLocks noChangeShapeType="1"/>
          </p:cNvSpPr>
          <p:nvPr/>
        </p:nvSpPr>
        <p:spPr bwMode="auto">
          <a:xfrm flipH="1">
            <a:off x="8153400" y="54102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7" name="Line 11"/>
          <p:cNvSpPr>
            <a:spLocks noChangeShapeType="1"/>
          </p:cNvSpPr>
          <p:nvPr/>
        </p:nvSpPr>
        <p:spPr bwMode="auto">
          <a:xfrm flipV="1">
            <a:off x="7086600" y="4648200"/>
            <a:ext cx="228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8" name="Line 12"/>
          <p:cNvSpPr>
            <a:spLocks noChangeShapeType="1"/>
          </p:cNvSpPr>
          <p:nvPr/>
        </p:nvSpPr>
        <p:spPr bwMode="auto">
          <a:xfrm flipH="1" flipV="1">
            <a:off x="7467600" y="4572000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9" name="Line 13"/>
          <p:cNvSpPr>
            <a:spLocks noChangeShapeType="1"/>
          </p:cNvSpPr>
          <p:nvPr/>
        </p:nvSpPr>
        <p:spPr bwMode="auto">
          <a:xfrm flipH="1">
            <a:off x="7772400" y="4800600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0" name="Line 14"/>
          <p:cNvSpPr>
            <a:spLocks noChangeShapeType="1"/>
          </p:cNvSpPr>
          <p:nvPr/>
        </p:nvSpPr>
        <p:spPr bwMode="auto">
          <a:xfrm flipV="1">
            <a:off x="6400800" y="4572000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1" name="Line 15"/>
          <p:cNvSpPr>
            <a:spLocks noChangeShapeType="1"/>
          </p:cNvSpPr>
          <p:nvPr/>
        </p:nvSpPr>
        <p:spPr bwMode="auto">
          <a:xfrm flipV="1">
            <a:off x="4343400" y="4800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2" name="Line 16"/>
          <p:cNvSpPr>
            <a:spLocks noChangeShapeType="1"/>
          </p:cNvSpPr>
          <p:nvPr/>
        </p:nvSpPr>
        <p:spPr bwMode="auto">
          <a:xfrm flipV="1">
            <a:off x="5562600" y="47244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3" name="Line 17"/>
          <p:cNvSpPr>
            <a:spLocks noChangeShapeType="1"/>
          </p:cNvSpPr>
          <p:nvPr/>
        </p:nvSpPr>
        <p:spPr bwMode="auto">
          <a:xfrm>
            <a:off x="4343400" y="5334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4" name="Line 18"/>
          <p:cNvSpPr>
            <a:spLocks noChangeShapeType="1"/>
          </p:cNvSpPr>
          <p:nvPr/>
        </p:nvSpPr>
        <p:spPr bwMode="auto">
          <a:xfrm flipH="1">
            <a:off x="5410200" y="5334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5" name="Line 19"/>
          <p:cNvSpPr>
            <a:spLocks noChangeShapeType="1"/>
          </p:cNvSpPr>
          <p:nvPr/>
        </p:nvSpPr>
        <p:spPr bwMode="auto">
          <a:xfrm flipV="1">
            <a:off x="2362200" y="54102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6" name="Line 20"/>
          <p:cNvSpPr>
            <a:spLocks noChangeShapeType="1"/>
          </p:cNvSpPr>
          <p:nvPr/>
        </p:nvSpPr>
        <p:spPr bwMode="auto">
          <a:xfrm>
            <a:off x="2209800" y="3733800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7" name="Text Box 21"/>
          <p:cNvSpPr txBox="1">
            <a:spLocks noChangeArrowheads="1"/>
          </p:cNvSpPr>
          <p:nvPr/>
        </p:nvSpPr>
        <p:spPr bwMode="auto">
          <a:xfrm>
            <a:off x="3886200" y="1676400"/>
            <a:ext cx="1676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1400"/>
              <a:t>Open riser</a:t>
            </a:r>
          </a:p>
        </p:txBody>
      </p:sp>
      <p:sp>
        <p:nvSpPr>
          <p:cNvPr id="24598" name="Text Box 22"/>
          <p:cNvSpPr txBox="1">
            <a:spLocks noChangeArrowheads="1"/>
          </p:cNvSpPr>
          <p:nvPr/>
        </p:nvSpPr>
        <p:spPr bwMode="auto">
          <a:xfrm>
            <a:off x="4724400" y="1600200"/>
            <a:ext cx="1676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/>
              <a:t>Vent</a:t>
            </a:r>
          </a:p>
        </p:txBody>
      </p:sp>
      <p:sp>
        <p:nvSpPr>
          <p:cNvPr id="24599" name="Text Box 23"/>
          <p:cNvSpPr txBox="1">
            <a:spLocks noChangeArrowheads="1"/>
          </p:cNvSpPr>
          <p:nvPr/>
        </p:nvSpPr>
        <p:spPr bwMode="auto">
          <a:xfrm>
            <a:off x="6629400" y="1524000"/>
            <a:ext cx="1676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1400"/>
              <a:t>Pouring basin(cup)</a:t>
            </a:r>
          </a:p>
        </p:txBody>
      </p:sp>
      <p:sp>
        <p:nvSpPr>
          <p:cNvPr id="24600" name="Text Box 24"/>
          <p:cNvSpPr txBox="1">
            <a:spLocks noChangeArrowheads="1"/>
          </p:cNvSpPr>
          <p:nvPr/>
        </p:nvSpPr>
        <p:spPr bwMode="auto">
          <a:xfrm>
            <a:off x="9296400" y="2895600"/>
            <a:ext cx="1676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1400"/>
              <a:t>Flask</a:t>
            </a:r>
          </a:p>
        </p:txBody>
      </p:sp>
      <p:sp>
        <p:nvSpPr>
          <p:cNvPr id="24601" name="Text Box 25"/>
          <p:cNvSpPr txBox="1">
            <a:spLocks noChangeArrowheads="1"/>
          </p:cNvSpPr>
          <p:nvPr/>
        </p:nvSpPr>
        <p:spPr bwMode="auto">
          <a:xfrm>
            <a:off x="9067800" y="3581400"/>
            <a:ext cx="914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1400"/>
              <a:t>Sand</a:t>
            </a:r>
          </a:p>
        </p:txBody>
      </p:sp>
      <p:sp>
        <p:nvSpPr>
          <p:cNvPr id="24602" name="Text Box 26"/>
          <p:cNvSpPr txBox="1">
            <a:spLocks noChangeArrowheads="1"/>
          </p:cNvSpPr>
          <p:nvPr/>
        </p:nvSpPr>
        <p:spPr bwMode="auto">
          <a:xfrm>
            <a:off x="9601200" y="4191000"/>
            <a:ext cx="914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1400"/>
              <a:t>Parting line</a:t>
            </a:r>
          </a:p>
        </p:txBody>
      </p:sp>
      <p:sp>
        <p:nvSpPr>
          <p:cNvPr id="24603" name="Text Box 27"/>
          <p:cNvSpPr txBox="1">
            <a:spLocks noChangeArrowheads="1"/>
          </p:cNvSpPr>
          <p:nvPr/>
        </p:nvSpPr>
        <p:spPr bwMode="auto">
          <a:xfrm>
            <a:off x="8915400" y="5334000"/>
            <a:ext cx="914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1400"/>
              <a:t>Sand</a:t>
            </a:r>
          </a:p>
        </p:txBody>
      </p:sp>
      <p:sp>
        <p:nvSpPr>
          <p:cNvPr id="24604" name="Text Box 28"/>
          <p:cNvSpPr txBox="1">
            <a:spLocks noChangeArrowheads="1"/>
          </p:cNvSpPr>
          <p:nvPr/>
        </p:nvSpPr>
        <p:spPr bwMode="auto">
          <a:xfrm>
            <a:off x="7543800" y="6172200"/>
            <a:ext cx="914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1400"/>
              <a:t>gate</a:t>
            </a:r>
          </a:p>
        </p:txBody>
      </p:sp>
      <p:sp>
        <p:nvSpPr>
          <p:cNvPr id="24605" name="Text Box 29"/>
          <p:cNvSpPr txBox="1">
            <a:spLocks noChangeArrowheads="1"/>
          </p:cNvSpPr>
          <p:nvPr/>
        </p:nvSpPr>
        <p:spPr bwMode="auto">
          <a:xfrm>
            <a:off x="6705600" y="4953000"/>
            <a:ext cx="914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1400"/>
              <a:t>choke</a:t>
            </a:r>
          </a:p>
        </p:txBody>
      </p:sp>
      <p:sp>
        <p:nvSpPr>
          <p:cNvPr id="24606" name="Text Box 30"/>
          <p:cNvSpPr txBox="1">
            <a:spLocks noChangeArrowheads="1"/>
          </p:cNvSpPr>
          <p:nvPr/>
        </p:nvSpPr>
        <p:spPr bwMode="auto">
          <a:xfrm>
            <a:off x="6019800" y="5562600"/>
            <a:ext cx="914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1400"/>
              <a:t>Runner</a:t>
            </a:r>
          </a:p>
        </p:txBody>
      </p:sp>
      <p:sp>
        <p:nvSpPr>
          <p:cNvPr id="24607" name="Text Box 31"/>
          <p:cNvSpPr txBox="1">
            <a:spLocks noChangeArrowheads="1"/>
          </p:cNvSpPr>
          <p:nvPr/>
        </p:nvSpPr>
        <p:spPr bwMode="auto">
          <a:xfrm>
            <a:off x="4724400" y="5181600"/>
            <a:ext cx="914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1400"/>
              <a:t>Mold Cavity</a:t>
            </a:r>
          </a:p>
        </p:txBody>
      </p:sp>
      <p:sp>
        <p:nvSpPr>
          <p:cNvPr id="24608" name="Text Box 32"/>
          <p:cNvSpPr txBox="1">
            <a:spLocks noChangeArrowheads="1"/>
          </p:cNvSpPr>
          <p:nvPr/>
        </p:nvSpPr>
        <p:spPr bwMode="auto">
          <a:xfrm>
            <a:off x="1981200" y="5257800"/>
            <a:ext cx="914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1400"/>
              <a:t>Drag</a:t>
            </a:r>
          </a:p>
        </p:txBody>
      </p:sp>
      <p:sp>
        <p:nvSpPr>
          <p:cNvPr id="24609" name="Text Box 33"/>
          <p:cNvSpPr txBox="1">
            <a:spLocks noChangeArrowheads="1"/>
          </p:cNvSpPr>
          <p:nvPr/>
        </p:nvSpPr>
        <p:spPr bwMode="auto">
          <a:xfrm>
            <a:off x="1752600" y="3581400"/>
            <a:ext cx="914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1400"/>
              <a:t>Cope</a:t>
            </a:r>
          </a:p>
        </p:txBody>
      </p:sp>
      <p:sp>
        <p:nvSpPr>
          <p:cNvPr id="24610" name="Text Box 34"/>
          <p:cNvSpPr txBox="1">
            <a:spLocks noChangeArrowheads="1"/>
          </p:cNvSpPr>
          <p:nvPr/>
        </p:nvSpPr>
        <p:spPr bwMode="auto">
          <a:xfrm>
            <a:off x="6172200" y="3505201"/>
            <a:ext cx="9144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1000"/>
              <a:t>Blind Riser</a:t>
            </a:r>
          </a:p>
        </p:txBody>
      </p:sp>
      <p:sp>
        <p:nvSpPr>
          <p:cNvPr id="24611" name="Line 35"/>
          <p:cNvSpPr>
            <a:spLocks noChangeShapeType="1"/>
          </p:cNvSpPr>
          <p:nvPr/>
        </p:nvSpPr>
        <p:spPr bwMode="auto">
          <a:xfrm>
            <a:off x="4876800" y="2590800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12" name="Text Box 36"/>
          <p:cNvSpPr txBox="1">
            <a:spLocks noChangeArrowheads="1"/>
          </p:cNvSpPr>
          <p:nvPr/>
        </p:nvSpPr>
        <p:spPr bwMode="auto">
          <a:xfrm>
            <a:off x="4572000" y="2057400"/>
            <a:ext cx="914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1400"/>
              <a:t>Core Sand</a:t>
            </a:r>
          </a:p>
        </p:txBody>
      </p:sp>
      <p:sp>
        <p:nvSpPr>
          <p:cNvPr id="24613" name="Rectangle 37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0" y="228600"/>
            <a:ext cx="7772400" cy="1143000"/>
          </a:xfrm>
        </p:spPr>
        <p:txBody>
          <a:bodyPr/>
          <a:lstStyle/>
          <a:p>
            <a:r>
              <a:rPr lang="en-US" altLang="en-US" sz="3600"/>
              <a:t>Various features of a sand mold</a:t>
            </a:r>
          </a:p>
        </p:txBody>
      </p:sp>
    </p:spTree>
    <p:extLst>
      <p:ext uri="{BB962C8B-B14F-4D97-AF65-F5344CB8AC3E}">
        <p14:creationId xmlns:p14="http://schemas.microsoft.com/office/powerpoint/2010/main" val="384538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u="sng"/>
              <a:t>Patterns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 dirty="0"/>
              <a:t>Patterns are made in the shape of the casting</a:t>
            </a:r>
          </a:p>
          <a:p>
            <a:r>
              <a:rPr lang="en-US" altLang="en-US" sz="2400" dirty="0"/>
              <a:t>Pattern Materials: Wood, Plastic or metal.</a:t>
            </a:r>
          </a:p>
          <a:p>
            <a:r>
              <a:rPr lang="en-US" altLang="en-US" sz="2400" dirty="0"/>
              <a:t>Size, shape, dimensional accuracy, number of components.</a:t>
            </a:r>
          </a:p>
          <a:p>
            <a:r>
              <a:rPr lang="en-US" altLang="en-US" sz="2400" dirty="0"/>
              <a:t>Parting agents.</a:t>
            </a:r>
          </a:p>
          <a:p>
            <a:r>
              <a:rPr lang="en-US" altLang="en-US" sz="2400" dirty="0"/>
              <a:t>One piece or multiple piece pattern</a:t>
            </a:r>
          </a:p>
          <a:p>
            <a:pPr>
              <a:buFontTx/>
              <a:buNone/>
            </a:pPr>
            <a:endParaRPr lang="en-US" altLang="en-US" sz="2400" dirty="0"/>
          </a:p>
          <a:p>
            <a:pPr>
              <a:buFontTx/>
              <a:buNone/>
            </a:pPr>
            <a:r>
              <a:rPr lang="en-US" altLang="en-US" sz="2400" dirty="0"/>
              <a:t>				</a:t>
            </a:r>
          </a:p>
        </p:txBody>
      </p:sp>
    </p:spTree>
    <p:extLst>
      <p:ext uri="{BB962C8B-B14F-4D97-AF65-F5344CB8AC3E}">
        <p14:creationId xmlns:p14="http://schemas.microsoft.com/office/powerpoint/2010/main" val="307227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6" name="Object 2"/>
          <p:cNvGraphicFramePr>
            <a:graphicFrameLocks noChangeAspect="1"/>
          </p:cNvGraphicFramePr>
          <p:nvPr/>
        </p:nvGraphicFramePr>
        <p:xfrm>
          <a:off x="1797050" y="1595439"/>
          <a:ext cx="8599488" cy="366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Image" r:id="rId3" imgW="8600000" imgH="3666667" progId="Photoshop.Image.6">
                  <p:embed/>
                </p:oleObj>
              </mc:Choice>
              <mc:Fallback>
                <p:oleObj name="Image" r:id="rId3" imgW="8600000" imgH="3666667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7050" y="1595439"/>
                        <a:ext cx="8599488" cy="3667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27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z="2400"/>
              <a:t>A typical match plate pattern used in sand casting</a:t>
            </a:r>
          </a:p>
        </p:txBody>
      </p:sp>
      <p:sp>
        <p:nvSpPr>
          <p:cNvPr id="26628" name="Line 4"/>
          <p:cNvSpPr>
            <a:spLocks noChangeShapeType="1"/>
          </p:cNvSpPr>
          <p:nvPr/>
        </p:nvSpPr>
        <p:spPr bwMode="auto">
          <a:xfrm>
            <a:off x="3505200" y="2743200"/>
            <a:ext cx="685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3048000" y="251460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1400"/>
              <a:t>plate</a:t>
            </a:r>
          </a:p>
        </p:txBody>
      </p:sp>
      <p:sp>
        <p:nvSpPr>
          <p:cNvPr id="26630" name="Line 6"/>
          <p:cNvSpPr>
            <a:spLocks noChangeShapeType="1"/>
          </p:cNvSpPr>
          <p:nvPr/>
        </p:nvSpPr>
        <p:spPr bwMode="auto">
          <a:xfrm flipV="1">
            <a:off x="4800600" y="4267200"/>
            <a:ext cx="914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4419600" y="502920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1400"/>
              <a:t>Drag side</a:t>
            </a:r>
          </a:p>
        </p:txBody>
      </p:sp>
      <p:sp>
        <p:nvSpPr>
          <p:cNvPr id="26632" name="Line 8"/>
          <p:cNvSpPr>
            <a:spLocks noChangeShapeType="1"/>
          </p:cNvSpPr>
          <p:nvPr/>
        </p:nvSpPr>
        <p:spPr bwMode="auto">
          <a:xfrm>
            <a:off x="5562600" y="1981200"/>
            <a:ext cx="1143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5105400" y="175260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1400"/>
              <a:t>Cope side</a:t>
            </a:r>
          </a:p>
        </p:txBody>
      </p:sp>
    </p:spTree>
    <p:extLst>
      <p:ext uri="{BB962C8B-B14F-4D97-AF65-F5344CB8AC3E}">
        <p14:creationId xmlns:p14="http://schemas.microsoft.com/office/powerpoint/2010/main" val="126053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/>
              <a:t>Pattern Allowances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 u="sng" dirty="0"/>
              <a:t>Shrinkage Allowance</a:t>
            </a:r>
            <a:endParaRPr lang="en-US" altLang="en-US" sz="2400" dirty="0"/>
          </a:p>
          <a:p>
            <a:pPr>
              <a:buFontTx/>
              <a:buNone/>
            </a:pPr>
            <a:r>
              <a:rPr lang="en-US" altLang="en-US" sz="2400" dirty="0"/>
              <a:t>	Patterns are made larger than the casting to compensate contraction of the liquid while freezing.</a:t>
            </a:r>
          </a:p>
          <a:p>
            <a:pPr>
              <a:buFontTx/>
              <a:buNone/>
            </a:pPr>
            <a:r>
              <a:rPr lang="en-US" altLang="en-US" sz="2400" dirty="0"/>
              <a:t>	For internal cavities the allowances should be negative.</a:t>
            </a:r>
          </a:p>
          <a:p>
            <a:pPr>
              <a:buFontTx/>
              <a:buNone/>
            </a:pPr>
            <a:r>
              <a:rPr lang="en-US" altLang="en-US" sz="2400" dirty="0"/>
              <a:t>If </a:t>
            </a:r>
            <a:r>
              <a:rPr lang="en-US" altLang="en-US" sz="2400" dirty="0">
                <a:latin typeface="Symbol" panose="05050102010706020507" pitchFamily="18" charset="2"/>
              </a:rPr>
              <a:t>a</a:t>
            </a:r>
            <a:r>
              <a:rPr lang="en-US" altLang="en-US" sz="2400" dirty="0"/>
              <a:t> is the coefficient of thermal expansion, l is the dimension of the casting then the shrinkage allowance will be</a:t>
            </a:r>
          </a:p>
          <a:p>
            <a:pPr>
              <a:buFontTx/>
              <a:buNone/>
            </a:pPr>
            <a:r>
              <a:rPr lang="en-US" altLang="en-US" sz="2400" dirty="0">
                <a:latin typeface="Symbol" panose="05050102010706020507" pitchFamily="18" charset="2"/>
              </a:rPr>
              <a:t> a </a:t>
            </a:r>
            <a:r>
              <a:rPr lang="en-US" altLang="en-US" sz="2400" dirty="0"/>
              <a:t>|</a:t>
            </a:r>
            <a:r>
              <a:rPr lang="en-US" altLang="en-US" sz="2400" dirty="0" smtClean="0"/>
              <a:t>(</a:t>
            </a:r>
            <a:r>
              <a:rPr lang="en-US" altLang="en-US" sz="2400" dirty="0">
                <a:latin typeface="Symbol" panose="05050102010706020507" pitchFamily="18" charset="2"/>
              </a:rPr>
              <a:t>q- q </a:t>
            </a:r>
            <a:r>
              <a:rPr lang="en-US" altLang="en-US" sz="2400" baseline="-25000" dirty="0">
                <a:latin typeface="Symbol" panose="05050102010706020507" pitchFamily="18" charset="2"/>
              </a:rPr>
              <a:t>o</a:t>
            </a:r>
            <a:r>
              <a:rPr lang="en-US" altLang="en-US" sz="2400" dirty="0" smtClean="0"/>
              <a:t>)|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29944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</TotalTime>
  <Words>758</Words>
  <Application>Microsoft Office PowerPoint</Application>
  <PresentationFormat>Widescreen</PresentationFormat>
  <Paragraphs>204</Paragraphs>
  <Slides>24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Symbol</vt:lpstr>
      <vt:lpstr>Office Theme</vt:lpstr>
      <vt:lpstr>Image</vt:lpstr>
      <vt:lpstr>Bitmap Image</vt:lpstr>
      <vt:lpstr>GE298: Manufacturing Automation Week-1 </vt:lpstr>
      <vt:lpstr>Casting</vt:lpstr>
      <vt:lpstr>Ingot casting and Continuous Casting</vt:lpstr>
      <vt:lpstr>PowerPoint Presentation</vt:lpstr>
      <vt:lpstr>PowerPoint Presentation</vt:lpstr>
      <vt:lpstr>Various features of a sand mold</vt:lpstr>
      <vt:lpstr>Patterns</vt:lpstr>
      <vt:lpstr>A typical match plate pattern used in sand casting</vt:lpstr>
      <vt:lpstr>Pattern Allowances</vt:lpstr>
      <vt:lpstr>Cores</vt:lpstr>
      <vt:lpstr>Design of Casting</vt:lpstr>
      <vt:lpstr>PowerPoint Presentation</vt:lpstr>
      <vt:lpstr>Plaster Mold Casting</vt:lpstr>
      <vt:lpstr>Ceramic Mold Casting</vt:lpstr>
      <vt:lpstr>Evaporative pattern casting</vt:lpstr>
      <vt:lpstr>Investment Casting</vt:lpstr>
      <vt:lpstr>Schematic illustration of Investment casting</vt:lpstr>
      <vt:lpstr>Permanent Mold Casting</vt:lpstr>
      <vt:lpstr>PowerPoint Presentation</vt:lpstr>
      <vt:lpstr>Low pressure casting</vt:lpstr>
      <vt:lpstr>Hot chamber Die casting</vt:lpstr>
      <vt:lpstr>Cold Chamber die casting</vt:lpstr>
      <vt:lpstr>Various types of die casting dies</vt:lpstr>
      <vt:lpstr>PowerPoint Presentation</vt:lpstr>
    </vt:vector>
  </TitlesOfParts>
  <Company>University at Buffalo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16</cp:revision>
  <dcterms:created xsi:type="dcterms:W3CDTF">2016-11-01T18:32:51Z</dcterms:created>
  <dcterms:modified xsi:type="dcterms:W3CDTF">2017-01-07T15:31:42Z</dcterms:modified>
</cp:coreProperties>
</file>