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719" r:id="rId2"/>
    <p:sldId id="707" r:id="rId3"/>
    <p:sldId id="716" r:id="rId4"/>
    <p:sldId id="701" r:id="rId5"/>
    <p:sldId id="702" r:id="rId6"/>
    <p:sldId id="703" r:id="rId7"/>
    <p:sldId id="704" r:id="rId8"/>
    <p:sldId id="705" r:id="rId9"/>
    <p:sldId id="695" r:id="rId10"/>
    <p:sldId id="706" r:id="rId11"/>
    <p:sldId id="696" r:id="rId12"/>
    <p:sldId id="697" r:id="rId13"/>
    <p:sldId id="698" r:id="rId14"/>
    <p:sldId id="694" r:id="rId15"/>
    <p:sldId id="625" r:id="rId16"/>
    <p:sldId id="643" r:id="rId17"/>
    <p:sldId id="581" r:id="rId18"/>
    <p:sldId id="648" r:id="rId19"/>
    <p:sldId id="649" r:id="rId20"/>
    <p:sldId id="652" r:id="rId21"/>
    <p:sldId id="650" r:id="rId22"/>
    <p:sldId id="708" r:id="rId23"/>
    <p:sldId id="709" r:id="rId24"/>
    <p:sldId id="710" r:id="rId25"/>
    <p:sldId id="711" r:id="rId26"/>
    <p:sldId id="712" r:id="rId27"/>
    <p:sldId id="715" r:id="rId28"/>
    <p:sldId id="714" r:id="rId29"/>
    <p:sldId id="718" r:id="rId30"/>
    <p:sldId id="717" r:id="rId31"/>
  </p:sldIdLst>
  <p:sldSz cx="9144000" cy="6858000" type="screen4x3"/>
  <p:notesSz cx="7053263" cy="93567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u="sng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u="sng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u="sng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u="sng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DDD"/>
    <a:srgbClr val="EBFFEB"/>
    <a:srgbClr val="000000"/>
    <a:srgbClr val="FF0000"/>
    <a:srgbClr val="66FF33"/>
    <a:srgbClr val="FFFF00"/>
    <a:srgbClr val="99FF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94674"/>
  </p:normalViewPr>
  <p:slideViewPr>
    <p:cSldViewPr snapToGrid="0">
      <p:cViewPr>
        <p:scale>
          <a:sx n="78" d="100"/>
          <a:sy n="78" d="100"/>
        </p:scale>
        <p:origin x="3144" y="1160"/>
      </p:cViewPr>
      <p:guideLst>
        <p:guide orient="horz" pos="2167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3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5938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>
              <a:defRPr sz="1200" u="none"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97325" y="0"/>
            <a:ext cx="3055938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>
              <a:defRPr sz="1200" u="none"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88413"/>
            <a:ext cx="3055938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>
              <a:defRPr sz="1200" u="none"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97325" y="8888413"/>
            <a:ext cx="3055938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>
              <a:defRPr sz="1200" u="none">
                <a:ea typeface="SimSun" charset="-122"/>
              </a:defRPr>
            </a:lvl1pPr>
          </a:lstStyle>
          <a:p>
            <a:fld id="{C394BBB9-A552-664E-9C31-444D6190523F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5938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>
              <a:defRPr sz="1200" u="none"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7325" y="0"/>
            <a:ext cx="3055938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>
              <a:defRPr sz="1200" u="none"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701675"/>
            <a:ext cx="4678363" cy="3508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9800" y="4445000"/>
            <a:ext cx="5173663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88413"/>
            <a:ext cx="3055938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>
              <a:defRPr sz="1200" u="none" smtClean="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7325" y="8888413"/>
            <a:ext cx="3055938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>
              <a:defRPr sz="1200" u="none">
                <a:ea typeface="SimSun" charset="-122"/>
              </a:defRPr>
            </a:lvl1pPr>
          </a:lstStyle>
          <a:p>
            <a:fld id="{78CBA61B-615C-C34C-B472-FFFC8F0AACDB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02756" indent="-270291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164" indent="-216233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629" indent="-216233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6095" indent="-216233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CA21179-D6B0-6042-B548-F5CC3E5657FA}" type="slidenum">
              <a:rPr lang="en-US" sz="1100"/>
              <a:pPr/>
              <a:t>1</a:t>
            </a:fld>
            <a:endParaRPr lang="en-US" sz="110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16233" indent="-216233">
              <a:buAutoNum type="arabicPeriod"/>
            </a:pPr>
            <a:r>
              <a:rPr lang="en-US" dirty="0">
                <a:latin typeface="Times New Roman" charset="0"/>
              </a:rPr>
              <a:t>What are QDs and what are they used for</a:t>
            </a:r>
          </a:p>
          <a:p>
            <a:r>
              <a:rPr lang="en-US" dirty="0">
                <a:latin typeface="Times New Roman" charset="0"/>
              </a:rPr>
              <a:t>	</a:t>
            </a:r>
            <a:r>
              <a:rPr lang="en-US" dirty="0" err="1">
                <a:latin typeface="Times New Roman" charset="0"/>
              </a:rPr>
              <a:t>Nanocrystals</a:t>
            </a:r>
            <a:r>
              <a:rPr lang="en-US" dirty="0">
                <a:latin typeface="Times New Roman" charset="0"/>
              </a:rPr>
              <a:t> composed of semiconductors</a:t>
            </a:r>
          </a:p>
          <a:p>
            <a:r>
              <a:rPr lang="en-US" dirty="0">
                <a:latin typeface="Times New Roman" charset="0"/>
              </a:rPr>
              <a:t>	Fluorescent</a:t>
            </a:r>
          </a:p>
          <a:p>
            <a:r>
              <a:rPr lang="en-US" dirty="0">
                <a:latin typeface="Times New Roman" charset="0"/>
              </a:rPr>
              <a:t>2. </a:t>
            </a:r>
            <a:r>
              <a:rPr lang="en-US" dirty="0" err="1">
                <a:latin typeface="Times New Roman" charset="0"/>
              </a:rPr>
              <a:t>Nie</a:t>
            </a:r>
            <a:r>
              <a:rPr lang="en-US" dirty="0">
                <a:latin typeface="Times New Roman" charset="0"/>
              </a:rPr>
              <a:t> group first of 2</a:t>
            </a:r>
          </a:p>
          <a:p>
            <a:r>
              <a:rPr lang="en-US" dirty="0">
                <a:latin typeface="Times New Roman" charset="0"/>
              </a:rPr>
              <a:t>3.</a:t>
            </a:r>
            <a:r>
              <a:rPr lang="en-US" baseline="0" dirty="0"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Used throughout biology in situations where dyes</a:t>
            </a:r>
            <a:r>
              <a:rPr lang="en-US" baseline="0" dirty="0">
                <a:latin typeface="Times New Roman" charset="0"/>
              </a:rPr>
              <a:t> and proteins have been used </a:t>
            </a:r>
          </a:p>
          <a:p>
            <a:r>
              <a:rPr lang="en-US" baseline="0" dirty="0">
                <a:latin typeface="Times New Roman" charset="0"/>
              </a:rPr>
              <a:t>3. Major advantage for molecular scale imaging dynamic</a:t>
            </a:r>
          </a:p>
          <a:p>
            <a:r>
              <a:rPr lang="en-US" dirty="0">
                <a:latin typeface="Times New Roman" charset="0"/>
              </a:rPr>
              <a:t>	Main benefit: single molecule imaging in cells</a:t>
            </a:r>
          </a:p>
          <a:p>
            <a:endParaRPr lang="en-US" dirty="0">
              <a:latin typeface="Times New Roman" charset="0"/>
            </a:endParaRPr>
          </a:p>
          <a:p>
            <a:endParaRPr lang="en-US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>Top-down </a:t>
            </a:r>
            <a:r>
              <a:rPr lang="en-US" dirty="0" err="1">
                <a:latin typeface="Times New Roman" charset="0"/>
              </a:rPr>
              <a:t>vs</a:t>
            </a:r>
            <a:r>
              <a:rPr lang="en-US" dirty="0">
                <a:latin typeface="Times New Roman" charset="0"/>
              </a:rPr>
              <a:t> bottom up</a:t>
            </a:r>
          </a:p>
        </p:txBody>
      </p:sp>
    </p:spTree>
    <p:extLst>
      <p:ext uri="{BB962C8B-B14F-4D97-AF65-F5344CB8AC3E}">
        <p14:creationId xmlns:p14="http://schemas.microsoft.com/office/powerpoint/2010/main" val="1556780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EE5B965D-BC60-AA4E-9166-4BF67C6E83B6}" type="slidenum">
              <a:rPr lang="zh-CN" altLang="en-US" sz="1200" u="none">
                <a:ea typeface="SimSun" charset="-122"/>
              </a:rPr>
              <a:pPr eaLnBrk="1" hangingPunct="1"/>
              <a:t>15</a:t>
            </a:fld>
            <a:endParaRPr lang="en-US" altLang="zh-CN" sz="1200" u="none">
              <a:ea typeface="SimSun" charset="-122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443413"/>
            <a:ext cx="5173663" cy="4211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1E713766-FB92-DC4A-B861-C83D0424E665}" type="slidenum">
              <a:rPr lang="zh-CN" altLang="en-US" sz="1200" u="none">
                <a:ea typeface="SimSun" charset="-122"/>
              </a:rPr>
              <a:pPr eaLnBrk="1" hangingPunct="1"/>
              <a:t>16</a:t>
            </a:fld>
            <a:endParaRPr lang="en-US" altLang="zh-CN" sz="1200" u="none">
              <a:ea typeface="SimSun" charset="-122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443413"/>
            <a:ext cx="5173663" cy="4211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B4184C42-BB57-AE4E-A167-6DA688849BF8}" type="slidenum">
              <a:rPr lang="zh-CN" altLang="en-US" sz="1200" u="none">
                <a:ea typeface="SimSun" charset="-122"/>
              </a:rPr>
              <a:pPr eaLnBrk="1" hangingPunct="1"/>
              <a:t>17</a:t>
            </a:fld>
            <a:endParaRPr lang="en-US" altLang="zh-CN" sz="1200" u="none">
              <a:ea typeface="SimSun" charset="-122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443413"/>
            <a:ext cx="5173663" cy="4211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8D278F7C-9313-E14A-B886-84674A5A227D}" type="slidenum">
              <a:rPr lang="zh-CN" altLang="en-US" sz="1200" u="none">
                <a:ea typeface="SimSun" charset="-122"/>
              </a:rPr>
              <a:pPr eaLnBrk="1" hangingPunct="1"/>
              <a:t>18</a:t>
            </a:fld>
            <a:endParaRPr lang="en-US" altLang="zh-CN" sz="1200" u="none">
              <a:ea typeface="SimSun" charset="-122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443413"/>
            <a:ext cx="5173663" cy="4211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FCBE92BE-87AA-0F44-96E1-1A534116A4C7}" type="slidenum">
              <a:rPr lang="zh-CN" altLang="en-US" sz="1200" u="none">
                <a:ea typeface="SimSun" charset="-122"/>
              </a:rPr>
              <a:pPr eaLnBrk="1" hangingPunct="1"/>
              <a:t>19</a:t>
            </a:fld>
            <a:endParaRPr lang="en-US" altLang="zh-CN" sz="1200" u="none">
              <a:ea typeface="SimSun" charset="-122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443413"/>
            <a:ext cx="5173663" cy="4211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74BED295-D38F-504F-AACF-C6E824FCC8F5}" type="slidenum">
              <a:rPr lang="zh-CN" altLang="en-US" sz="1200" u="none">
                <a:ea typeface="SimSun" charset="-122"/>
              </a:rPr>
              <a:pPr eaLnBrk="1" hangingPunct="1"/>
              <a:t>20</a:t>
            </a:fld>
            <a:endParaRPr lang="en-US" altLang="zh-CN" sz="1200" u="none">
              <a:ea typeface="SimSun" charset="-122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443413"/>
            <a:ext cx="5173663" cy="4211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AF892A0D-C7BD-534E-876D-3C22530DAB4F}" type="slidenum">
              <a:rPr lang="zh-CN" altLang="en-US" sz="1200" u="none">
                <a:ea typeface="SimSun" charset="-122"/>
              </a:rPr>
              <a:pPr eaLnBrk="1" hangingPunct="1"/>
              <a:t>21</a:t>
            </a:fld>
            <a:endParaRPr lang="en-US" altLang="zh-CN" sz="1200" u="none">
              <a:ea typeface="SimSun" charset="-122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443413"/>
            <a:ext cx="5173663" cy="4211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9F7F0EB4-9103-CB4B-97DB-4D901A54AF33}" type="slidenum">
              <a:rPr lang="zh-CN" altLang="en-US" sz="1200" u="none"/>
              <a:pPr eaLnBrk="1" hangingPunct="1"/>
              <a:t>22</a:t>
            </a:fld>
            <a:endParaRPr lang="en-US" altLang="zh-CN" sz="1200" u="none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036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14E4630C-D65B-114E-B14E-B2F62BA3A3E9}" type="slidenum">
              <a:rPr lang="zh-CN" altLang="en-US" sz="1200" u="none"/>
              <a:pPr eaLnBrk="1" hangingPunct="1"/>
              <a:t>23</a:t>
            </a:fld>
            <a:endParaRPr lang="en-US" altLang="zh-CN" sz="1200" u="non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3263"/>
            <a:ext cx="4676775" cy="3506787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443413"/>
            <a:ext cx="5173663" cy="4210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ts val="513"/>
              </a:spcBef>
              <a:spcAft>
                <a:spcPts val="513"/>
              </a:spcAft>
            </a:pPr>
            <a:endParaRPr lang="zh-CN" altLang="en-US">
              <a:latin typeface="Times New Roman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6248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04A2EA8D-19A7-734B-B102-EB2610660DF1}" type="slidenum">
              <a:rPr lang="zh-CN" altLang="en-US" sz="1200" u="none"/>
              <a:pPr eaLnBrk="1" hangingPunct="1"/>
              <a:t>24</a:t>
            </a:fld>
            <a:endParaRPr lang="en-US" altLang="zh-CN" sz="1200" u="none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3263"/>
            <a:ext cx="4676775" cy="350678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443413"/>
            <a:ext cx="5173663" cy="4210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ts val="513"/>
              </a:spcBef>
              <a:spcAft>
                <a:spcPts val="513"/>
              </a:spcAft>
            </a:pPr>
            <a:endParaRPr lang="zh-CN" altLang="en-US">
              <a:latin typeface="Times New Roman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7834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20A18453-0813-1D4F-BECE-C29AAE4743D9}" type="slidenum">
              <a:rPr lang="zh-CN" altLang="en-US" sz="1200" u="none"/>
              <a:pPr eaLnBrk="1" hangingPunct="1"/>
              <a:t>3</a:t>
            </a:fld>
            <a:endParaRPr lang="en-US" altLang="zh-CN" sz="1200" u="none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2269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BDB07FBF-ADF1-B147-9961-535964C35570}" type="slidenum">
              <a:rPr lang="zh-CN" altLang="en-US" sz="1200" u="none"/>
              <a:pPr eaLnBrk="1" hangingPunct="1"/>
              <a:t>25</a:t>
            </a:fld>
            <a:endParaRPr lang="en-US" altLang="zh-CN" sz="1200" u="none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3263"/>
            <a:ext cx="4676775" cy="3506787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443413"/>
            <a:ext cx="5173663" cy="4210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ts val="513"/>
              </a:spcBef>
              <a:spcAft>
                <a:spcPts val="513"/>
              </a:spcAft>
            </a:pPr>
            <a:endParaRPr lang="zh-CN" altLang="en-US">
              <a:latin typeface="Times New Roman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70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87C9E5A3-C995-AB4F-9364-6BBEC3F2E6C2}" type="slidenum">
              <a:rPr lang="zh-CN" altLang="en-US" sz="1200" u="none"/>
              <a:pPr eaLnBrk="1" hangingPunct="1"/>
              <a:t>26</a:t>
            </a:fld>
            <a:endParaRPr lang="en-US" altLang="zh-CN" sz="1200" u="none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3263"/>
            <a:ext cx="4676775" cy="3506787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443413"/>
            <a:ext cx="5173663" cy="4210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ts val="513"/>
              </a:spcBef>
              <a:spcAft>
                <a:spcPts val="513"/>
              </a:spcAft>
            </a:pPr>
            <a:endParaRPr lang="zh-CN" altLang="en-US">
              <a:latin typeface="Times New Roman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81553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7E2876A1-DDC5-364C-9F74-992D83B75BD9}" type="slidenum">
              <a:rPr lang="zh-CN" altLang="en-US" sz="1200" u="none"/>
              <a:pPr eaLnBrk="1" hangingPunct="1"/>
              <a:t>27</a:t>
            </a:fld>
            <a:endParaRPr lang="en-US" altLang="zh-CN" sz="1200" u="none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3263"/>
            <a:ext cx="4676775" cy="3506787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443413"/>
            <a:ext cx="5173663" cy="4210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ts val="513"/>
              </a:spcBef>
              <a:spcAft>
                <a:spcPts val="513"/>
              </a:spcAft>
            </a:pPr>
            <a:endParaRPr lang="zh-CN" altLang="en-US">
              <a:latin typeface="Times New Roman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4381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BDC29744-AD0E-D74C-8763-7AA5487D6912}" type="slidenum">
              <a:rPr lang="zh-CN" altLang="en-US" sz="1200" u="none"/>
              <a:pPr eaLnBrk="1" hangingPunct="1"/>
              <a:t>28</a:t>
            </a:fld>
            <a:endParaRPr lang="en-US" altLang="zh-CN" sz="1200" u="none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3263"/>
            <a:ext cx="4676775" cy="3506787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443413"/>
            <a:ext cx="5173663" cy="4210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ts val="513"/>
              </a:spcBef>
              <a:spcAft>
                <a:spcPts val="513"/>
              </a:spcAft>
            </a:pPr>
            <a:endParaRPr lang="zh-CN" altLang="en-US">
              <a:latin typeface="Times New Roman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09309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1B2F80FE-FA32-874D-B861-C4E541D29DA8}" type="slidenum">
              <a:rPr lang="zh-CN" altLang="en-US" sz="1200" u="none"/>
              <a:pPr eaLnBrk="1" hangingPunct="1"/>
              <a:t>29</a:t>
            </a:fld>
            <a:endParaRPr lang="en-US" altLang="zh-CN" sz="1200" u="none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9976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756D34C3-89A9-5548-ACC8-8097CB60947A}" type="slidenum">
              <a:rPr lang="zh-CN" altLang="en-US" sz="1200" u="none"/>
              <a:pPr eaLnBrk="1" hangingPunct="1"/>
              <a:t>30</a:t>
            </a:fld>
            <a:endParaRPr lang="en-US" altLang="zh-CN" sz="1200" u="none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926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C76C2DD9-1ECB-B245-ABF6-6B4C4EC8D8F9}" type="slidenum">
              <a:rPr lang="zh-CN" altLang="en-US" sz="1200" u="none">
                <a:ea typeface="SimSun" charset="-122"/>
              </a:rPr>
              <a:pPr eaLnBrk="1" hangingPunct="1"/>
              <a:t>4</a:t>
            </a:fld>
            <a:endParaRPr lang="zh-CN" altLang="en-US" sz="1200" u="none">
              <a:ea typeface="SimSun" charset="-122"/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443413"/>
            <a:ext cx="5173663" cy="4211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2D508362-1DA2-5546-B096-712783DAA77E}" type="slidenum">
              <a:rPr lang="en-US" altLang="x-none" sz="1100" u="none"/>
              <a:pPr eaLnBrk="1" hangingPunct="1"/>
              <a:t>5</a:t>
            </a:fld>
            <a:endParaRPr lang="en-US" altLang="x-none" sz="1100" u="none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AF93B758-78C1-FF4F-95D1-6CDD28155D58}" type="slidenum">
              <a:rPr lang="zh-CN" altLang="en-US" sz="1200" u="none">
                <a:ea typeface="SimSun" charset="-122"/>
              </a:rPr>
              <a:pPr eaLnBrk="1" hangingPunct="1"/>
              <a:t>9</a:t>
            </a:fld>
            <a:endParaRPr lang="en-US" altLang="zh-CN" sz="1200" u="none">
              <a:ea typeface="SimSun" charset="-122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3263"/>
            <a:ext cx="4676775" cy="350678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443413"/>
            <a:ext cx="5173663" cy="4210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ts val="513"/>
              </a:spcBef>
              <a:spcAft>
                <a:spcPts val="513"/>
              </a:spcAft>
            </a:pPr>
            <a:endParaRPr lang="zh-CN" altLang="en-US">
              <a:latin typeface="Times New Roman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04BBF7FA-EAAD-6D42-9430-31DB2B28D2C4}" type="slidenum">
              <a:rPr lang="zh-CN" altLang="en-US" sz="1200" u="none">
                <a:ea typeface="SimSun" charset="-122"/>
              </a:rPr>
              <a:pPr eaLnBrk="1" hangingPunct="1"/>
              <a:t>11</a:t>
            </a:fld>
            <a:endParaRPr lang="en-US" altLang="zh-CN" sz="1200" u="none">
              <a:ea typeface="SimSun" charset="-122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3263"/>
            <a:ext cx="4676775" cy="3506787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443413"/>
            <a:ext cx="5173663" cy="4210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ts val="513"/>
              </a:spcBef>
              <a:spcAft>
                <a:spcPts val="513"/>
              </a:spcAft>
            </a:pPr>
            <a:endParaRPr lang="zh-CN" altLang="en-US">
              <a:latin typeface="Times New Roman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C642D1D1-FB54-6B43-88B4-EA9833425B0B}" type="slidenum">
              <a:rPr lang="zh-CN" altLang="en-US" sz="1200" u="none">
                <a:ea typeface="SimSun" charset="-122"/>
              </a:rPr>
              <a:pPr eaLnBrk="1" hangingPunct="1"/>
              <a:t>12</a:t>
            </a:fld>
            <a:endParaRPr lang="en-US" altLang="zh-CN" sz="1200" u="none">
              <a:ea typeface="SimSun" charset="-122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3263"/>
            <a:ext cx="4676775" cy="3506787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443413"/>
            <a:ext cx="5173663" cy="4210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ts val="513"/>
              </a:spcBef>
              <a:spcAft>
                <a:spcPts val="513"/>
              </a:spcAft>
            </a:pPr>
            <a:endParaRPr lang="zh-CN" altLang="en-US">
              <a:latin typeface="Times New Roman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45F49AD0-2630-0544-AF0B-E9B0B3283FCD}" type="slidenum">
              <a:rPr lang="zh-CN" altLang="en-US" sz="1200" u="none">
                <a:ea typeface="SimSun" charset="-122"/>
              </a:rPr>
              <a:pPr eaLnBrk="1" hangingPunct="1"/>
              <a:t>13</a:t>
            </a:fld>
            <a:endParaRPr lang="en-US" altLang="zh-CN" sz="1200" u="none">
              <a:ea typeface="SimSun" charset="-122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3263"/>
            <a:ext cx="4676775" cy="3506787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443413"/>
            <a:ext cx="5173663" cy="4210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ts val="513"/>
              </a:spcBef>
              <a:spcAft>
                <a:spcPts val="513"/>
              </a:spcAft>
            </a:pPr>
            <a:endParaRPr lang="zh-CN" altLang="en-US">
              <a:latin typeface="Times New Roman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8C2EF443-62C6-8545-94A3-46C3199D0B1B}" type="slidenum">
              <a:rPr lang="zh-CN" altLang="en-US" sz="1200" u="none">
                <a:ea typeface="SimSun" charset="-122"/>
              </a:rPr>
              <a:pPr eaLnBrk="1" hangingPunct="1"/>
              <a:t>14</a:t>
            </a:fld>
            <a:endParaRPr lang="en-US" altLang="zh-CN" sz="1200" u="none">
              <a:ea typeface="SimSun" charset="-122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3263"/>
            <a:ext cx="4676775" cy="3506787"/>
          </a:xfrm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445000"/>
            <a:ext cx="5173663" cy="42084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246" tIns="46122" rIns="92246" bIns="46122"/>
          <a:lstStyle/>
          <a:p>
            <a:pPr eaLnBrk="1" hangingPunct="1">
              <a:spcBef>
                <a:spcPts val="513"/>
              </a:spcBef>
              <a:spcAft>
                <a:spcPts val="513"/>
              </a:spcAft>
            </a:pPr>
            <a:endParaRPr lang="zh-CN" altLang="en-US" sz="300">
              <a:latin typeface="Times New Roman" charset="0"/>
              <a:ea typeface="SimSun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68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6564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7760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31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6221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154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4913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2472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195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4701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2292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420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395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75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rgbClr val="FFFF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5"/>
          <p:cNvSpPr>
            <a:spLocks noChangeArrowheads="1"/>
          </p:cNvSpPr>
          <p:nvPr userDrawn="1"/>
        </p:nvSpPr>
        <p:spPr bwMode="auto">
          <a:xfrm>
            <a:off x="381000" y="419100"/>
            <a:ext cx="8382000" cy="60293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endParaRPr lang="zh-CN" altLang="en-US" sz="4400" u="none">
              <a:solidFill>
                <a:schemeClr val="tx2"/>
              </a:solidFill>
              <a:ea typeface="SimSun" charset="-122"/>
            </a:endParaRPr>
          </a:p>
        </p:txBody>
      </p:sp>
      <p:sp>
        <p:nvSpPr>
          <p:cNvPr id="1030" name="Rectangle 12"/>
          <p:cNvSpPr>
            <a:spLocks noChangeArrowheads="1"/>
          </p:cNvSpPr>
          <p:nvPr userDrawn="1"/>
        </p:nvSpPr>
        <p:spPr bwMode="auto">
          <a:xfrm>
            <a:off x="381000" y="422275"/>
            <a:ext cx="8382000" cy="601345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/>
          </a:p>
        </p:txBody>
      </p:sp>
      <p:sp>
        <p:nvSpPr>
          <p:cNvPr id="1031" name="Rectangle 16"/>
          <p:cNvSpPr>
            <a:spLocks noChangeArrowheads="1"/>
          </p:cNvSpPr>
          <p:nvPr userDrawn="1"/>
        </p:nvSpPr>
        <p:spPr bwMode="auto">
          <a:xfrm>
            <a:off x="454025" y="496888"/>
            <a:ext cx="8234363" cy="58642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8.png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.png"/><Relationship Id="rId4" Type="http://schemas.openxmlformats.org/officeDocument/2006/relationships/oleObject" Target="../embeddings/oleObject7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8.png"/><Relationship Id="rId4" Type="http://schemas.openxmlformats.org/officeDocument/2006/relationships/oleObject" Target="../embeddings/oleObject9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IOE-slide-bkgds2-bl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" y="1142320"/>
            <a:ext cx="8229600" cy="525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b="1" u="none" dirty="0">
                <a:latin typeface="Arial"/>
                <a:cs typeface="Arial"/>
              </a:rPr>
              <a:t>Nanoscience Fundamentals: </a:t>
            </a:r>
          </a:p>
          <a:p>
            <a:pPr algn="ctr"/>
            <a:endParaRPr lang="en-US" sz="3600" b="1" u="none" dirty="0">
              <a:latin typeface="Arial"/>
              <a:cs typeface="Arial"/>
            </a:endParaRPr>
          </a:p>
          <a:p>
            <a:pPr algn="ctr" eaLnBrk="1" hangingPunct="1"/>
            <a:r>
              <a:rPr lang="en-US" altLang="x-none" sz="3600" b="1" u="none" dirty="0">
                <a:latin typeface="Arial" charset="0"/>
              </a:rPr>
              <a:t>Quantum Size Confinement - </a:t>
            </a:r>
          </a:p>
          <a:p>
            <a:pPr algn="ctr" eaLnBrk="1" hangingPunct="1"/>
            <a:r>
              <a:rPr lang="en-US" altLang="x-none" sz="3600" b="1" u="none" dirty="0">
                <a:latin typeface="Arial" charset="0"/>
              </a:rPr>
              <a:t>Semiconductor Quantum Dots (QDs)</a:t>
            </a:r>
          </a:p>
          <a:p>
            <a:pPr algn="ctr"/>
            <a:endParaRPr lang="en-US" sz="4400" b="1" dirty="0">
              <a:solidFill>
                <a:srgbClr val="B5471E"/>
              </a:solidFill>
              <a:latin typeface="Arial"/>
              <a:cs typeface="Arial"/>
            </a:endParaRPr>
          </a:p>
          <a:p>
            <a:pPr algn="ctr"/>
            <a:endParaRPr lang="en-US" sz="2000" b="1" dirty="0">
              <a:solidFill>
                <a:srgbClr val="B5471E"/>
              </a:solidFill>
              <a:latin typeface="Arial"/>
              <a:cs typeface="Arial"/>
            </a:endParaRPr>
          </a:p>
          <a:p>
            <a:pPr marL="989013"/>
            <a:r>
              <a:rPr lang="en-US" sz="2700" b="1" dirty="0">
                <a:latin typeface="Arial" charset="0"/>
              </a:rPr>
              <a:t>University of Illinois at Urbana-Champaign</a:t>
            </a:r>
          </a:p>
          <a:p>
            <a:pPr marL="989013"/>
            <a:r>
              <a:rPr lang="en-US" sz="3800" b="1" dirty="0">
                <a:latin typeface="Arial" charset="0"/>
              </a:rPr>
              <a:t>Department of Bioengineering</a:t>
            </a:r>
            <a:endParaRPr lang="en-US" sz="3800" b="1" dirty="0">
              <a:solidFill>
                <a:srgbClr val="B5471E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419" y="4419600"/>
            <a:ext cx="1019021" cy="1319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5120" y="101600"/>
            <a:ext cx="5984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none" dirty="0">
                <a:latin typeface="Arial"/>
                <a:cs typeface="Arial"/>
              </a:rPr>
              <a:t>Cancer Nanotechnology</a:t>
            </a:r>
          </a:p>
          <a:p>
            <a:pPr algn="ctr"/>
            <a:r>
              <a:rPr lang="en-US" sz="2000" u="none" dirty="0">
                <a:latin typeface="Arial"/>
                <a:cs typeface="Arial"/>
              </a:rPr>
              <a:t>Spring2019</a:t>
            </a:r>
          </a:p>
          <a:p>
            <a:pPr algn="ctr"/>
            <a:r>
              <a:rPr lang="en-US" sz="2000" u="none" dirty="0">
                <a:latin typeface="Arial"/>
                <a:cs typeface="Arial"/>
              </a:rPr>
              <a:t>BIOE 479 / 598</a:t>
            </a:r>
          </a:p>
          <a:p>
            <a:pPr algn="ctr"/>
            <a:r>
              <a:rPr lang="is-IS" sz="2000" u="none" dirty="0">
                <a:latin typeface="Arial"/>
                <a:cs typeface="Arial"/>
              </a:rPr>
              <a:t>I</a:t>
            </a:r>
            <a:r>
              <a:rPr lang="en-US" sz="2000" u="none" dirty="0">
                <a:latin typeface="Arial"/>
                <a:cs typeface="Arial"/>
              </a:rPr>
              <a:t>n</a:t>
            </a:r>
            <a:r>
              <a:rPr lang="is-IS" sz="2000" u="none" dirty="0">
                <a:latin typeface="Arial"/>
                <a:cs typeface="Arial"/>
              </a:rPr>
              <a:t>structor: Prof. Shuming Nie</a:t>
            </a:r>
            <a:endParaRPr lang="en-US" sz="2000" u="none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97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Andrew\Desktop\Figure 4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531938"/>
            <a:ext cx="32019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" y="2873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b="1" u="none" dirty="0">
                <a:latin typeface="+mj-lt"/>
                <a:ea typeface="ＭＳ Ｐゴシック" charset="0"/>
              </a:rPr>
              <a:t>Bandgap Engineering</a:t>
            </a:r>
          </a:p>
        </p:txBody>
      </p:sp>
      <p:pic>
        <p:nvPicPr>
          <p:cNvPr id="14339" name="Picture 6" descr="C:\Users\Andrew\Desktop\Research\Publications\Physica E\Figures\Figure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2325688"/>
            <a:ext cx="471487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Figure 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6675" y="1458913"/>
            <a:ext cx="6296025" cy="4840287"/>
          </a:xfrm>
          <a:noFill/>
        </p:spPr>
      </p:pic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1306513" y="841375"/>
            <a:ext cx="6575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b="1"/>
              <a:t>Binary CdSe Dots – Size Tunability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9388" y="1508125"/>
            <a:ext cx="6273800" cy="4841875"/>
          </a:xfrm>
          <a:noFill/>
        </p:spPr>
      </p:pic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1046163" y="855663"/>
            <a:ext cx="6851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b="1"/>
              <a:t>Ternary CdSeTe Dots: Alloy Composition Tuning</a:t>
            </a:r>
          </a:p>
        </p:txBody>
      </p:sp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7038975" y="5083175"/>
            <a:ext cx="1597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Bailey and Nie, JACS 2003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6"/>
          <p:cNvSpPr txBox="1">
            <a:spLocks noChangeArrowheads="1"/>
          </p:cNvSpPr>
          <p:nvPr/>
        </p:nvSpPr>
        <p:spPr bwMode="auto">
          <a:xfrm>
            <a:off x="550863" y="841375"/>
            <a:ext cx="7969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2800" b="1"/>
              <a:t>Strain-Tunable Quantum Dots</a:t>
            </a:r>
          </a:p>
        </p:txBody>
      </p:sp>
      <p:pic>
        <p:nvPicPr>
          <p:cNvPr id="23554" name="Picture 4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638" y="1406525"/>
            <a:ext cx="7772400" cy="4357688"/>
          </a:xfrm>
          <a:noFill/>
        </p:spPr>
      </p:pic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3846513" y="5689600"/>
            <a:ext cx="4789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000"/>
              <a:t>Smith and Nie, Nature Nano, January 2009.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2"/>
          <p:cNvSpPr txBox="1">
            <a:spLocks noChangeArrowheads="1"/>
          </p:cNvSpPr>
          <p:nvPr/>
        </p:nvSpPr>
        <p:spPr bwMode="auto">
          <a:xfrm>
            <a:off x="655638" y="973138"/>
            <a:ext cx="5791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zh-CN" sz="2800" b="1" dirty="0" err="1">
                <a:latin typeface="Arial" charset="0"/>
                <a:ea typeface="SimSun" charset="-122"/>
              </a:rPr>
              <a:t>Bioconjugated</a:t>
            </a:r>
            <a:r>
              <a:rPr lang="en-US" altLang="zh-CN" sz="2800" b="1" dirty="0">
                <a:latin typeface="Arial" charset="0"/>
                <a:ea typeface="SimSun" charset="-122"/>
              </a:rPr>
              <a:t> Quantum Dots</a:t>
            </a:r>
          </a:p>
        </p:txBody>
      </p:sp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735013" y="1749425"/>
            <a:ext cx="5819775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CN" sz="2000" b="1" u="none" dirty="0">
                <a:solidFill>
                  <a:srgbClr val="FF3300"/>
                </a:solidFill>
                <a:latin typeface="Arial" charset="0"/>
                <a:ea typeface="SimSun" charset="-122"/>
              </a:rPr>
              <a:t>Quantum dots (QDs)</a:t>
            </a:r>
            <a:r>
              <a:rPr lang="en-US" altLang="zh-CN" sz="2000" b="1" u="none" dirty="0">
                <a:solidFill>
                  <a:schemeClr val="bg1"/>
                </a:solidFill>
                <a:latin typeface="Arial" charset="0"/>
                <a:ea typeface="SimSun" charset="-122"/>
              </a:rPr>
              <a:t>:</a:t>
            </a:r>
            <a:r>
              <a:rPr lang="en-US" altLang="zh-CN" sz="2000" b="1" u="none" dirty="0">
                <a:solidFill>
                  <a:srgbClr val="FF3300"/>
                </a:solidFill>
                <a:latin typeface="Arial" charset="0"/>
                <a:ea typeface="SimSun" charset="-122"/>
              </a:rPr>
              <a:t> </a:t>
            </a:r>
            <a:r>
              <a:rPr lang="en-US" altLang="zh-CN" sz="2000" b="1" u="none" dirty="0">
                <a:solidFill>
                  <a:schemeClr val="bg1"/>
                </a:solidFill>
                <a:latin typeface="Arial" charset="0"/>
                <a:ea typeface="SimSun" charset="-122"/>
              </a:rPr>
              <a:t>Nanometer-sized semiconductors 	</a:t>
            </a:r>
          </a:p>
          <a:p>
            <a:pPr>
              <a:lnSpc>
                <a:spcPct val="70000"/>
              </a:lnSpc>
              <a:spcBef>
                <a:spcPts val="300"/>
              </a:spcBef>
              <a:spcAft>
                <a:spcPts val="300"/>
              </a:spcAft>
            </a:pPr>
            <a:endParaRPr lang="en-US" altLang="zh-CN" sz="2000" b="1" u="none" dirty="0">
              <a:solidFill>
                <a:srgbClr val="FF3300"/>
              </a:solidFill>
              <a:latin typeface="Arial" charset="0"/>
              <a:ea typeface="SimSun" charset="-122"/>
            </a:endParaRPr>
          </a:p>
          <a:p>
            <a:pPr>
              <a:lnSpc>
                <a:spcPct val="7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b="1" u="none" dirty="0">
                <a:solidFill>
                  <a:srgbClr val="FF3300"/>
                </a:solidFill>
                <a:latin typeface="Arial" charset="0"/>
                <a:ea typeface="SimSun" charset="-122"/>
              </a:rPr>
              <a:t>Size &amp; material dependent optical properties</a:t>
            </a:r>
          </a:p>
          <a:p>
            <a:pPr>
              <a:lnSpc>
                <a:spcPct val="7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b="1" u="none" dirty="0">
                <a:solidFill>
                  <a:srgbClr val="FF3300"/>
                </a:solidFill>
                <a:latin typeface="Arial" charset="0"/>
                <a:ea typeface="SimSun" charset="-122"/>
              </a:rPr>
              <a:t>High surface/volume ratio</a:t>
            </a:r>
          </a:p>
          <a:p>
            <a:pPr>
              <a:lnSpc>
                <a:spcPct val="50000"/>
              </a:lnSpc>
              <a:spcBef>
                <a:spcPts val="300"/>
              </a:spcBef>
              <a:spcAft>
                <a:spcPts val="300"/>
              </a:spcAft>
            </a:pPr>
            <a:endParaRPr lang="en-US" altLang="zh-CN" sz="2000" b="1" u="none" dirty="0">
              <a:solidFill>
                <a:srgbClr val="FF3300"/>
              </a:solidFill>
              <a:latin typeface="Arial" charset="0"/>
              <a:ea typeface="SimSun" charset="-122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CN" sz="2000" b="1" u="none" dirty="0">
                <a:solidFill>
                  <a:srgbClr val="FF3300"/>
                </a:solidFill>
                <a:latin typeface="Arial" charset="0"/>
                <a:ea typeface="SimSun" charset="-122"/>
              </a:rPr>
              <a:t>Biological labeling:  </a:t>
            </a:r>
            <a:r>
              <a:rPr lang="en-US" altLang="zh-CN" sz="2000" b="1" u="none" dirty="0">
                <a:solidFill>
                  <a:schemeClr val="bg1"/>
                </a:solidFill>
                <a:latin typeface="Arial" charset="0"/>
                <a:ea typeface="SimSun" charset="-122"/>
              </a:rPr>
              <a:t>Colorful tags of biomolecules with highly luminescent </a:t>
            </a:r>
            <a:r>
              <a:rPr lang="en-US" altLang="zh-CN" sz="2000" b="1" dirty="0">
                <a:solidFill>
                  <a:schemeClr val="bg1"/>
                </a:solidFill>
                <a:latin typeface="Arial" charset="0"/>
                <a:ea typeface="SimSun" charset="-122"/>
              </a:rPr>
              <a:t>QDs</a:t>
            </a:r>
            <a:endParaRPr lang="en-US" altLang="zh-CN" sz="2000" b="1" u="none" dirty="0">
              <a:solidFill>
                <a:schemeClr val="bg1"/>
              </a:solidFill>
              <a:latin typeface="Arial" charset="0"/>
              <a:ea typeface="SimSun" charset="-122"/>
            </a:endParaRPr>
          </a:p>
          <a:p>
            <a:pPr>
              <a:lnSpc>
                <a:spcPct val="50000"/>
              </a:lnSpc>
              <a:spcBef>
                <a:spcPts val="300"/>
              </a:spcBef>
              <a:spcAft>
                <a:spcPts val="300"/>
              </a:spcAft>
            </a:pPr>
            <a:endParaRPr lang="en-US" altLang="zh-CN" sz="2000" b="1" u="none" dirty="0">
              <a:solidFill>
                <a:srgbClr val="FF3300"/>
              </a:solidFill>
              <a:latin typeface="Arial" charset="0"/>
              <a:ea typeface="SimSun" charset="-122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zh-CN" sz="2000" b="1" u="none" dirty="0">
                <a:solidFill>
                  <a:srgbClr val="FF3300"/>
                </a:solidFill>
                <a:latin typeface="Arial" charset="0"/>
                <a:ea typeface="SimSun" charset="-122"/>
              </a:rPr>
              <a:t>Unique Optical Properties:  </a:t>
            </a:r>
            <a:r>
              <a:rPr lang="en-US" altLang="zh-CN" sz="2000" b="1" u="none" dirty="0">
                <a:solidFill>
                  <a:schemeClr val="bg1"/>
                </a:solidFill>
                <a:latin typeface="Arial" charset="0"/>
                <a:ea typeface="SimSun" charset="-122"/>
              </a:rPr>
              <a:t>A superior substitute for organic dyes</a:t>
            </a:r>
          </a:p>
        </p:txBody>
      </p:sp>
      <p:grpSp>
        <p:nvGrpSpPr>
          <p:cNvPr id="15363" name="Group 6"/>
          <p:cNvGrpSpPr>
            <a:grpSpLocks/>
          </p:cNvGrpSpPr>
          <p:nvPr/>
        </p:nvGrpSpPr>
        <p:grpSpPr bwMode="auto">
          <a:xfrm>
            <a:off x="6273800" y="2728913"/>
            <a:ext cx="2254250" cy="3414712"/>
            <a:chOff x="3967" y="1968"/>
            <a:chExt cx="1608" cy="2246"/>
          </a:xfrm>
        </p:grpSpPr>
        <p:graphicFrame>
          <p:nvGraphicFramePr>
            <p:cNvPr id="15366" name="Object 7"/>
            <p:cNvGraphicFramePr>
              <a:graphicFrameLocks noChangeAspect="1"/>
            </p:cNvGraphicFramePr>
            <p:nvPr/>
          </p:nvGraphicFramePr>
          <p:xfrm>
            <a:off x="3973" y="1968"/>
            <a:ext cx="1593" cy="18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75" name="Image" r:id="rId4" imgW="2528768" imgH="2960819" progId="Photoshop.Image.4">
                    <p:embed/>
                  </p:oleObj>
                </mc:Choice>
                <mc:Fallback>
                  <p:oleObj name="Image" r:id="rId4" imgW="2528768" imgH="2960819" progId="Photoshop.Image.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3" y="1968"/>
                          <a:ext cx="1593" cy="18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67" name="Text Box 8"/>
            <p:cNvSpPr txBox="1">
              <a:spLocks noChangeArrowheads="1"/>
            </p:cNvSpPr>
            <p:nvPr/>
          </p:nvSpPr>
          <p:spPr bwMode="auto">
            <a:xfrm>
              <a:off x="3967" y="3792"/>
              <a:ext cx="1608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zh-CN" sz="1800" b="1" u="none">
                  <a:solidFill>
                    <a:srgbClr val="FF0000"/>
                  </a:solidFill>
                  <a:latin typeface="Arial" charset="0"/>
                  <a:ea typeface="SimSun" charset="-122"/>
                </a:rPr>
                <a:t>Quantum Dots</a:t>
              </a:r>
            </a:p>
            <a:p>
              <a:pPr algn="ctr"/>
              <a:r>
                <a:rPr lang="en-US" altLang="zh-CN" sz="1800" b="1" u="none">
                  <a:solidFill>
                    <a:srgbClr val="FF0000"/>
                  </a:solidFill>
                  <a:latin typeface="Arial" charset="0"/>
                  <a:ea typeface="SimSun" charset="-122"/>
                </a:rPr>
                <a:t>Meet Biomolecules</a:t>
              </a:r>
              <a:endParaRPr lang="en-US" altLang="zh-CN" u="none">
                <a:ea typeface="SimSun" charset="-122"/>
              </a:endParaRPr>
            </a:p>
          </p:txBody>
        </p:sp>
      </p:grpSp>
      <p:graphicFrame>
        <p:nvGraphicFramePr>
          <p:cNvPr id="15364" name="Object 9"/>
          <p:cNvGraphicFramePr>
            <a:graphicFrameLocks noChangeAspect="1"/>
          </p:cNvGraphicFramePr>
          <p:nvPr/>
        </p:nvGraphicFramePr>
        <p:xfrm>
          <a:off x="6305550" y="1033463"/>
          <a:ext cx="2193925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6" name="Bitmap Image" r:id="rId6" imgW="1905266" imgH="1438095" progId="Paint.Picture">
                  <p:embed/>
                </p:oleObj>
              </mc:Choice>
              <mc:Fallback>
                <p:oleObj name="Bitmap Image" r:id="rId6" imgW="1905266" imgH="1438095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5550" y="1033463"/>
                        <a:ext cx="2193925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Text Box 11"/>
          <p:cNvSpPr txBox="1">
            <a:spLocks noChangeArrowheads="1"/>
          </p:cNvSpPr>
          <p:nvPr/>
        </p:nvSpPr>
        <p:spPr bwMode="auto">
          <a:xfrm>
            <a:off x="685800" y="5681663"/>
            <a:ext cx="4757738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zh-CN" sz="1400" u="none">
                <a:solidFill>
                  <a:schemeClr val="bg1"/>
                </a:solidFill>
                <a:latin typeface="Arial" charset="0"/>
                <a:ea typeface="SimSun" charset="-122"/>
              </a:rPr>
              <a:t>A. P. Alivisatos et al., Science 281, 2013-2016 (1998).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zh-CN" sz="1400" u="none">
                <a:solidFill>
                  <a:schemeClr val="bg1"/>
                </a:solidFill>
                <a:latin typeface="Arial" charset="0"/>
                <a:ea typeface="SimSun" charset="-122"/>
              </a:rPr>
              <a:t>S. Nie et. al., Science 281, 2016-2018 (1998).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471488" y="441325"/>
            <a:ext cx="8080375" cy="661988"/>
          </a:xfrm>
        </p:spPr>
        <p:txBody>
          <a:bodyPr/>
          <a:lstStyle/>
          <a:p>
            <a:pPr eaLnBrk="1" hangingPunct="1"/>
            <a:r>
              <a:rPr lang="en-US" altLang="zh-CN" sz="2400" b="1">
                <a:ea typeface="SimSun" charset="-122"/>
              </a:rPr>
              <a:t>Quantum Dot Probes with Proton-Sponge Coating</a:t>
            </a:r>
          </a:p>
        </p:txBody>
      </p:sp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77913"/>
            <a:ext cx="4721225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7650"/>
            <a:ext cx="899160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471488" y="441325"/>
            <a:ext cx="8080375" cy="661988"/>
          </a:xfrm>
        </p:spPr>
        <p:txBody>
          <a:bodyPr/>
          <a:lstStyle/>
          <a:p>
            <a:pPr eaLnBrk="1" hangingPunct="1"/>
            <a:endParaRPr lang="en-US" altLang="zh-CN" sz="2400" b="1">
              <a:ea typeface="SimSun" charset="-122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381000"/>
            <a:ext cx="87344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6372225" y="5559425"/>
            <a:ext cx="2481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FF0000"/>
                </a:solidFill>
              </a:rPr>
              <a:t>Smith and Nie, JACS 2008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1223963" y="504825"/>
            <a:ext cx="6781800" cy="915988"/>
          </a:xfrm>
        </p:spPr>
        <p:txBody>
          <a:bodyPr/>
          <a:lstStyle/>
          <a:p>
            <a:pPr eaLnBrk="1" hangingPunct="1"/>
            <a:r>
              <a:rPr lang="en-US" altLang="zh-CN" sz="3200" b="1">
                <a:ea typeface="SimSun" charset="-122"/>
              </a:rPr>
              <a:t>Size-Minimization of QDs</a:t>
            </a:r>
          </a:p>
        </p:txBody>
      </p:sp>
      <p:pic>
        <p:nvPicPr>
          <p:cNvPr id="39938" name="Picture 4" descr="C:\Users\Shuming Nie\Desktop\Biochemist-2010\Smith-Wen-Nie-Figures\Figure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1868488"/>
            <a:ext cx="7570788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471488" y="644525"/>
            <a:ext cx="8080375" cy="661988"/>
          </a:xfrm>
        </p:spPr>
        <p:txBody>
          <a:bodyPr/>
          <a:lstStyle/>
          <a:p>
            <a:pPr eaLnBrk="1" hangingPunct="1"/>
            <a:r>
              <a:rPr lang="en-US" altLang="zh-CN" sz="3200" b="1" u="sng">
                <a:ea typeface="SimSun" charset="-122"/>
              </a:rPr>
              <a:t>New Tagging Strategies</a:t>
            </a:r>
          </a:p>
        </p:txBody>
      </p:sp>
      <p:pic>
        <p:nvPicPr>
          <p:cNvPr id="41986" name="Picture 4" descr="C:\Users\Shuming Nie\Desktop\Biochemist-2010\Smith-Wen-Nie-Figures\Figure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2041525"/>
            <a:ext cx="76200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471488" y="644525"/>
            <a:ext cx="8080375" cy="661988"/>
          </a:xfrm>
        </p:spPr>
        <p:txBody>
          <a:bodyPr/>
          <a:lstStyle/>
          <a:p>
            <a:pPr eaLnBrk="1" hangingPunct="1"/>
            <a:r>
              <a:rPr lang="en-US" altLang="zh-CN" sz="3200" b="1">
                <a:ea typeface="SimSun" charset="-122"/>
              </a:rPr>
              <a:t>New Delivery Methods</a:t>
            </a:r>
          </a:p>
        </p:txBody>
      </p:sp>
      <p:pic>
        <p:nvPicPr>
          <p:cNvPr id="44034" name="Picture 5" descr="C:\Users\Shuming Nie\Desktop\Biochemist-2010\Smith-Wen-Nie-Figures\Figure 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1562100"/>
            <a:ext cx="7059612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" y="2365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b="1" u="none" dirty="0">
                <a:latin typeface="+mj-lt"/>
                <a:ea typeface="ＭＳ Ｐゴシック" charset="0"/>
              </a:rPr>
              <a:t>Size-Tunable Light Emission</a:t>
            </a: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0480079"/>
              </p:ext>
            </p:extLst>
          </p:nvPr>
        </p:nvGraphicFramePr>
        <p:xfrm>
          <a:off x="609600" y="1194254"/>
          <a:ext cx="7950200" cy="356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Image" r:id="rId3" imgW="5540417" imgH="2376280" progId="Photoshop.Image.4">
                  <p:embed/>
                </p:oleObj>
              </mc:Choice>
              <mc:Fallback>
                <p:oleObj name="Image" r:id="rId3" imgW="5540417" imgH="2376280" progId="Photoshop.Image.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194254"/>
                        <a:ext cx="7950200" cy="356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9600" y="4759779"/>
            <a:ext cx="8001000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accent1"/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57150" cmpd="thickThin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zh-CN" sz="2000" b="1" u="none" dirty="0">
                <a:solidFill>
                  <a:srgbClr val="0000CC"/>
                </a:solidFill>
                <a:latin typeface="Arial" charset="0"/>
                <a:ea typeface="SimSun" charset="0"/>
                <a:cs typeface="SimSun" charset="0"/>
              </a:rPr>
              <a:t>Ten distinguishable emission colors of </a:t>
            </a:r>
            <a:r>
              <a:rPr lang="en-US" altLang="zh-CN" sz="2000" b="1" u="none" dirty="0" err="1">
                <a:solidFill>
                  <a:srgbClr val="0000CC"/>
                </a:solidFill>
                <a:latin typeface="Arial" charset="0"/>
                <a:ea typeface="SimSun" charset="0"/>
                <a:cs typeface="SimSun" charset="0"/>
              </a:rPr>
              <a:t>ZnS</a:t>
            </a:r>
            <a:r>
              <a:rPr lang="en-US" altLang="zh-CN" sz="2000" b="1" u="none" dirty="0">
                <a:solidFill>
                  <a:srgbClr val="0000CC"/>
                </a:solidFill>
                <a:latin typeface="Arial" charset="0"/>
                <a:ea typeface="SimSun" charset="0"/>
                <a:cs typeface="SimSun" charset="0"/>
              </a:rPr>
              <a:t>-capped </a:t>
            </a:r>
            <a:r>
              <a:rPr lang="en-US" altLang="zh-CN" sz="2000" b="1" u="none" dirty="0" err="1">
                <a:solidFill>
                  <a:srgbClr val="0000CC"/>
                </a:solidFill>
                <a:latin typeface="Arial" charset="0"/>
                <a:ea typeface="SimSun" charset="0"/>
                <a:cs typeface="SimSun" charset="0"/>
              </a:rPr>
              <a:t>CdSe</a:t>
            </a:r>
            <a:r>
              <a:rPr lang="en-US" altLang="zh-CN" sz="2000" b="1" u="none" dirty="0">
                <a:solidFill>
                  <a:srgbClr val="0000CC"/>
                </a:solidFill>
                <a:latin typeface="Arial" charset="0"/>
                <a:ea typeface="SimSun" charset="0"/>
                <a:cs typeface="SimSun" charset="0"/>
              </a:rPr>
              <a:t> QDs from blue to red excited with a near-UV lamp.</a:t>
            </a:r>
            <a:r>
              <a:rPr lang="en-US" altLang="zh-CN" sz="1800" b="1" u="none" dirty="0">
                <a:solidFill>
                  <a:srgbClr val="0000CC"/>
                </a:solidFill>
                <a:latin typeface="Arial" charset="0"/>
                <a:ea typeface="SimSun" charset="0"/>
                <a:cs typeface="SimSun" charset="0"/>
              </a:rPr>
              <a:t> </a:t>
            </a:r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zh-CN" u="none" dirty="0">
                <a:solidFill>
                  <a:srgbClr val="0000CC"/>
                </a:solidFill>
                <a:latin typeface="Arial" charset="0"/>
                <a:ea typeface="SimSun" charset="0"/>
                <a:cs typeface="SimSun" charset="0"/>
              </a:rPr>
              <a:t>M.Y. Han, X. </a:t>
            </a:r>
            <a:r>
              <a:rPr lang="en-US" altLang="zh-CN" u="none" dirty="0" err="1">
                <a:solidFill>
                  <a:srgbClr val="0000CC"/>
                </a:solidFill>
                <a:latin typeface="Arial" charset="0"/>
                <a:ea typeface="SimSun" charset="0"/>
                <a:cs typeface="SimSun" charset="0"/>
              </a:rPr>
              <a:t>Gao</a:t>
            </a:r>
            <a:r>
              <a:rPr lang="en-US" altLang="zh-CN" u="none" dirty="0">
                <a:solidFill>
                  <a:srgbClr val="0000CC"/>
                </a:solidFill>
                <a:latin typeface="Arial" charset="0"/>
                <a:ea typeface="SimSun" charset="0"/>
                <a:cs typeface="SimSun" charset="0"/>
              </a:rPr>
              <a:t>, &amp; S. Nie, </a:t>
            </a:r>
            <a:r>
              <a:rPr lang="en-US" altLang="zh-CN" i="1" u="none" dirty="0">
                <a:solidFill>
                  <a:srgbClr val="0000CC"/>
                </a:solidFill>
                <a:latin typeface="Arial" charset="0"/>
                <a:ea typeface="SimSun" charset="0"/>
                <a:cs typeface="SimSun" charset="0"/>
              </a:rPr>
              <a:t>Nature Biotechnology.</a:t>
            </a:r>
            <a:r>
              <a:rPr lang="en-US" altLang="zh-CN" u="none" dirty="0">
                <a:solidFill>
                  <a:srgbClr val="0000CC"/>
                </a:solidFill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b="1" u="none" dirty="0">
                <a:solidFill>
                  <a:srgbClr val="0000CC"/>
                </a:solidFill>
                <a:latin typeface="Arial" charset="0"/>
                <a:ea typeface="SimSun" charset="0"/>
                <a:cs typeface="SimSun" charset="0"/>
              </a:rPr>
              <a:t>19</a:t>
            </a:r>
            <a:r>
              <a:rPr lang="en-US" altLang="zh-CN" u="none" dirty="0">
                <a:solidFill>
                  <a:srgbClr val="0000CC"/>
                </a:solidFill>
                <a:latin typeface="Arial" charset="0"/>
                <a:ea typeface="SimSun" charset="0"/>
                <a:cs typeface="SimSun" charset="0"/>
              </a:rPr>
              <a:t>, 631-635 (2001).</a:t>
            </a:r>
            <a:endParaRPr lang="en-US" altLang="zh-CN" u="none" dirty="0">
              <a:solidFill>
                <a:srgbClr val="0000CC"/>
              </a:solidFill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471488" y="368300"/>
            <a:ext cx="8080375" cy="661988"/>
          </a:xfrm>
        </p:spPr>
        <p:txBody>
          <a:bodyPr/>
          <a:lstStyle/>
          <a:p>
            <a:pPr eaLnBrk="1" hangingPunct="1"/>
            <a:r>
              <a:rPr lang="en-US" altLang="zh-CN" sz="3200" b="1">
                <a:ea typeface="SimSun" charset="-122"/>
              </a:rPr>
              <a:t>Dynamic Imaging of Cellular Events</a:t>
            </a:r>
          </a:p>
        </p:txBody>
      </p:sp>
      <p:pic>
        <p:nvPicPr>
          <p:cNvPr id="46082" name="Picture 4" descr="C:\Users\Shuming Nie\Desktop\Biochemist-2010\Smith-Wen-Nie-Figures\Figure 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1347788"/>
            <a:ext cx="6488112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471488" y="644525"/>
            <a:ext cx="8080375" cy="661988"/>
          </a:xfrm>
        </p:spPr>
        <p:txBody>
          <a:bodyPr/>
          <a:lstStyle/>
          <a:p>
            <a:pPr eaLnBrk="1" hangingPunct="1"/>
            <a:r>
              <a:rPr lang="en-US" altLang="zh-CN" sz="3200" b="1">
                <a:ea typeface="SimSun" charset="-122"/>
              </a:rPr>
              <a:t>Intracellular Imaging and Tracking </a:t>
            </a:r>
            <a:br>
              <a:rPr lang="en-US" altLang="zh-CN" sz="3200" b="1">
                <a:ea typeface="SimSun" charset="-122"/>
              </a:rPr>
            </a:br>
            <a:endParaRPr lang="en-US" altLang="zh-CN" sz="3200" b="1">
              <a:ea typeface="SimSun" charset="-122"/>
            </a:endParaRPr>
          </a:p>
        </p:txBody>
      </p:sp>
      <p:pic>
        <p:nvPicPr>
          <p:cNvPr id="481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1103313"/>
            <a:ext cx="76581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44488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Cancer Molecular Profiling with QDs</a:t>
            </a:r>
          </a:p>
        </p:txBody>
      </p:sp>
      <p:graphicFrame>
        <p:nvGraphicFramePr>
          <p:cNvPr id="3074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60375" y="1193800"/>
          <a:ext cx="4494213" cy="192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4" name="Image" r:id="rId4" imgW="5540417" imgH="2376280" progId="Photoshop.Image.6">
                  <p:embed/>
                </p:oleObj>
              </mc:Choice>
              <mc:Fallback>
                <p:oleObj name="Image" r:id="rId4" imgW="5540417" imgH="2376280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75" y="1193800"/>
                        <a:ext cx="4494213" cy="192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035550" y="1198563"/>
          <a:ext cx="3619500" cy="347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5" name="Image" r:id="rId6" imgW="1828339" imgH="1755503" progId="Photoshop.Image.6">
                  <p:embed/>
                </p:oleObj>
              </mc:Choice>
              <mc:Fallback>
                <p:oleObj name="Image" r:id="rId6" imgW="1828339" imgH="175550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5550" y="1198563"/>
                        <a:ext cx="3619500" cy="347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5638800" y="44196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1600" b="1" u="none">
                <a:solidFill>
                  <a:srgbClr val="EBFFEB"/>
                </a:solidFill>
                <a:latin typeface="Arial" charset="0"/>
              </a:rPr>
              <a:t>Her2 Staining/Cancer Cells</a:t>
            </a:r>
          </a:p>
        </p:txBody>
      </p:sp>
      <p:pic>
        <p:nvPicPr>
          <p:cNvPr id="3079" name="Picture 7" descr="Slide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t="3067" r="4701" b="16402"/>
          <a:stretch>
            <a:fillRect/>
          </a:stretch>
        </p:blipFill>
        <p:spPr>
          <a:xfrm>
            <a:off x="638175" y="3251200"/>
            <a:ext cx="4086225" cy="3065463"/>
          </a:xfrm>
          <a:noFill/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5029200" y="5162550"/>
            <a:ext cx="3810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1800" b="1" u="none">
                <a:latin typeface="Arial" charset="0"/>
              </a:rPr>
              <a:t>Left: Archived (FFPE) Clinical Prostate Tumor Specimen Stained for EGR- and p53 </a:t>
            </a:r>
          </a:p>
        </p:txBody>
      </p:sp>
    </p:spTree>
    <p:extLst>
      <p:ext uri="{BB962C8B-B14F-4D97-AF65-F5344CB8AC3E}">
        <p14:creationId xmlns:p14="http://schemas.microsoft.com/office/powerpoint/2010/main" val="43881078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6"/>
          <p:cNvSpPr txBox="1">
            <a:spLocks noChangeArrowheads="1"/>
          </p:cNvSpPr>
          <p:nvPr/>
        </p:nvSpPr>
        <p:spPr bwMode="auto">
          <a:xfrm>
            <a:off x="550863" y="536575"/>
            <a:ext cx="80994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b="1" u="none"/>
              <a:t>Direct Mapping of Tumor Heterogeneity on Human Prostatectomy Specimens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1422400"/>
            <a:ext cx="5745162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957263" y="4687888"/>
            <a:ext cx="798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x-none"/>
              <a:t>IHC</a:t>
            </a:r>
          </a:p>
        </p:txBody>
      </p:sp>
      <p:sp>
        <p:nvSpPr>
          <p:cNvPr id="10245" name="TextBox 6"/>
          <p:cNvSpPr txBox="1">
            <a:spLocks noChangeArrowheads="1"/>
          </p:cNvSpPr>
          <p:nvPr/>
        </p:nvSpPr>
        <p:spPr bwMode="auto">
          <a:xfrm>
            <a:off x="841375" y="2220913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x-none"/>
              <a:t>QDs</a:t>
            </a:r>
          </a:p>
        </p:txBody>
      </p:sp>
    </p:spTree>
    <p:extLst>
      <p:ext uri="{BB962C8B-B14F-4D97-AF65-F5344CB8AC3E}">
        <p14:creationId xmlns:p14="http://schemas.microsoft.com/office/powerpoint/2010/main" val="437666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6"/>
          <p:cNvSpPr txBox="1">
            <a:spLocks noChangeArrowheads="1"/>
          </p:cNvSpPr>
          <p:nvPr/>
        </p:nvSpPr>
        <p:spPr bwMode="auto">
          <a:xfrm>
            <a:off x="550863" y="536575"/>
            <a:ext cx="80994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b="1"/>
              <a:t>Molecular and Cellular Mapping on Surigical Tissue Specimens</a:t>
            </a:r>
          </a:p>
        </p:txBody>
      </p:sp>
      <p:pic>
        <p:nvPicPr>
          <p:cNvPr id="11267" name="Picture 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2225" y="1382713"/>
            <a:ext cx="6481763" cy="4833937"/>
          </a:xfrm>
          <a:noFill/>
        </p:spPr>
      </p:pic>
    </p:spTree>
    <p:extLst>
      <p:ext uri="{BB962C8B-B14F-4D97-AF65-F5344CB8AC3E}">
        <p14:creationId xmlns:p14="http://schemas.microsoft.com/office/powerpoint/2010/main" val="1907679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6"/>
          <p:cNvSpPr txBox="1">
            <a:spLocks noChangeArrowheads="1"/>
          </p:cNvSpPr>
          <p:nvPr/>
        </p:nvSpPr>
        <p:spPr bwMode="auto">
          <a:xfrm>
            <a:off x="550863" y="536575"/>
            <a:ext cx="80994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b="1" u="none"/>
              <a:t>Detection and Identification of Single Malignant Tumor Cells on Prostatectomy Tissue Specimens</a:t>
            </a:r>
          </a:p>
        </p:txBody>
      </p:sp>
      <p:pic>
        <p:nvPicPr>
          <p:cNvPr id="12291" name="Picture 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1625" y="1382713"/>
            <a:ext cx="6530975" cy="4873625"/>
          </a:xfrm>
          <a:noFill/>
        </p:spPr>
      </p:pic>
    </p:spTree>
    <p:extLst>
      <p:ext uri="{BB962C8B-B14F-4D97-AF65-F5344CB8AC3E}">
        <p14:creationId xmlns:p14="http://schemas.microsoft.com/office/powerpoint/2010/main" val="1405634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6"/>
          <p:cNvSpPr txBox="1">
            <a:spLocks noChangeArrowheads="1"/>
          </p:cNvSpPr>
          <p:nvPr/>
        </p:nvSpPr>
        <p:spPr bwMode="auto">
          <a:xfrm>
            <a:off x="550863" y="536575"/>
            <a:ext cx="80994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b="1" u="none"/>
              <a:t>Complex and Suspicious Histopathological Loci – Comparison of H&amp;E and QD Staining</a:t>
            </a: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5950" y="1504950"/>
            <a:ext cx="5937250" cy="4668838"/>
          </a:xfrm>
          <a:noFill/>
        </p:spPr>
      </p:pic>
    </p:spTree>
    <p:extLst>
      <p:ext uri="{BB962C8B-B14F-4D97-AF65-F5344CB8AC3E}">
        <p14:creationId xmlns:p14="http://schemas.microsoft.com/office/powerpoint/2010/main" val="2140299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6"/>
          <p:cNvSpPr txBox="1">
            <a:spLocks noChangeArrowheads="1"/>
          </p:cNvSpPr>
          <p:nvPr/>
        </p:nvSpPr>
        <p:spPr bwMode="auto">
          <a:xfrm>
            <a:off x="550863" y="536575"/>
            <a:ext cx="8099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b="1" u="none"/>
              <a:t>Multiplexed Detection of Rare Tumor Cells in Hodgkin’s Lymphoma:  Hodgkin’s and Reed-Sternberg Malignant Cells (HRS)</a:t>
            </a:r>
          </a:p>
        </p:txBody>
      </p:sp>
      <p:pic>
        <p:nvPicPr>
          <p:cNvPr id="16387" name="Picture 2" descr="C:\Users\Shuming Nie\Desktop\Publications-2010\Jian-Liu\Jian-AC-2009\Lymphoma-Revision-2010\Lymphoma-AC-Figures\Fig2B1Text.tif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1475" y="1916113"/>
            <a:ext cx="6007100" cy="4238625"/>
          </a:xfrm>
          <a:noFill/>
        </p:spPr>
      </p:pic>
    </p:spTree>
    <p:extLst>
      <p:ext uri="{BB962C8B-B14F-4D97-AF65-F5344CB8AC3E}">
        <p14:creationId xmlns:p14="http://schemas.microsoft.com/office/powerpoint/2010/main" val="2135101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6"/>
          <p:cNvSpPr txBox="1">
            <a:spLocks noChangeArrowheads="1"/>
          </p:cNvSpPr>
          <p:nvPr/>
        </p:nvSpPr>
        <p:spPr bwMode="auto">
          <a:xfrm>
            <a:off x="550863" y="536575"/>
            <a:ext cx="8099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b="1" u="none"/>
              <a:t>Multiplexed Detection of Rare Tumor Cells in Hodgkin’s Lymphoma:  Hodgkin’s and Reed-Sternberg Malignant Cells (HRS)</a:t>
            </a:r>
          </a:p>
        </p:txBody>
      </p:sp>
      <p:pic>
        <p:nvPicPr>
          <p:cNvPr id="15363" name="Picture 2" descr="C:\Users\Shuming Nie\Desktop\Publications-2010\Jian-Liu\Jian-AC-2009\Lymphoma-Revision-2010\Lymphoma-AC-Figures\Fig2A1Text.tif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8313" y="1938338"/>
            <a:ext cx="6008687" cy="4243387"/>
          </a:xfrm>
          <a:noFill/>
        </p:spPr>
      </p:pic>
    </p:spTree>
    <p:extLst>
      <p:ext uri="{BB962C8B-B14F-4D97-AF65-F5344CB8AC3E}">
        <p14:creationId xmlns:p14="http://schemas.microsoft.com/office/powerpoint/2010/main" val="1048847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898525" y="852488"/>
            <a:ext cx="725646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US" altLang="zh-CN" sz="2600" u="none">
                <a:ea typeface="SimSun" charset="-122"/>
              </a:rPr>
              <a:t>Immunofluorescence images of human breast cancer cells (BT-474) labeled with green quantum dots</a:t>
            </a:r>
          </a:p>
        </p:txBody>
      </p:sp>
      <p:pic>
        <p:nvPicPr>
          <p:cNvPr id="20483" name="Picture 3" descr="Figure 4-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2524125"/>
            <a:ext cx="29527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Figure4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2506663"/>
            <a:ext cx="29432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363663" y="5646738"/>
            <a:ext cx="2990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/>
              <a:t>Gao and Nie, 2003</a:t>
            </a:r>
          </a:p>
        </p:txBody>
      </p:sp>
    </p:spTree>
    <p:extLst>
      <p:ext uri="{BB962C8B-B14F-4D97-AF65-F5344CB8AC3E}">
        <p14:creationId xmlns:p14="http://schemas.microsoft.com/office/powerpoint/2010/main" val="148145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9938" y="752475"/>
            <a:ext cx="7772400" cy="1947863"/>
          </a:xfrm>
        </p:spPr>
        <p:txBody>
          <a:bodyPr/>
          <a:lstStyle/>
          <a:p>
            <a:pPr eaLnBrk="1" hangingPunct="1"/>
            <a:br>
              <a:rPr lang="zh-CN" altLang="en-US" sz="2000" u="sng">
                <a:ea typeface="SimSun" charset="-122"/>
              </a:rPr>
            </a:br>
            <a:br>
              <a:rPr lang="zh-CN" altLang="en-US" sz="2000" u="sng">
                <a:ea typeface="SimSun" charset="-122"/>
              </a:rPr>
            </a:br>
            <a:br>
              <a:rPr lang="zh-CN" altLang="en-US" sz="2000" u="sng">
                <a:ea typeface="SimSun" charset="-122"/>
              </a:rPr>
            </a:br>
            <a:br>
              <a:rPr lang="en-US" altLang="zh-CN" sz="3200">
                <a:ea typeface="SimSun" charset="-122"/>
              </a:rPr>
            </a:br>
            <a:endParaRPr lang="en-US" altLang="zh-CN" sz="3200">
              <a:ea typeface="SimSun" charset="-122"/>
            </a:endParaRP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09613" y="3351213"/>
            <a:ext cx="7575550" cy="2751137"/>
          </a:xfrm>
        </p:spPr>
        <p:txBody>
          <a:bodyPr/>
          <a:lstStyle/>
          <a:p>
            <a:pPr marL="533400" indent="-533400" algn="l" eaLnBrk="1" hangingPunct="1"/>
            <a:endParaRPr lang="en-US" altLang="zh-CN">
              <a:ea typeface="SimSun" charset="-122"/>
            </a:endParaRPr>
          </a:p>
          <a:p>
            <a:pPr marL="533400" indent="-533400" algn="l" eaLnBrk="1" hangingPunct="1"/>
            <a:endParaRPr lang="en-US" altLang="zh-CN">
              <a:ea typeface="SimSun" charset="-122"/>
            </a:endParaRPr>
          </a:p>
          <a:p>
            <a:pPr marL="533400" indent="-533400" algn="l" eaLnBrk="1" hangingPunct="1"/>
            <a:endParaRPr lang="zh-CN" altLang="en-US" sz="3500">
              <a:ea typeface="SimSun" charset="-122"/>
            </a:endParaRPr>
          </a:p>
        </p:txBody>
      </p:sp>
      <p:graphicFrame>
        <p:nvGraphicFramePr>
          <p:cNvPr id="5122" name="Object 6"/>
          <p:cNvGraphicFramePr>
            <a:graphicFrameLocks noChangeAspect="1"/>
          </p:cNvGraphicFramePr>
          <p:nvPr/>
        </p:nvGraphicFramePr>
        <p:xfrm>
          <a:off x="809625" y="3397250"/>
          <a:ext cx="4464050" cy="200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8" name="Image" r:id="rId4" imgW="5540417" imgH="2376280" progId="Photoshop.Image.6">
                  <p:embed/>
                </p:oleObj>
              </mc:Choice>
              <mc:Fallback>
                <p:oleObj name="Image" r:id="rId4" imgW="5540417" imgH="2376280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3397250"/>
                        <a:ext cx="4464050" cy="200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6607175" y="2770188"/>
          <a:ext cx="14478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9" name="Image" r:id="rId6" imgW="1587302" imgH="3174603" progId="Photoshop.Image.6">
                  <p:embed/>
                </p:oleObj>
              </mc:Choice>
              <mc:Fallback>
                <p:oleObj name="Image" r:id="rId6" imgW="1587302" imgH="317460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7175" y="2770188"/>
                        <a:ext cx="1447800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Line 8"/>
          <p:cNvSpPr>
            <a:spLocks noChangeShapeType="1"/>
          </p:cNvSpPr>
          <p:nvPr/>
        </p:nvSpPr>
        <p:spPr bwMode="auto">
          <a:xfrm>
            <a:off x="5448300" y="4333875"/>
            <a:ext cx="1044575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661988" y="917575"/>
            <a:ext cx="7677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en-US" altLang="zh-CN" sz="3600" b="1" u="none">
                <a:solidFill>
                  <a:schemeClr val="accent2"/>
                </a:solidFill>
                <a:ea typeface="SimSun" charset="-122"/>
              </a:rPr>
              <a:t>Luminescent Quantum Dots for In-Vivo Imaging and Targeting</a:t>
            </a:r>
            <a:endParaRPr lang="en-US" altLang="x-none" sz="3600" b="1" u="none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80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631825" y="863600"/>
          <a:ext cx="4092575" cy="317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6" name="Image" r:id="rId4" imgW="4444444" imgH="3453968" progId="Photoshop.Image.6">
                  <p:embed/>
                </p:oleObj>
              </mc:Choice>
              <mc:Fallback>
                <p:oleObj name="Image" r:id="rId4" imgW="4444444" imgH="345396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" y="863600"/>
                        <a:ext cx="4092575" cy="317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606925" y="2882900"/>
          <a:ext cx="3941763" cy="323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7" name="Image" r:id="rId6" imgW="4076190" imgH="3339683" progId="Photoshop.Image.6">
                  <p:embed/>
                </p:oleObj>
              </mc:Choice>
              <mc:Fallback>
                <p:oleObj name="Image" r:id="rId6" imgW="4076190" imgH="333968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6925" y="2882900"/>
                        <a:ext cx="3941763" cy="323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3448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050"/>
          <p:cNvSpPr>
            <a:spLocks noGrp="1" noChangeArrowheads="1"/>
          </p:cNvSpPr>
          <p:nvPr>
            <p:ph type="title"/>
          </p:nvPr>
        </p:nvSpPr>
        <p:spPr>
          <a:xfrm>
            <a:off x="361950" y="596900"/>
            <a:ext cx="8077200" cy="976313"/>
          </a:xfrm>
        </p:spPr>
        <p:txBody>
          <a:bodyPr/>
          <a:lstStyle/>
          <a:p>
            <a:pPr eaLnBrk="1" hangingPunct="1"/>
            <a:r>
              <a:rPr lang="en-US" altLang="zh-CN" sz="3200" b="1" u="sng">
                <a:latin typeface="Arial" charset="0"/>
                <a:ea typeface="SimSun" charset="-122"/>
              </a:rPr>
              <a:t>New Sciences on the Nanometer Scale</a:t>
            </a:r>
          </a:p>
        </p:txBody>
      </p:sp>
      <p:pic>
        <p:nvPicPr>
          <p:cNvPr id="7170" name="Picture 2054" descr="C:\Documents and Settings\nie\Desktop\Nano-2_08_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985963"/>
            <a:ext cx="6840537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055" descr="C:\Documents and Settings\nie\Desktop\Nano-2_08_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795713"/>
            <a:ext cx="5402262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4" name="Text Box 2056"/>
          <p:cNvSpPr txBox="1">
            <a:spLocks noChangeArrowheads="1"/>
          </p:cNvSpPr>
          <p:nvPr/>
        </p:nvSpPr>
        <p:spPr bwMode="auto">
          <a:xfrm>
            <a:off x="1076325" y="1720850"/>
            <a:ext cx="7194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u="none">
                <a:ea typeface="ＭＳ Ｐゴシック" charset="0"/>
              </a:rPr>
              <a:t>Bulk Material		Nanoparticles 	          Atoms/Molecules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9" descr="C:\Users\Andrew\Desktop\Figures for thesis\conduction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1039813"/>
            <a:ext cx="5864225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C:\Users\Andrew\Desktop\Figures for thesis\lumin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06825"/>
            <a:ext cx="5892800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92138" y="1857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b="1" u="none" dirty="0">
                <a:latin typeface="+mj-lt"/>
                <a:ea typeface="+mn-ea"/>
              </a:rPr>
              <a:t>Quantum Dot Physics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938463" y="5910263"/>
            <a:ext cx="403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u="none" dirty="0" err="1">
                <a:latin typeface="+mj-lt"/>
                <a:ea typeface="+mn-ea"/>
              </a:rPr>
              <a:t>E</a:t>
            </a:r>
            <a:r>
              <a:rPr lang="en-US" sz="2000" u="none" baseline="-25000" dirty="0" err="1">
                <a:latin typeface="+mj-lt"/>
                <a:ea typeface="+mn-ea"/>
              </a:rPr>
              <a:t>g</a:t>
            </a:r>
            <a:r>
              <a:rPr lang="en-US" sz="2000" u="none" dirty="0">
                <a:latin typeface="+mj-lt"/>
                <a:ea typeface="+mn-ea"/>
              </a:rPr>
              <a:t> = Bandgap 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2" descr="C:\Users\Andrew\Desktop\Confinement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1462088"/>
            <a:ext cx="490220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41338" y="3730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b="1" u="none" dirty="0">
                <a:latin typeface="+mj-lt"/>
                <a:ea typeface="+mn-ea"/>
              </a:rPr>
              <a:t>Quantum Dot Physics</a:t>
            </a: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500063" y="5341938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b="1" u="none" dirty="0">
                <a:solidFill>
                  <a:srgbClr val="C00000"/>
                </a:solidFill>
                <a:latin typeface="+mj-lt"/>
                <a:ea typeface="+mn-ea"/>
              </a:rPr>
              <a:t>Quantum confinement effect</a:t>
            </a:r>
            <a:r>
              <a:rPr lang="en-US" sz="2000" u="none" dirty="0">
                <a:latin typeface="+mj-lt"/>
                <a:ea typeface="+mn-ea"/>
              </a:rPr>
              <a:t>: Semiconductor particles smaller than the Bohr exciton will demonstrate an increase in the bandgap energy, in accord with the Heisenberg uncertainty principle.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 descr="C:\Users\Andrew\Desktop\ACR Review - newest\ACR All Figures\Figure 7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42" y="1828799"/>
            <a:ext cx="7619505" cy="426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2283165" y="844550"/>
            <a:ext cx="41712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800" b="1" u="none" dirty="0"/>
              <a:t>Core-Shell Quantum Dots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C:\Users\Andrew\Desktop\Figure 2-condensedup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1319666"/>
            <a:ext cx="4445000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90538" y="2286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3200" b="1" u="none" dirty="0">
              <a:latin typeface="+mj-lt"/>
              <a:ea typeface="ＭＳ Ｐゴシック" charset="0"/>
            </a:endParaRPr>
          </a:p>
          <a:p>
            <a:pPr algn="ctr">
              <a:defRPr/>
            </a:pPr>
            <a:r>
              <a:rPr lang="en-US" sz="3200" b="1" u="none" dirty="0">
                <a:latin typeface="+mj-lt"/>
                <a:ea typeface="ＭＳ Ｐゴシック" charset="0"/>
              </a:rPr>
              <a:t>Shape Control and Surface Passivation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4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en-US" altLang="x-none" sz="3600">
                <a:ea typeface="ＭＳ Ｐゴシック" charset="-128"/>
              </a:rPr>
              <a:t>Size-Tunable QDs (Binary)</a:t>
            </a:r>
          </a:p>
          <a:p>
            <a:r>
              <a:rPr lang="en-US" altLang="x-none" sz="3600">
                <a:ea typeface="ＭＳ Ｐゴシック" charset="-128"/>
              </a:rPr>
              <a:t>Composition-Tunable QDs (Ternary)</a:t>
            </a:r>
          </a:p>
          <a:p>
            <a:r>
              <a:rPr lang="en-US" altLang="x-none" sz="3600">
                <a:ea typeface="ＭＳ Ｐゴシック" charset="-128"/>
              </a:rPr>
              <a:t>Strain-Tunable QDs (Core Shell)</a:t>
            </a: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1408113" y="3367088"/>
          <a:ext cx="6608762" cy="283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Image" r:id="rId4" imgW="5536508" imgH="2374603" progId="Photoshop.Image.6">
                  <p:embed/>
                </p:oleObj>
              </mc:Choice>
              <mc:Fallback>
                <p:oleObj name="Image" r:id="rId4" imgW="5536508" imgH="2374603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8113" y="3367088"/>
                        <a:ext cx="6608762" cy="283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FF"/>
      </a:dk1>
      <a:lt1>
        <a:srgbClr val="0000FF"/>
      </a:lt1>
      <a:dk2>
        <a:srgbClr val="0000FF"/>
      </a:dk2>
      <a:lt2>
        <a:srgbClr val="808080"/>
      </a:lt2>
      <a:accent1>
        <a:srgbClr val="00CC99"/>
      </a:accent1>
      <a:accent2>
        <a:srgbClr val="3333CC"/>
      </a:accent2>
      <a:accent3>
        <a:srgbClr val="AAAAFF"/>
      </a:accent3>
      <a:accent4>
        <a:srgbClr val="0000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Designs\Soaring.pot</Template>
  <TotalTime>8282</TotalTime>
  <Words>426</Words>
  <Application>Microsoft Macintosh PowerPoint</Application>
  <PresentationFormat>On-screen Show (4:3)</PresentationFormat>
  <Paragraphs>104</Paragraphs>
  <Slides>30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ＭＳ Ｐゴシック</vt:lpstr>
      <vt:lpstr>SimSun</vt:lpstr>
      <vt:lpstr>Arial</vt:lpstr>
      <vt:lpstr>Garamond</vt:lpstr>
      <vt:lpstr>Times New Roman</vt:lpstr>
      <vt:lpstr>Default Design</vt:lpstr>
      <vt:lpstr>Image</vt:lpstr>
      <vt:lpstr>Bitmap Image</vt:lpstr>
      <vt:lpstr>PowerPoint Presentation</vt:lpstr>
      <vt:lpstr>PowerPoint Presentation</vt:lpstr>
      <vt:lpstr>    </vt:lpstr>
      <vt:lpstr>New Sciences on the Nanometer Scale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Quantum Dot Probes with Proton-Sponge Coating</vt:lpstr>
      <vt:lpstr>PowerPoint Presentation</vt:lpstr>
      <vt:lpstr>Size-Minimization of QDs</vt:lpstr>
      <vt:lpstr>New Tagging Strategies</vt:lpstr>
      <vt:lpstr>New Delivery Methods</vt:lpstr>
      <vt:lpstr>Dynamic Imaging of Cellular Events</vt:lpstr>
      <vt:lpstr>Intracellular Imaging and Tracking  </vt:lpstr>
      <vt:lpstr>Cancer Molecular Profiling with QDs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Utah Seminar 2004</dc:title>
  <dc:subject>Seminar Slides</dc:subject>
  <dc:creator>Shuming Nie</dc:creator>
  <cp:lastModifiedBy>Microsoft Office User</cp:lastModifiedBy>
  <cp:revision>309</cp:revision>
  <dcterms:created xsi:type="dcterms:W3CDTF">2001-05-05T18:57:50Z</dcterms:created>
  <dcterms:modified xsi:type="dcterms:W3CDTF">2019-01-24T17:48:13Z</dcterms:modified>
</cp:coreProperties>
</file>