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56"/>
  </p:notesMasterIdLst>
  <p:handoutMasterIdLst>
    <p:handoutMasterId r:id="rId57"/>
  </p:handoutMasterIdLst>
  <p:sldIdLst>
    <p:sldId id="853" r:id="rId2"/>
    <p:sldId id="848" r:id="rId3"/>
    <p:sldId id="849" r:id="rId4"/>
    <p:sldId id="852" r:id="rId5"/>
    <p:sldId id="842" r:id="rId6"/>
    <p:sldId id="863" r:id="rId7"/>
    <p:sldId id="843" r:id="rId8"/>
    <p:sldId id="869" r:id="rId9"/>
    <p:sldId id="870" r:id="rId10"/>
    <p:sldId id="871" r:id="rId11"/>
    <p:sldId id="872" r:id="rId12"/>
    <p:sldId id="873" r:id="rId13"/>
    <p:sldId id="874" r:id="rId14"/>
    <p:sldId id="875" r:id="rId15"/>
    <p:sldId id="878" r:id="rId16"/>
    <p:sldId id="879" r:id="rId17"/>
    <p:sldId id="880" r:id="rId18"/>
    <p:sldId id="881" r:id="rId19"/>
    <p:sldId id="882" r:id="rId20"/>
    <p:sldId id="883" r:id="rId21"/>
    <p:sldId id="884" r:id="rId22"/>
    <p:sldId id="885" r:id="rId23"/>
    <p:sldId id="886" r:id="rId24"/>
    <p:sldId id="887" r:id="rId25"/>
    <p:sldId id="888" r:id="rId26"/>
    <p:sldId id="823" r:id="rId27"/>
    <p:sldId id="889" r:id="rId28"/>
    <p:sldId id="890" r:id="rId29"/>
    <p:sldId id="891" r:id="rId30"/>
    <p:sldId id="892" r:id="rId31"/>
    <p:sldId id="893" r:id="rId32"/>
    <p:sldId id="894" r:id="rId33"/>
    <p:sldId id="895" r:id="rId34"/>
    <p:sldId id="896" r:id="rId35"/>
    <p:sldId id="897" r:id="rId36"/>
    <p:sldId id="898" r:id="rId37"/>
    <p:sldId id="899" r:id="rId38"/>
    <p:sldId id="900" r:id="rId39"/>
    <p:sldId id="844" r:id="rId40"/>
    <p:sldId id="859" r:id="rId41"/>
    <p:sldId id="840" r:id="rId42"/>
    <p:sldId id="813" r:id="rId43"/>
    <p:sldId id="802" r:id="rId44"/>
    <p:sldId id="803" r:id="rId45"/>
    <p:sldId id="804" r:id="rId46"/>
    <p:sldId id="807" r:id="rId47"/>
    <p:sldId id="808" r:id="rId48"/>
    <p:sldId id="809" r:id="rId49"/>
    <p:sldId id="815" r:id="rId50"/>
    <p:sldId id="816" r:id="rId51"/>
    <p:sldId id="817" r:id="rId52"/>
    <p:sldId id="814" r:id="rId53"/>
    <p:sldId id="782" r:id="rId54"/>
    <p:sldId id="901" r:id="rId55"/>
  </p:sldIdLst>
  <p:sldSz cx="9144000" cy="6858000" type="screen4x3"/>
  <p:notesSz cx="7053263" cy="9356725"/>
  <p:defaultTextStyle>
    <a:defPPr>
      <a:defRPr lang="en-US"/>
    </a:defPPr>
    <a:lvl1pPr algn="l" rtl="0" eaLnBrk="0" fontAlgn="base" hangingPunct="0">
      <a:spcBef>
        <a:spcPct val="0"/>
      </a:spcBef>
      <a:spcAft>
        <a:spcPct val="0"/>
      </a:spcAft>
      <a:defRPr sz="2400" u="sng"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u="sng"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u="sng"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u="sng"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u="sng"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u="sng"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u="sng"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u="sng"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u="sng"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7">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snapToGrid="0">
      <p:cViewPr varScale="1">
        <p:scale>
          <a:sx n="124" d="100"/>
          <a:sy n="124" d="100"/>
        </p:scale>
        <p:origin x="1824" y="168"/>
      </p:cViewPr>
      <p:guideLst>
        <p:guide orient="horz" pos="2167"/>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image" Target="../media/image8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87753A5-5091-5742-BB92-A2BF7795AD75}"/>
              </a:ext>
            </a:extLst>
          </p:cNvPr>
          <p:cNvSpPr>
            <a:spLocks noGrp="1" noChangeArrowheads="1"/>
          </p:cNvSpPr>
          <p:nvPr>
            <p:ph type="hdr" sz="quarter"/>
          </p:nvPr>
        </p:nvSpPr>
        <p:spPr bwMode="auto">
          <a:xfrm>
            <a:off x="0" y="0"/>
            <a:ext cx="3055938" cy="468313"/>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eaLnBrk="1" hangingPunct="1">
              <a:defRPr sz="1200" u="none">
                <a:latin typeface="Times New Roman" charset="0"/>
                <a:ea typeface="SimSun" charset="0"/>
                <a:cs typeface="SimSun" charset="0"/>
              </a:defRPr>
            </a:lvl1pPr>
          </a:lstStyle>
          <a:p>
            <a:pPr>
              <a:defRPr/>
            </a:pPr>
            <a:endParaRPr lang="en-US" altLang="zh-CN"/>
          </a:p>
        </p:txBody>
      </p:sp>
      <p:sp>
        <p:nvSpPr>
          <p:cNvPr id="50179" name="Rectangle 3">
            <a:extLst>
              <a:ext uri="{FF2B5EF4-FFF2-40B4-BE49-F238E27FC236}">
                <a16:creationId xmlns:a16="http://schemas.microsoft.com/office/drawing/2014/main" id="{035829FE-6523-7B45-8559-7C48ACF8872D}"/>
              </a:ext>
            </a:extLst>
          </p:cNvPr>
          <p:cNvSpPr>
            <a:spLocks noGrp="1" noChangeArrowheads="1"/>
          </p:cNvSpPr>
          <p:nvPr>
            <p:ph type="dt" sz="quarter" idx="1"/>
          </p:nvPr>
        </p:nvSpPr>
        <p:spPr bwMode="auto">
          <a:xfrm>
            <a:off x="3997325" y="0"/>
            <a:ext cx="3055938" cy="468313"/>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eaLnBrk="1" hangingPunct="1">
              <a:defRPr sz="1200" u="none">
                <a:latin typeface="Times New Roman" charset="0"/>
                <a:ea typeface="SimSun" charset="0"/>
                <a:cs typeface="SimSun" charset="0"/>
              </a:defRPr>
            </a:lvl1pPr>
          </a:lstStyle>
          <a:p>
            <a:pPr>
              <a:defRPr/>
            </a:pPr>
            <a:endParaRPr lang="en-US" altLang="zh-CN"/>
          </a:p>
        </p:txBody>
      </p:sp>
      <p:sp>
        <p:nvSpPr>
          <p:cNvPr id="50180" name="Rectangle 4">
            <a:extLst>
              <a:ext uri="{FF2B5EF4-FFF2-40B4-BE49-F238E27FC236}">
                <a16:creationId xmlns:a16="http://schemas.microsoft.com/office/drawing/2014/main" id="{7C8BB8D3-C7ED-F147-9AD8-3E14E5E75621}"/>
              </a:ext>
            </a:extLst>
          </p:cNvPr>
          <p:cNvSpPr>
            <a:spLocks noGrp="1" noChangeArrowheads="1"/>
          </p:cNvSpPr>
          <p:nvPr>
            <p:ph type="ftr" sz="quarter" idx="2"/>
          </p:nvPr>
        </p:nvSpPr>
        <p:spPr bwMode="auto">
          <a:xfrm>
            <a:off x="0" y="8888413"/>
            <a:ext cx="3055938" cy="468312"/>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eaLnBrk="1" hangingPunct="1">
              <a:defRPr sz="1200" u="none">
                <a:latin typeface="Times New Roman" charset="0"/>
                <a:ea typeface="SimSun" charset="0"/>
                <a:cs typeface="SimSun" charset="0"/>
              </a:defRPr>
            </a:lvl1pPr>
          </a:lstStyle>
          <a:p>
            <a:pPr>
              <a:defRPr/>
            </a:pPr>
            <a:endParaRPr lang="en-US" altLang="zh-CN"/>
          </a:p>
        </p:txBody>
      </p:sp>
      <p:sp>
        <p:nvSpPr>
          <p:cNvPr id="50181" name="Rectangle 5">
            <a:extLst>
              <a:ext uri="{FF2B5EF4-FFF2-40B4-BE49-F238E27FC236}">
                <a16:creationId xmlns:a16="http://schemas.microsoft.com/office/drawing/2014/main" id="{C1F365BF-3659-0D48-818D-96EA4BFA6FBC}"/>
              </a:ext>
            </a:extLst>
          </p:cNvPr>
          <p:cNvSpPr>
            <a:spLocks noGrp="1" noChangeArrowheads="1"/>
          </p:cNvSpPr>
          <p:nvPr>
            <p:ph type="sldNum" sz="quarter" idx="3"/>
          </p:nvPr>
        </p:nvSpPr>
        <p:spPr bwMode="auto">
          <a:xfrm>
            <a:off x="3997325" y="8888413"/>
            <a:ext cx="3055938" cy="468312"/>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eaLnBrk="1" hangingPunct="1">
              <a:defRPr sz="1200" u="none">
                <a:latin typeface="Times New Roman" charset="0"/>
                <a:ea typeface="SimSun" charset="-122"/>
              </a:defRPr>
            </a:lvl1pPr>
          </a:lstStyle>
          <a:p>
            <a:pPr>
              <a:defRPr/>
            </a:pPr>
            <a:fld id="{F42FF159-5580-D248-8B8D-F4B2B436880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CA286C0-E579-EE48-92CB-C6D6D2F59764}"/>
              </a:ext>
            </a:extLst>
          </p:cNvPr>
          <p:cNvSpPr>
            <a:spLocks noGrp="1" noChangeArrowheads="1"/>
          </p:cNvSpPr>
          <p:nvPr>
            <p:ph type="hdr" sz="quarter"/>
          </p:nvPr>
        </p:nvSpPr>
        <p:spPr bwMode="auto">
          <a:xfrm>
            <a:off x="0" y="0"/>
            <a:ext cx="3055938" cy="468313"/>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eaLnBrk="1" hangingPunct="1">
              <a:defRPr sz="1200" u="none">
                <a:latin typeface="Times New Roman" charset="0"/>
                <a:ea typeface="SimSun" charset="0"/>
                <a:cs typeface="SimSun" charset="0"/>
              </a:defRPr>
            </a:lvl1pPr>
          </a:lstStyle>
          <a:p>
            <a:pPr>
              <a:defRPr/>
            </a:pPr>
            <a:endParaRPr lang="en-US" altLang="zh-CN"/>
          </a:p>
        </p:txBody>
      </p:sp>
      <p:sp>
        <p:nvSpPr>
          <p:cNvPr id="39939" name="Rectangle 3">
            <a:extLst>
              <a:ext uri="{FF2B5EF4-FFF2-40B4-BE49-F238E27FC236}">
                <a16:creationId xmlns:a16="http://schemas.microsoft.com/office/drawing/2014/main" id="{B291DFF5-7327-5D4E-BF55-4E390AAD3FCC}"/>
              </a:ext>
            </a:extLst>
          </p:cNvPr>
          <p:cNvSpPr>
            <a:spLocks noGrp="1" noChangeArrowheads="1"/>
          </p:cNvSpPr>
          <p:nvPr>
            <p:ph type="dt" idx="1"/>
          </p:nvPr>
        </p:nvSpPr>
        <p:spPr bwMode="auto">
          <a:xfrm>
            <a:off x="3997325" y="0"/>
            <a:ext cx="3055938" cy="468313"/>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eaLnBrk="1" hangingPunct="1">
              <a:defRPr sz="1200" u="none">
                <a:latin typeface="Times New Roman" charset="0"/>
                <a:ea typeface="SimSun" charset="0"/>
                <a:cs typeface="SimSun" charset="0"/>
              </a:defRPr>
            </a:lvl1pPr>
          </a:lstStyle>
          <a:p>
            <a:pPr>
              <a:defRPr/>
            </a:pPr>
            <a:endParaRPr lang="en-US" altLang="zh-CN"/>
          </a:p>
        </p:txBody>
      </p:sp>
      <p:sp>
        <p:nvSpPr>
          <p:cNvPr id="2052" name="Rectangle 4">
            <a:extLst>
              <a:ext uri="{FF2B5EF4-FFF2-40B4-BE49-F238E27FC236}">
                <a16:creationId xmlns:a16="http://schemas.microsoft.com/office/drawing/2014/main" id="{9CB37F22-7848-2C46-8C38-C184168C212F}"/>
              </a:ext>
            </a:extLst>
          </p:cNvPr>
          <p:cNvSpPr>
            <a:spLocks noChangeArrowheads="1" noTextEdit="1"/>
          </p:cNvSpPr>
          <p:nvPr>
            <p:ph type="sldImg" idx="2"/>
          </p:nvPr>
        </p:nvSpPr>
        <p:spPr bwMode="auto">
          <a:xfrm>
            <a:off x="1187450" y="701675"/>
            <a:ext cx="4678363" cy="3508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a:extLst>
              <a:ext uri="{FF2B5EF4-FFF2-40B4-BE49-F238E27FC236}">
                <a16:creationId xmlns:a16="http://schemas.microsoft.com/office/drawing/2014/main" id="{9DDF8A21-55C8-A541-AAA4-3FFCA2B2B785}"/>
              </a:ext>
            </a:extLst>
          </p:cNvPr>
          <p:cNvSpPr>
            <a:spLocks noGrp="1" noChangeArrowheads="1"/>
          </p:cNvSpPr>
          <p:nvPr>
            <p:ph type="body" sz="quarter" idx="3"/>
          </p:nvPr>
        </p:nvSpPr>
        <p:spPr bwMode="auto">
          <a:xfrm>
            <a:off x="939800" y="4445000"/>
            <a:ext cx="5173663" cy="42100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39942" name="Rectangle 6">
            <a:extLst>
              <a:ext uri="{FF2B5EF4-FFF2-40B4-BE49-F238E27FC236}">
                <a16:creationId xmlns:a16="http://schemas.microsoft.com/office/drawing/2014/main" id="{669108C9-8C71-4448-904B-289A77D2B73B}"/>
              </a:ext>
            </a:extLst>
          </p:cNvPr>
          <p:cNvSpPr>
            <a:spLocks noGrp="1" noChangeArrowheads="1"/>
          </p:cNvSpPr>
          <p:nvPr>
            <p:ph type="ftr" sz="quarter" idx="4"/>
          </p:nvPr>
        </p:nvSpPr>
        <p:spPr bwMode="auto">
          <a:xfrm>
            <a:off x="0" y="8888413"/>
            <a:ext cx="3055938" cy="468312"/>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eaLnBrk="1" hangingPunct="1">
              <a:defRPr sz="1200" u="none">
                <a:latin typeface="Times New Roman" charset="0"/>
                <a:ea typeface="SimSun" charset="0"/>
                <a:cs typeface="SimSun" charset="0"/>
              </a:defRPr>
            </a:lvl1pPr>
          </a:lstStyle>
          <a:p>
            <a:pPr>
              <a:defRPr/>
            </a:pPr>
            <a:endParaRPr lang="en-US" altLang="zh-CN"/>
          </a:p>
        </p:txBody>
      </p:sp>
      <p:sp>
        <p:nvSpPr>
          <p:cNvPr id="39943" name="Rectangle 7">
            <a:extLst>
              <a:ext uri="{FF2B5EF4-FFF2-40B4-BE49-F238E27FC236}">
                <a16:creationId xmlns:a16="http://schemas.microsoft.com/office/drawing/2014/main" id="{62B71962-218F-084B-81BB-90C74E8F8D6B}"/>
              </a:ext>
            </a:extLst>
          </p:cNvPr>
          <p:cNvSpPr>
            <a:spLocks noGrp="1" noChangeArrowheads="1"/>
          </p:cNvSpPr>
          <p:nvPr>
            <p:ph type="sldNum" sz="quarter" idx="5"/>
          </p:nvPr>
        </p:nvSpPr>
        <p:spPr bwMode="auto">
          <a:xfrm>
            <a:off x="3997325" y="8888413"/>
            <a:ext cx="3055938" cy="468312"/>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eaLnBrk="1" hangingPunct="1">
              <a:defRPr sz="1200" u="none">
                <a:latin typeface="Times New Roman" charset="0"/>
                <a:ea typeface="SimSun" charset="-122"/>
              </a:defRPr>
            </a:lvl1pPr>
          </a:lstStyle>
          <a:p>
            <a:pPr>
              <a:defRPr/>
            </a:pPr>
            <a:fld id="{233686EA-9B4F-7A41-BD8A-89B30441533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BFE0A3CD-AB22-444E-A0FC-A09411F777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01675" indent="-269875">
              <a:defRPr sz="2400" u="sng">
                <a:solidFill>
                  <a:schemeClr val="tx1"/>
                </a:solidFill>
                <a:latin typeface="Times New Roman" panose="02020603050405020304" pitchFamily="18" charset="0"/>
                <a:ea typeface="ＭＳ Ｐゴシック" panose="020B0600070205080204" pitchFamily="34" charset="-128"/>
              </a:defRPr>
            </a:lvl2pPr>
            <a:lvl3pPr marL="1081088" indent="-215900">
              <a:defRPr sz="2400" u="sng">
                <a:solidFill>
                  <a:schemeClr val="tx1"/>
                </a:solidFill>
                <a:latin typeface="Times New Roman" panose="02020603050405020304" pitchFamily="18" charset="0"/>
                <a:ea typeface="ＭＳ Ｐゴシック" panose="020B0600070205080204" pitchFamily="34" charset="-128"/>
              </a:defRPr>
            </a:lvl3pPr>
            <a:lvl4pPr marL="1512888" indent="-215900">
              <a:defRPr sz="2400" u="sng">
                <a:solidFill>
                  <a:schemeClr val="tx1"/>
                </a:solidFill>
                <a:latin typeface="Times New Roman" panose="02020603050405020304" pitchFamily="18" charset="0"/>
                <a:ea typeface="ＭＳ Ｐゴシック" panose="020B0600070205080204" pitchFamily="34" charset="-128"/>
              </a:defRPr>
            </a:lvl4pPr>
            <a:lvl5pPr marL="1944688" indent="-215900">
              <a:defRPr sz="2400" u="sng">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8D99EC23-974C-E543-BDFE-17CDC482373F}" type="slidenum">
              <a:rPr lang="en-US" altLang="en-US" sz="1100" u="none" smtClean="0"/>
              <a:pPr/>
              <a:t>1</a:t>
            </a:fld>
            <a:endParaRPr lang="en-US" altLang="en-US" sz="1100" u="none"/>
          </a:p>
        </p:txBody>
      </p:sp>
      <p:sp>
        <p:nvSpPr>
          <p:cNvPr id="5122" name="Rectangle 2">
            <a:extLst>
              <a:ext uri="{FF2B5EF4-FFF2-40B4-BE49-F238E27FC236}">
                <a16:creationId xmlns:a16="http://schemas.microsoft.com/office/drawing/2014/main" id="{527EA12E-9FDF-EC4B-B8DB-66147100BB48}"/>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5D83D18F-CF98-264B-9ADD-608788D41BDA}"/>
              </a:ext>
            </a:extLst>
          </p:cNvPr>
          <p:cNvSpPr>
            <a:spLocks noGrp="1" noChangeArrowheads="1"/>
          </p:cNvSpPr>
          <p:nvPr>
            <p:ph type="body" idx="1"/>
          </p:nvPr>
        </p:nvSpPr>
        <p:spPr>
          <a:ln/>
          <a:extLst>
            <a:ext uri="{FAA26D3D-D897-4be2-8F04-BA451C77F1D7}"/>
            <a:ext uri="{909E8E84-426E-40dd-AFC4-6F175D3DCCD1}"/>
            <a:ext uri="{91240B29-F687-4f45-9708-019B960494DF}"/>
          </a:extLst>
        </p:spPr>
        <p:txBody>
          <a:bodyPr/>
          <a:lstStyle/>
          <a:p>
            <a:pPr marL="216233" indent="-216233">
              <a:buFontTx/>
              <a:buAutoNum type="arabicPeriod"/>
              <a:defRPr/>
            </a:pPr>
            <a:r>
              <a:rPr lang="en-US" dirty="0">
                <a:latin typeface="Times New Roman" charset="0"/>
              </a:rPr>
              <a:t>What are QDs and what are they used for</a:t>
            </a:r>
          </a:p>
          <a:p>
            <a:pPr>
              <a:defRPr/>
            </a:pPr>
            <a:r>
              <a:rPr lang="en-US" dirty="0">
                <a:latin typeface="Times New Roman" charset="0"/>
              </a:rPr>
              <a:t>	</a:t>
            </a:r>
            <a:r>
              <a:rPr lang="en-US" dirty="0" err="1">
                <a:latin typeface="Times New Roman" charset="0"/>
              </a:rPr>
              <a:t>Nanocrystals</a:t>
            </a:r>
            <a:r>
              <a:rPr lang="en-US" dirty="0">
                <a:latin typeface="Times New Roman" charset="0"/>
              </a:rPr>
              <a:t> composed of semiconductors</a:t>
            </a:r>
          </a:p>
          <a:p>
            <a:pPr>
              <a:defRPr/>
            </a:pPr>
            <a:r>
              <a:rPr lang="en-US" dirty="0">
                <a:latin typeface="Times New Roman" charset="0"/>
              </a:rPr>
              <a:t>	Fluorescent</a:t>
            </a:r>
          </a:p>
          <a:p>
            <a:pPr>
              <a:defRPr/>
            </a:pPr>
            <a:r>
              <a:rPr lang="en-US" dirty="0">
                <a:latin typeface="Times New Roman" charset="0"/>
              </a:rPr>
              <a:t>2. </a:t>
            </a:r>
            <a:r>
              <a:rPr lang="en-US" dirty="0" err="1">
                <a:latin typeface="Times New Roman" charset="0"/>
              </a:rPr>
              <a:t>Nie</a:t>
            </a:r>
            <a:r>
              <a:rPr lang="en-US" dirty="0">
                <a:latin typeface="Times New Roman" charset="0"/>
              </a:rPr>
              <a:t> group first of 2</a:t>
            </a:r>
          </a:p>
          <a:p>
            <a:pPr>
              <a:defRPr/>
            </a:pPr>
            <a:r>
              <a:rPr lang="en-US" dirty="0">
                <a:latin typeface="Times New Roman" charset="0"/>
              </a:rPr>
              <a:t>3. Used throughout biology in situations where dyes and proteins have been used </a:t>
            </a:r>
          </a:p>
          <a:p>
            <a:pPr>
              <a:defRPr/>
            </a:pPr>
            <a:r>
              <a:rPr lang="en-US" dirty="0">
                <a:latin typeface="Times New Roman" charset="0"/>
              </a:rPr>
              <a:t>3. Major advantage for molecular scale imaging dynamic</a:t>
            </a:r>
          </a:p>
          <a:p>
            <a:pPr>
              <a:defRPr/>
            </a:pPr>
            <a:r>
              <a:rPr lang="en-US" dirty="0">
                <a:latin typeface="Times New Roman" charset="0"/>
              </a:rPr>
              <a:t>	Main benefit: single molecule imaging in cells</a:t>
            </a:r>
          </a:p>
          <a:p>
            <a:pPr>
              <a:defRPr/>
            </a:pPr>
            <a:endParaRPr lang="en-US" dirty="0">
              <a:latin typeface="Times New Roman" charset="0"/>
            </a:endParaRPr>
          </a:p>
          <a:p>
            <a:pPr>
              <a:defRPr/>
            </a:pPr>
            <a:endParaRPr lang="en-US" dirty="0">
              <a:latin typeface="Times New Roman" charset="0"/>
            </a:endParaRPr>
          </a:p>
          <a:p>
            <a:pPr>
              <a:defRPr/>
            </a:pPr>
            <a:r>
              <a:rPr lang="en-US" dirty="0">
                <a:latin typeface="Times New Roman" charset="0"/>
              </a:rPr>
              <a:t>Top-down </a:t>
            </a:r>
            <a:r>
              <a:rPr lang="en-US" dirty="0" err="1">
                <a:latin typeface="Times New Roman" charset="0"/>
              </a:rPr>
              <a:t>vs</a:t>
            </a:r>
            <a:r>
              <a:rPr lang="en-US" dirty="0">
                <a:latin typeface="Times New Roman" charset="0"/>
              </a:rPr>
              <a:t> bottom up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E10678B9-B5B4-C942-A66D-B2DB661A49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43F33F3E-03DD-FA47-BDB8-E8CDCFFA2567}" type="slidenum">
              <a:rPr lang="zh-CN" altLang="en-US" sz="1200" u="none" smtClean="0">
                <a:ea typeface="SimSun" panose="02010600030101010101" pitchFamily="2" charset="-122"/>
              </a:rPr>
              <a:pPr/>
              <a:t>10</a:t>
            </a:fld>
            <a:endParaRPr lang="en-US" altLang="zh-CN" sz="1200" u="none">
              <a:ea typeface="SimSun" panose="02010600030101010101" pitchFamily="2" charset="-122"/>
            </a:endParaRPr>
          </a:p>
        </p:txBody>
      </p:sp>
      <p:sp>
        <p:nvSpPr>
          <p:cNvPr id="23554" name="Rectangle 2">
            <a:extLst>
              <a:ext uri="{FF2B5EF4-FFF2-40B4-BE49-F238E27FC236}">
                <a16:creationId xmlns:a16="http://schemas.microsoft.com/office/drawing/2014/main" id="{CB540825-E59C-3445-8839-8BC771446F47}"/>
              </a:ext>
            </a:extLst>
          </p:cNvPr>
          <p:cNvSpPr>
            <a:spLocks noGrp="1" noRot="1" noChangeAspect="1" noChangeArrowheads="1" noTextEdit="1"/>
          </p:cNvSpPr>
          <p:nvPr>
            <p:ph type="sldImg"/>
          </p:nvPr>
        </p:nvSpPr>
        <p:spPr>
          <a:xfrm>
            <a:off x="1189038" y="703263"/>
            <a:ext cx="4676775" cy="3506787"/>
          </a:xfrm>
          <a:ln/>
        </p:spPr>
      </p:sp>
      <p:sp>
        <p:nvSpPr>
          <p:cNvPr id="23555" name="Rectangle 3">
            <a:extLst>
              <a:ext uri="{FF2B5EF4-FFF2-40B4-BE49-F238E27FC236}">
                <a16:creationId xmlns:a16="http://schemas.microsoft.com/office/drawing/2014/main" id="{D7A1435D-7EF3-FC4B-9EEA-7139BE7C7EA7}"/>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210E0FAB-D533-B34A-9B0E-250C046CCF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8096E0D2-330A-6A46-BEA5-FF77352CC056}" type="slidenum">
              <a:rPr lang="zh-CN" altLang="en-US" sz="1200" u="none" smtClean="0">
                <a:ea typeface="SimSun" panose="02010600030101010101" pitchFamily="2" charset="-122"/>
              </a:rPr>
              <a:pPr/>
              <a:t>11</a:t>
            </a:fld>
            <a:endParaRPr lang="en-US" altLang="zh-CN" sz="1200" u="none">
              <a:ea typeface="SimSun" panose="02010600030101010101" pitchFamily="2" charset="-122"/>
            </a:endParaRPr>
          </a:p>
        </p:txBody>
      </p:sp>
      <p:sp>
        <p:nvSpPr>
          <p:cNvPr id="25602" name="Rectangle 2">
            <a:extLst>
              <a:ext uri="{FF2B5EF4-FFF2-40B4-BE49-F238E27FC236}">
                <a16:creationId xmlns:a16="http://schemas.microsoft.com/office/drawing/2014/main" id="{FD202E56-BF1B-4E46-B015-54AE7057CCA7}"/>
              </a:ext>
            </a:extLst>
          </p:cNvPr>
          <p:cNvSpPr>
            <a:spLocks noGrp="1" noRot="1" noChangeAspect="1" noChangeArrowheads="1" noTextEdit="1"/>
          </p:cNvSpPr>
          <p:nvPr>
            <p:ph type="sldImg"/>
          </p:nvPr>
        </p:nvSpPr>
        <p:spPr>
          <a:xfrm>
            <a:off x="1189038" y="703263"/>
            <a:ext cx="4676775" cy="3506787"/>
          </a:xfrm>
          <a:ln/>
        </p:spPr>
      </p:sp>
      <p:sp>
        <p:nvSpPr>
          <p:cNvPr id="25603" name="Rectangle 3">
            <a:extLst>
              <a:ext uri="{FF2B5EF4-FFF2-40B4-BE49-F238E27FC236}">
                <a16:creationId xmlns:a16="http://schemas.microsoft.com/office/drawing/2014/main" id="{95DAC91A-66EF-594D-A470-8D4E3EE1880D}"/>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EFD33E51-8D05-D045-9AEC-84471F7457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4007AD0E-37ED-034D-B151-02177FBE7B3D}" type="slidenum">
              <a:rPr lang="zh-CN" altLang="en-US" sz="1200" u="none" smtClean="0">
                <a:ea typeface="SimSun" panose="02010600030101010101" pitchFamily="2" charset="-122"/>
              </a:rPr>
              <a:pPr/>
              <a:t>12</a:t>
            </a:fld>
            <a:endParaRPr lang="en-US" altLang="zh-CN" sz="1200" u="none">
              <a:ea typeface="SimSun" panose="02010600030101010101" pitchFamily="2" charset="-122"/>
            </a:endParaRPr>
          </a:p>
        </p:txBody>
      </p:sp>
      <p:sp>
        <p:nvSpPr>
          <p:cNvPr id="27650" name="Rectangle 2">
            <a:extLst>
              <a:ext uri="{FF2B5EF4-FFF2-40B4-BE49-F238E27FC236}">
                <a16:creationId xmlns:a16="http://schemas.microsoft.com/office/drawing/2014/main" id="{E25F5DFC-96BE-7C41-84FC-C663079FF7EC}"/>
              </a:ext>
            </a:extLst>
          </p:cNvPr>
          <p:cNvSpPr>
            <a:spLocks noGrp="1" noRot="1" noChangeAspect="1" noChangeArrowheads="1" noTextEdit="1"/>
          </p:cNvSpPr>
          <p:nvPr>
            <p:ph type="sldImg"/>
          </p:nvPr>
        </p:nvSpPr>
        <p:spPr>
          <a:xfrm>
            <a:off x="1189038" y="703263"/>
            <a:ext cx="4676775" cy="3506787"/>
          </a:xfrm>
          <a:ln/>
        </p:spPr>
      </p:sp>
      <p:sp>
        <p:nvSpPr>
          <p:cNvPr id="27651" name="Rectangle 3">
            <a:extLst>
              <a:ext uri="{FF2B5EF4-FFF2-40B4-BE49-F238E27FC236}">
                <a16:creationId xmlns:a16="http://schemas.microsoft.com/office/drawing/2014/main" id="{70BF9100-4B99-054D-817F-60B6571F25A8}"/>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15E3C765-9B92-414C-9C28-300B4A42C2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2670A770-CBBB-6947-99E0-C72BE0BF21B4}" type="slidenum">
              <a:rPr lang="zh-CN" altLang="en-US" sz="1200" u="none" smtClean="0">
                <a:ea typeface="SimSun" panose="02010600030101010101" pitchFamily="2" charset="-122"/>
              </a:rPr>
              <a:pPr/>
              <a:t>13</a:t>
            </a:fld>
            <a:endParaRPr lang="en-US" altLang="zh-CN" sz="1200" u="none">
              <a:ea typeface="SimSun" panose="02010600030101010101" pitchFamily="2" charset="-122"/>
            </a:endParaRPr>
          </a:p>
        </p:txBody>
      </p:sp>
      <p:sp>
        <p:nvSpPr>
          <p:cNvPr id="29698" name="Rectangle 2">
            <a:extLst>
              <a:ext uri="{FF2B5EF4-FFF2-40B4-BE49-F238E27FC236}">
                <a16:creationId xmlns:a16="http://schemas.microsoft.com/office/drawing/2014/main" id="{5BF2FCEE-1FFD-1644-A5BB-73CE9DA11697}"/>
              </a:ext>
            </a:extLst>
          </p:cNvPr>
          <p:cNvSpPr>
            <a:spLocks noGrp="1" noRot="1" noChangeAspect="1" noChangeArrowheads="1" noTextEdit="1"/>
          </p:cNvSpPr>
          <p:nvPr>
            <p:ph type="sldImg"/>
          </p:nvPr>
        </p:nvSpPr>
        <p:spPr>
          <a:xfrm>
            <a:off x="1189038" y="703263"/>
            <a:ext cx="4676775" cy="3506787"/>
          </a:xfrm>
          <a:ln/>
        </p:spPr>
      </p:sp>
      <p:sp>
        <p:nvSpPr>
          <p:cNvPr id="29699" name="Rectangle 3">
            <a:extLst>
              <a:ext uri="{FF2B5EF4-FFF2-40B4-BE49-F238E27FC236}">
                <a16:creationId xmlns:a16="http://schemas.microsoft.com/office/drawing/2014/main" id="{AA7956E0-A85E-E44A-BF5D-1FB25550EA7B}"/>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15D80992-F913-F44F-B3DF-35A279960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8F619DCD-1643-CE49-9D2D-CCD08A177E7E}" type="slidenum">
              <a:rPr lang="zh-CN" altLang="en-US" sz="1200" u="none" smtClean="0">
                <a:ea typeface="SimSun" panose="02010600030101010101" pitchFamily="2" charset="-122"/>
              </a:rPr>
              <a:pPr/>
              <a:t>14</a:t>
            </a:fld>
            <a:endParaRPr lang="en-US" altLang="zh-CN" sz="1200" u="none">
              <a:ea typeface="SimSun" panose="02010600030101010101" pitchFamily="2" charset="-122"/>
            </a:endParaRPr>
          </a:p>
        </p:txBody>
      </p:sp>
      <p:sp>
        <p:nvSpPr>
          <p:cNvPr id="31746" name="Rectangle 2">
            <a:extLst>
              <a:ext uri="{FF2B5EF4-FFF2-40B4-BE49-F238E27FC236}">
                <a16:creationId xmlns:a16="http://schemas.microsoft.com/office/drawing/2014/main" id="{45B9821D-A78B-E346-BEA2-9D1100D1F3CB}"/>
              </a:ext>
            </a:extLst>
          </p:cNvPr>
          <p:cNvSpPr>
            <a:spLocks noGrp="1" noRot="1" noChangeAspect="1" noChangeArrowheads="1" noTextEdit="1"/>
          </p:cNvSpPr>
          <p:nvPr>
            <p:ph type="sldImg"/>
          </p:nvPr>
        </p:nvSpPr>
        <p:spPr>
          <a:xfrm>
            <a:off x="1189038" y="703263"/>
            <a:ext cx="4676775" cy="3506787"/>
          </a:xfrm>
          <a:ln/>
        </p:spPr>
      </p:sp>
      <p:sp>
        <p:nvSpPr>
          <p:cNvPr id="31747" name="Rectangle 3">
            <a:extLst>
              <a:ext uri="{FF2B5EF4-FFF2-40B4-BE49-F238E27FC236}">
                <a16:creationId xmlns:a16="http://schemas.microsoft.com/office/drawing/2014/main" id="{324430EC-F312-E94C-9839-17D43DA6338E}"/>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79981D80-582F-5E48-8352-2E069D7C92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8BC528AE-4E4E-F44C-A685-4ABED9E0DC85}" type="slidenum">
              <a:rPr lang="zh-CN" altLang="en-US" sz="1200" u="none" smtClean="0">
                <a:ea typeface="SimSun" panose="02010600030101010101" pitchFamily="2" charset="-122"/>
              </a:rPr>
              <a:pPr/>
              <a:t>15</a:t>
            </a:fld>
            <a:endParaRPr lang="en-US" altLang="zh-CN" sz="1200" u="none">
              <a:ea typeface="SimSun" panose="02010600030101010101" pitchFamily="2" charset="-122"/>
            </a:endParaRPr>
          </a:p>
        </p:txBody>
      </p:sp>
      <p:sp>
        <p:nvSpPr>
          <p:cNvPr id="33794" name="Rectangle 2">
            <a:extLst>
              <a:ext uri="{FF2B5EF4-FFF2-40B4-BE49-F238E27FC236}">
                <a16:creationId xmlns:a16="http://schemas.microsoft.com/office/drawing/2014/main" id="{3EA31714-37CD-1442-8E5A-B4319D19B3EA}"/>
              </a:ext>
            </a:extLst>
          </p:cNvPr>
          <p:cNvSpPr>
            <a:spLocks noGrp="1" noRot="1" noChangeAspect="1" noChangeArrowheads="1" noTextEdit="1"/>
          </p:cNvSpPr>
          <p:nvPr>
            <p:ph type="sldImg"/>
          </p:nvPr>
        </p:nvSpPr>
        <p:spPr>
          <a:xfrm>
            <a:off x="1189038" y="703263"/>
            <a:ext cx="4676775" cy="3506787"/>
          </a:xfrm>
          <a:ln/>
        </p:spPr>
      </p:sp>
      <p:sp>
        <p:nvSpPr>
          <p:cNvPr id="33795" name="Rectangle 3">
            <a:extLst>
              <a:ext uri="{FF2B5EF4-FFF2-40B4-BE49-F238E27FC236}">
                <a16:creationId xmlns:a16="http://schemas.microsoft.com/office/drawing/2014/main" id="{10EE86D3-EB1E-F54A-900D-5689AE8E2072}"/>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106CC76-9D22-2144-AA21-B7B7139FDB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12022F99-99CB-D94E-83A5-006CE5A74ECB}" type="slidenum">
              <a:rPr lang="zh-CN" altLang="en-US" sz="1200" u="none" smtClean="0">
                <a:ea typeface="SimSun" panose="02010600030101010101" pitchFamily="2" charset="-122"/>
              </a:rPr>
              <a:pPr/>
              <a:t>16</a:t>
            </a:fld>
            <a:endParaRPr lang="en-US" altLang="zh-CN" sz="1200" u="none">
              <a:ea typeface="SimSun" panose="02010600030101010101" pitchFamily="2" charset="-122"/>
            </a:endParaRPr>
          </a:p>
        </p:txBody>
      </p:sp>
      <p:sp>
        <p:nvSpPr>
          <p:cNvPr id="35842" name="Rectangle 2">
            <a:extLst>
              <a:ext uri="{FF2B5EF4-FFF2-40B4-BE49-F238E27FC236}">
                <a16:creationId xmlns:a16="http://schemas.microsoft.com/office/drawing/2014/main" id="{B0B13818-50A4-4645-9049-2815496B04D6}"/>
              </a:ext>
            </a:extLst>
          </p:cNvPr>
          <p:cNvSpPr>
            <a:spLocks noGrp="1" noRot="1" noChangeAspect="1" noChangeArrowheads="1" noTextEdit="1"/>
          </p:cNvSpPr>
          <p:nvPr>
            <p:ph type="sldImg"/>
          </p:nvPr>
        </p:nvSpPr>
        <p:spPr>
          <a:xfrm>
            <a:off x="1189038" y="703263"/>
            <a:ext cx="4676775" cy="3506787"/>
          </a:xfrm>
          <a:ln/>
        </p:spPr>
      </p:sp>
      <p:sp>
        <p:nvSpPr>
          <p:cNvPr id="35843" name="Rectangle 3">
            <a:extLst>
              <a:ext uri="{FF2B5EF4-FFF2-40B4-BE49-F238E27FC236}">
                <a16:creationId xmlns:a16="http://schemas.microsoft.com/office/drawing/2014/main" id="{D7ABBFC4-6C7E-0F47-9112-B7E5AC6E5139}"/>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837D5A41-C118-9D4D-AC6B-C7343C0FA6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180624C1-E026-2C49-A0FB-490253F88881}" type="slidenum">
              <a:rPr lang="zh-CN" altLang="en-US" sz="1200" u="none" smtClean="0">
                <a:ea typeface="SimSun" panose="02010600030101010101" pitchFamily="2" charset="-122"/>
              </a:rPr>
              <a:pPr/>
              <a:t>17</a:t>
            </a:fld>
            <a:endParaRPr lang="en-US" altLang="zh-CN" sz="1200" u="none">
              <a:ea typeface="SimSun" panose="02010600030101010101" pitchFamily="2" charset="-122"/>
            </a:endParaRPr>
          </a:p>
        </p:txBody>
      </p:sp>
      <p:sp>
        <p:nvSpPr>
          <p:cNvPr id="37890" name="Rectangle 2">
            <a:extLst>
              <a:ext uri="{FF2B5EF4-FFF2-40B4-BE49-F238E27FC236}">
                <a16:creationId xmlns:a16="http://schemas.microsoft.com/office/drawing/2014/main" id="{4DFC393A-8F6B-1F41-AAA4-9781E5B55D3E}"/>
              </a:ext>
            </a:extLst>
          </p:cNvPr>
          <p:cNvSpPr>
            <a:spLocks noGrp="1" noRot="1" noChangeAspect="1" noChangeArrowheads="1" noTextEdit="1"/>
          </p:cNvSpPr>
          <p:nvPr>
            <p:ph type="sldImg"/>
          </p:nvPr>
        </p:nvSpPr>
        <p:spPr>
          <a:xfrm>
            <a:off x="1189038" y="703263"/>
            <a:ext cx="4676775" cy="3506787"/>
          </a:xfrm>
          <a:ln/>
        </p:spPr>
      </p:sp>
      <p:sp>
        <p:nvSpPr>
          <p:cNvPr id="37891" name="Rectangle 3">
            <a:extLst>
              <a:ext uri="{FF2B5EF4-FFF2-40B4-BE49-F238E27FC236}">
                <a16:creationId xmlns:a16="http://schemas.microsoft.com/office/drawing/2014/main" id="{3B5D7007-67E1-494B-9C30-B80D7DAE8839}"/>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5C51712A-F1B2-FE4D-852B-897C9D91F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C59A0F17-AA1B-2E44-A179-EA9C05815326}" type="slidenum">
              <a:rPr lang="en-US" altLang="zh-CN" sz="1200" u="none" smtClean="0">
                <a:ea typeface="SimSun" panose="02010600030101010101" pitchFamily="2" charset="-122"/>
              </a:rPr>
              <a:pPr/>
              <a:t>18</a:t>
            </a:fld>
            <a:endParaRPr lang="en-US" altLang="zh-CN" sz="1200" u="none">
              <a:ea typeface="SimSun" panose="02010600030101010101" pitchFamily="2" charset="-122"/>
            </a:endParaRPr>
          </a:p>
        </p:txBody>
      </p:sp>
      <p:sp>
        <p:nvSpPr>
          <p:cNvPr id="39938" name="Rectangle 2">
            <a:extLst>
              <a:ext uri="{FF2B5EF4-FFF2-40B4-BE49-F238E27FC236}">
                <a16:creationId xmlns:a16="http://schemas.microsoft.com/office/drawing/2014/main" id="{0EF29C2B-D0C4-2948-9C82-34754DCE8607}"/>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56073C75-1317-ED43-91FB-83171BF6A9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a typeface="SimSun"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E57BA96-B17D-C544-A7DB-18A845DB7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E6D9B177-A28C-334B-BEF6-816085D7C031}" type="slidenum">
              <a:rPr lang="zh-CN" altLang="en-US" sz="1200" u="none" smtClean="0">
                <a:ea typeface="SimSun" panose="02010600030101010101" pitchFamily="2" charset="-122"/>
              </a:rPr>
              <a:pPr/>
              <a:t>19</a:t>
            </a:fld>
            <a:endParaRPr lang="en-US" altLang="zh-CN" sz="1200" u="none">
              <a:ea typeface="SimSun" panose="02010600030101010101" pitchFamily="2" charset="-122"/>
            </a:endParaRPr>
          </a:p>
        </p:txBody>
      </p:sp>
      <p:sp>
        <p:nvSpPr>
          <p:cNvPr id="41986" name="Rectangle 2">
            <a:extLst>
              <a:ext uri="{FF2B5EF4-FFF2-40B4-BE49-F238E27FC236}">
                <a16:creationId xmlns:a16="http://schemas.microsoft.com/office/drawing/2014/main" id="{D0F14CC4-88D3-7A48-B2F1-7C32CA78DB8C}"/>
              </a:ext>
            </a:extLst>
          </p:cNvPr>
          <p:cNvSpPr>
            <a:spLocks noGrp="1" noRot="1" noChangeAspect="1" noChangeArrowheads="1" noTextEdit="1"/>
          </p:cNvSpPr>
          <p:nvPr>
            <p:ph type="sldImg"/>
          </p:nvPr>
        </p:nvSpPr>
        <p:spPr>
          <a:xfrm>
            <a:off x="1189038" y="703263"/>
            <a:ext cx="4676775" cy="3506787"/>
          </a:xfrm>
          <a:ln/>
        </p:spPr>
      </p:sp>
      <p:sp>
        <p:nvSpPr>
          <p:cNvPr id="41987" name="Rectangle 3">
            <a:extLst>
              <a:ext uri="{FF2B5EF4-FFF2-40B4-BE49-F238E27FC236}">
                <a16:creationId xmlns:a16="http://schemas.microsoft.com/office/drawing/2014/main" id="{BECE6112-47AE-CD40-AC73-F75C90B2D855}"/>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A517585D-166E-8B48-BA9B-F32B793C4B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75A4CA6-1905-424D-B06B-E920A0632E13}" type="slidenum">
              <a:rPr lang="zh-CN" altLang="en-US" smtClean="0">
                <a:ea typeface="SimSun" panose="02010600030101010101" pitchFamily="2" charset="-122"/>
              </a:rPr>
              <a:pPr>
                <a:spcBef>
                  <a:spcPct val="0"/>
                </a:spcBef>
              </a:pPr>
              <a:t>2</a:t>
            </a:fld>
            <a:endParaRPr lang="en-US" altLang="zh-CN">
              <a:ea typeface="SimSun" panose="02010600030101010101" pitchFamily="2" charset="-122"/>
            </a:endParaRPr>
          </a:p>
        </p:txBody>
      </p:sp>
      <p:sp>
        <p:nvSpPr>
          <p:cNvPr id="7170" name="Rectangle 2">
            <a:extLst>
              <a:ext uri="{FF2B5EF4-FFF2-40B4-BE49-F238E27FC236}">
                <a16:creationId xmlns:a16="http://schemas.microsoft.com/office/drawing/2014/main" id="{40DC0633-421D-9D47-9E32-A3ECFB6A5266}"/>
              </a:ext>
            </a:extLst>
          </p:cNvPr>
          <p:cNvSpPr>
            <a:spLocks noChangeArrowheads="1" noTextEdit="1"/>
          </p:cNvSpPr>
          <p:nvPr>
            <p:ph type="sldImg"/>
          </p:nvPr>
        </p:nvSpPr>
        <p:spPr>
          <a:xfrm>
            <a:off x="1189038" y="703263"/>
            <a:ext cx="4676775" cy="3506787"/>
          </a:xfrm>
          <a:ln/>
        </p:spPr>
      </p:sp>
      <p:sp>
        <p:nvSpPr>
          <p:cNvPr id="7171" name="Rectangle 3">
            <a:extLst>
              <a:ext uri="{FF2B5EF4-FFF2-40B4-BE49-F238E27FC236}">
                <a16:creationId xmlns:a16="http://schemas.microsoft.com/office/drawing/2014/main" id="{0ED4346E-37D5-FD4E-B251-DD3263DE9F65}"/>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62D9D40C-2AB2-2941-81D7-6AF9227B71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27F6F2EE-536C-3E44-A341-CDD29EACD431}" type="slidenum">
              <a:rPr lang="zh-CN" altLang="en-US" sz="1200" u="none" smtClean="0">
                <a:ea typeface="SimSun" panose="02010600030101010101" pitchFamily="2" charset="-122"/>
              </a:rPr>
              <a:pPr/>
              <a:t>20</a:t>
            </a:fld>
            <a:endParaRPr lang="en-US" altLang="zh-CN" sz="1200" u="none">
              <a:ea typeface="SimSun" panose="02010600030101010101" pitchFamily="2" charset="-122"/>
            </a:endParaRPr>
          </a:p>
        </p:txBody>
      </p:sp>
      <p:sp>
        <p:nvSpPr>
          <p:cNvPr id="44034" name="Rectangle 2">
            <a:extLst>
              <a:ext uri="{FF2B5EF4-FFF2-40B4-BE49-F238E27FC236}">
                <a16:creationId xmlns:a16="http://schemas.microsoft.com/office/drawing/2014/main" id="{2C9E08FF-C8B1-634C-B952-C12A81BA7F62}"/>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BAA35F9B-51A1-104D-B393-7EC750514E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41E40F95-8CFA-B848-A040-D40677048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623220BA-15AF-4047-AB9F-E7CBA812CC71}" type="slidenum">
              <a:rPr lang="zh-CN" altLang="en-US" sz="1200" u="none" smtClean="0">
                <a:ea typeface="SimSun" panose="02010600030101010101" pitchFamily="2" charset="-122"/>
              </a:rPr>
              <a:pPr/>
              <a:t>21</a:t>
            </a:fld>
            <a:endParaRPr lang="en-US" altLang="zh-CN" sz="1200" u="none">
              <a:ea typeface="SimSun" panose="02010600030101010101" pitchFamily="2" charset="-122"/>
            </a:endParaRPr>
          </a:p>
        </p:txBody>
      </p:sp>
      <p:sp>
        <p:nvSpPr>
          <p:cNvPr id="46082" name="Rectangle 2">
            <a:extLst>
              <a:ext uri="{FF2B5EF4-FFF2-40B4-BE49-F238E27FC236}">
                <a16:creationId xmlns:a16="http://schemas.microsoft.com/office/drawing/2014/main" id="{F9DCB3BA-A85A-8149-B280-3EB17EBCA220}"/>
              </a:ext>
            </a:extLst>
          </p:cNvPr>
          <p:cNvSpPr>
            <a:spLocks noGrp="1" noRot="1" noChangeAspect="1" noChangeArrowheads="1" noTextEdit="1"/>
          </p:cNvSpPr>
          <p:nvPr>
            <p:ph type="sldImg"/>
          </p:nvPr>
        </p:nvSpPr>
        <p:spPr>
          <a:xfrm>
            <a:off x="1189038" y="703263"/>
            <a:ext cx="4676775" cy="3506787"/>
          </a:xfrm>
          <a:ln/>
        </p:spPr>
      </p:sp>
      <p:sp>
        <p:nvSpPr>
          <p:cNvPr id="46083" name="Rectangle 3">
            <a:extLst>
              <a:ext uri="{FF2B5EF4-FFF2-40B4-BE49-F238E27FC236}">
                <a16:creationId xmlns:a16="http://schemas.microsoft.com/office/drawing/2014/main" id="{C0C0A39B-FFB3-EC4A-A86A-F148DFE79F9D}"/>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E578363C-2131-5047-9924-7FDDE56D44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DD0EFD20-AB1D-5548-BFA3-B5E2D452D3BB}" type="slidenum">
              <a:rPr lang="zh-CN" altLang="en-US" sz="1200" u="none" smtClean="0">
                <a:ea typeface="SimSun" panose="02010600030101010101" pitchFamily="2" charset="-122"/>
              </a:rPr>
              <a:pPr/>
              <a:t>22</a:t>
            </a:fld>
            <a:endParaRPr lang="en-US" altLang="zh-CN" sz="1200" u="none">
              <a:ea typeface="SimSun" panose="02010600030101010101" pitchFamily="2" charset="-122"/>
            </a:endParaRPr>
          </a:p>
        </p:txBody>
      </p:sp>
      <p:sp>
        <p:nvSpPr>
          <p:cNvPr id="48130" name="Rectangle 2">
            <a:extLst>
              <a:ext uri="{FF2B5EF4-FFF2-40B4-BE49-F238E27FC236}">
                <a16:creationId xmlns:a16="http://schemas.microsoft.com/office/drawing/2014/main" id="{18069DA4-5E4E-8741-A1FA-199E99A44554}"/>
              </a:ext>
            </a:extLst>
          </p:cNvPr>
          <p:cNvSpPr>
            <a:spLocks noGrp="1" noRot="1" noChangeAspect="1" noChangeArrowheads="1" noTextEdit="1"/>
          </p:cNvSpPr>
          <p:nvPr>
            <p:ph type="sldImg"/>
          </p:nvPr>
        </p:nvSpPr>
        <p:spPr>
          <a:xfrm>
            <a:off x="1189038" y="703263"/>
            <a:ext cx="4676775" cy="3506787"/>
          </a:xfrm>
          <a:ln/>
        </p:spPr>
      </p:sp>
      <p:sp>
        <p:nvSpPr>
          <p:cNvPr id="48131" name="Rectangle 3">
            <a:extLst>
              <a:ext uri="{FF2B5EF4-FFF2-40B4-BE49-F238E27FC236}">
                <a16:creationId xmlns:a16="http://schemas.microsoft.com/office/drawing/2014/main" id="{4FC3B9EE-D9E9-8745-8035-45B15B3C73BC}"/>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E33E54AB-55DE-6147-A8B6-DBE8E989D2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6F10C1B2-4B45-2D4F-BE09-B21E27A5BC15}" type="slidenum">
              <a:rPr lang="zh-CN" altLang="en-US" sz="1200" u="none" smtClean="0">
                <a:ea typeface="SimSun" panose="02010600030101010101" pitchFamily="2" charset="-122"/>
              </a:rPr>
              <a:pPr/>
              <a:t>23</a:t>
            </a:fld>
            <a:endParaRPr lang="en-US" altLang="zh-CN" sz="1200" u="none">
              <a:ea typeface="SimSun" panose="02010600030101010101" pitchFamily="2" charset="-122"/>
            </a:endParaRPr>
          </a:p>
        </p:txBody>
      </p:sp>
      <p:sp>
        <p:nvSpPr>
          <p:cNvPr id="50178" name="Rectangle 2">
            <a:extLst>
              <a:ext uri="{FF2B5EF4-FFF2-40B4-BE49-F238E27FC236}">
                <a16:creationId xmlns:a16="http://schemas.microsoft.com/office/drawing/2014/main" id="{B501159B-2AD6-A040-B709-E194C21B4EA5}"/>
              </a:ext>
            </a:extLst>
          </p:cNvPr>
          <p:cNvSpPr>
            <a:spLocks noGrp="1" noRot="1" noChangeAspect="1" noChangeArrowheads="1" noTextEdit="1"/>
          </p:cNvSpPr>
          <p:nvPr>
            <p:ph type="sldImg"/>
          </p:nvPr>
        </p:nvSpPr>
        <p:spPr>
          <a:xfrm>
            <a:off x="1189038" y="703263"/>
            <a:ext cx="4676775" cy="3506787"/>
          </a:xfrm>
          <a:ln/>
        </p:spPr>
      </p:sp>
      <p:sp>
        <p:nvSpPr>
          <p:cNvPr id="50179" name="Rectangle 3">
            <a:extLst>
              <a:ext uri="{FF2B5EF4-FFF2-40B4-BE49-F238E27FC236}">
                <a16:creationId xmlns:a16="http://schemas.microsoft.com/office/drawing/2014/main" id="{1F05D0CF-7CFB-7547-B60A-14381B3D7AA4}"/>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97BB1AE2-DE8E-5244-BD8A-A9C6D134F3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689C710D-2DD1-0A41-9941-56278C77BF00}" type="slidenum">
              <a:rPr lang="zh-CN" altLang="en-US" sz="1200" u="none" smtClean="0">
                <a:ea typeface="SimSun" panose="02010600030101010101" pitchFamily="2" charset="-122"/>
              </a:rPr>
              <a:pPr/>
              <a:t>24</a:t>
            </a:fld>
            <a:endParaRPr lang="en-US" altLang="zh-CN" sz="1200" u="none">
              <a:ea typeface="SimSun" panose="02010600030101010101" pitchFamily="2" charset="-122"/>
            </a:endParaRPr>
          </a:p>
        </p:txBody>
      </p:sp>
      <p:sp>
        <p:nvSpPr>
          <p:cNvPr id="52226" name="Rectangle 2">
            <a:extLst>
              <a:ext uri="{FF2B5EF4-FFF2-40B4-BE49-F238E27FC236}">
                <a16:creationId xmlns:a16="http://schemas.microsoft.com/office/drawing/2014/main" id="{F3A72EE9-BE5C-8E48-BA6D-39B2DBD5C4D0}"/>
              </a:ext>
            </a:extLst>
          </p:cNvPr>
          <p:cNvSpPr>
            <a:spLocks noGrp="1" noRot="1" noChangeAspect="1" noChangeArrowheads="1" noTextEdit="1"/>
          </p:cNvSpPr>
          <p:nvPr>
            <p:ph type="sldImg"/>
          </p:nvPr>
        </p:nvSpPr>
        <p:spPr>
          <a:xfrm>
            <a:off x="1189038" y="703263"/>
            <a:ext cx="4676775" cy="3506787"/>
          </a:xfrm>
          <a:ln/>
        </p:spPr>
      </p:sp>
      <p:sp>
        <p:nvSpPr>
          <p:cNvPr id="52227" name="Rectangle 3">
            <a:extLst>
              <a:ext uri="{FF2B5EF4-FFF2-40B4-BE49-F238E27FC236}">
                <a16:creationId xmlns:a16="http://schemas.microsoft.com/office/drawing/2014/main" id="{0CF591C5-43BF-874A-BCE9-1360775FB310}"/>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36E18318-7C53-0246-B10C-327A24E4BC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847D0184-135E-7B4D-A323-6352AAB3D422}" type="slidenum">
              <a:rPr lang="zh-CN" altLang="en-US" sz="1200" u="none" smtClean="0">
                <a:ea typeface="SimSun" panose="02010600030101010101" pitchFamily="2" charset="-122"/>
              </a:rPr>
              <a:pPr/>
              <a:t>25</a:t>
            </a:fld>
            <a:endParaRPr lang="en-US" altLang="zh-CN" sz="1200" u="none">
              <a:ea typeface="SimSun" panose="02010600030101010101" pitchFamily="2" charset="-122"/>
            </a:endParaRPr>
          </a:p>
        </p:txBody>
      </p:sp>
      <p:sp>
        <p:nvSpPr>
          <p:cNvPr id="54274" name="Rectangle 2">
            <a:extLst>
              <a:ext uri="{FF2B5EF4-FFF2-40B4-BE49-F238E27FC236}">
                <a16:creationId xmlns:a16="http://schemas.microsoft.com/office/drawing/2014/main" id="{6A870B32-53E3-034E-9AF2-4E8EE7BC91BB}"/>
              </a:ext>
            </a:extLst>
          </p:cNvPr>
          <p:cNvSpPr>
            <a:spLocks noGrp="1" noRot="1" noChangeAspect="1" noChangeArrowheads="1" noTextEdit="1"/>
          </p:cNvSpPr>
          <p:nvPr>
            <p:ph type="sldImg"/>
          </p:nvPr>
        </p:nvSpPr>
        <p:spPr>
          <a:xfrm>
            <a:off x="1189038" y="703263"/>
            <a:ext cx="4676775" cy="3506787"/>
          </a:xfrm>
          <a:ln/>
        </p:spPr>
      </p:sp>
      <p:sp>
        <p:nvSpPr>
          <p:cNvPr id="54275" name="Rectangle 3">
            <a:extLst>
              <a:ext uri="{FF2B5EF4-FFF2-40B4-BE49-F238E27FC236}">
                <a16:creationId xmlns:a16="http://schemas.microsoft.com/office/drawing/2014/main" id="{71C72634-1EA4-3D46-B6B0-72E2240B8EFF}"/>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77618417-6D60-0543-A369-E2C509D47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D18B4FA-F825-4747-B3C6-A1F4FFC3A709}" type="slidenum">
              <a:rPr lang="zh-CN" altLang="en-US" smtClean="0">
                <a:ea typeface="SimSun" panose="02010600030101010101" pitchFamily="2" charset="-122"/>
              </a:rPr>
              <a:pPr>
                <a:spcBef>
                  <a:spcPct val="0"/>
                </a:spcBef>
              </a:pPr>
              <a:t>26</a:t>
            </a:fld>
            <a:endParaRPr lang="en-US" altLang="zh-CN">
              <a:ea typeface="SimSun" panose="02010600030101010101" pitchFamily="2" charset="-122"/>
            </a:endParaRPr>
          </a:p>
        </p:txBody>
      </p:sp>
      <p:sp>
        <p:nvSpPr>
          <p:cNvPr id="56322" name="Rectangle 2">
            <a:extLst>
              <a:ext uri="{FF2B5EF4-FFF2-40B4-BE49-F238E27FC236}">
                <a16:creationId xmlns:a16="http://schemas.microsoft.com/office/drawing/2014/main" id="{0B24FD1F-2DA3-514E-851E-D0CE73E48C61}"/>
              </a:ext>
            </a:extLst>
          </p:cNvPr>
          <p:cNvSpPr>
            <a:spLocks noChangeArrowheads="1" noTextEdit="1"/>
          </p:cNvSpPr>
          <p:nvPr>
            <p:ph type="sldImg"/>
          </p:nvPr>
        </p:nvSpPr>
        <p:spPr>
          <a:ln/>
        </p:spPr>
      </p:sp>
      <p:sp>
        <p:nvSpPr>
          <p:cNvPr id="56323" name="Rectangle 3">
            <a:extLst>
              <a:ext uri="{FF2B5EF4-FFF2-40B4-BE49-F238E27FC236}">
                <a16:creationId xmlns:a16="http://schemas.microsoft.com/office/drawing/2014/main" id="{AC72DAB6-CD54-BE48-843C-DFCC910077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E3419D8-BF0F-8643-B9ED-AE0D5F0141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CE889056-1CD7-9341-8BA1-FE51F776D44C}" type="slidenum">
              <a:rPr lang="zh-CN" altLang="en-US" sz="1200" u="none" smtClean="0">
                <a:ea typeface="SimSun" panose="02010600030101010101" pitchFamily="2" charset="-122"/>
              </a:rPr>
              <a:pPr/>
              <a:t>27</a:t>
            </a:fld>
            <a:endParaRPr lang="en-US" altLang="zh-CN" sz="1200" u="none">
              <a:ea typeface="SimSun" panose="02010600030101010101" pitchFamily="2" charset="-122"/>
            </a:endParaRPr>
          </a:p>
        </p:txBody>
      </p:sp>
      <p:sp>
        <p:nvSpPr>
          <p:cNvPr id="58370" name="Rectangle 2">
            <a:extLst>
              <a:ext uri="{FF2B5EF4-FFF2-40B4-BE49-F238E27FC236}">
                <a16:creationId xmlns:a16="http://schemas.microsoft.com/office/drawing/2014/main" id="{A1C218C8-AD97-C841-9A35-B8CD6521FE60}"/>
              </a:ext>
            </a:extLst>
          </p:cNvPr>
          <p:cNvSpPr>
            <a:spLocks noGrp="1" noRot="1" noChangeAspect="1" noChangeArrowheads="1" noTextEdit="1"/>
          </p:cNvSpPr>
          <p:nvPr>
            <p:ph type="sldImg"/>
          </p:nvPr>
        </p:nvSpPr>
        <p:spPr>
          <a:xfrm>
            <a:off x="1189038" y="703263"/>
            <a:ext cx="4676775" cy="3506787"/>
          </a:xfrm>
          <a:ln/>
        </p:spPr>
      </p:sp>
      <p:sp>
        <p:nvSpPr>
          <p:cNvPr id="58371" name="Rectangle 3">
            <a:extLst>
              <a:ext uri="{FF2B5EF4-FFF2-40B4-BE49-F238E27FC236}">
                <a16:creationId xmlns:a16="http://schemas.microsoft.com/office/drawing/2014/main" id="{EF116D1C-F256-6D40-8472-80ADF57514A1}"/>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507B8381-4D45-D74B-ADF4-903A99E2C4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F70EC58D-97C8-A841-AB7C-151BF0F7E67A}" type="slidenum">
              <a:rPr lang="zh-CN" altLang="en-US" sz="1200" u="none" smtClean="0">
                <a:ea typeface="SimSun" panose="02010600030101010101" pitchFamily="2" charset="-122"/>
              </a:rPr>
              <a:pPr/>
              <a:t>28</a:t>
            </a:fld>
            <a:endParaRPr lang="en-US" altLang="zh-CN" sz="1200" u="none">
              <a:ea typeface="SimSun" panose="02010600030101010101" pitchFamily="2" charset="-122"/>
            </a:endParaRPr>
          </a:p>
        </p:txBody>
      </p:sp>
      <p:sp>
        <p:nvSpPr>
          <p:cNvPr id="60418" name="Rectangle 2">
            <a:extLst>
              <a:ext uri="{FF2B5EF4-FFF2-40B4-BE49-F238E27FC236}">
                <a16:creationId xmlns:a16="http://schemas.microsoft.com/office/drawing/2014/main" id="{7AA95824-AFCC-BC4D-8209-A5B417F4A6DD}"/>
              </a:ext>
            </a:extLst>
          </p:cNvPr>
          <p:cNvSpPr>
            <a:spLocks noGrp="1" noRot="1" noChangeAspect="1" noChangeArrowheads="1" noTextEdit="1"/>
          </p:cNvSpPr>
          <p:nvPr>
            <p:ph type="sldImg"/>
          </p:nvPr>
        </p:nvSpPr>
        <p:spPr>
          <a:xfrm>
            <a:off x="1189038" y="703263"/>
            <a:ext cx="4676775" cy="3506787"/>
          </a:xfrm>
          <a:ln/>
        </p:spPr>
      </p:sp>
      <p:sp>
        <p:nvSpPr>
          <p:cNvPr id="60419" name="Rectangle 3">
            <a:extLst>
              <a:ext uri="{FF2B5EF4-FFF2-40B4-BE49-F238E27FC236}">
                <a16:creationId xmlns:a16="http://schemas.microsoft.com/office/drawing/2014/main" id="{81F8AF09-DE8B-D145-86AF-545859CDED62}"/>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8B1D8134-2FC1-2F4F-A590-528006ECC7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07E26311-358E-134B-A1B6-563F288935C4}" type="slidenum">
              <a:rPr lang="zh-CN" altLang="en-US" sz="1200" u="none" smtClean="0">
                <a:ea typeface="SimSun" panose="02010600030101010101" pitchFamily="2" charset="-122"/>
              </a:rPr>
              <a:pPr/>
              <a:t>29</a:t>
            </a:fld>
            <a:endParaRPr lang="en-US" altLang="zh-CN" sz="1200" u="none">
              <a:ea typeface="SimSun" panose="02010600030101010101" pitchFamily="2" charset="-122"/>
            </a:endParaRPr>
          </a:p>
        </p:txBody>
      </p:sp>
      <p:sp>
        <p:nvSpPr>
          <p:cNvPr id="62466" name="Rectangle 2">
            <a:extLst>
              <a:ext uri="{FF2B5EF4-FFF2-40B4-BE49-F238E27FC236}">
                <a16:creationId xmlns:a16="http://schemas.microsoft.com/office/drawing/2014/main" id="{B68FEF2F-3C75-0347-8F05-B5C070070E07}"/>
              </a:ext>
            </a:extLst>
          </p:cNvPr>
          <p:cNvSpPr>
            <a:spLocks noGrp="1" noRot="1" noChangeAspect="1" noChangeArrowheads="1" noTextEdit="1"/>
          </p:cNvSpPr>
          <p:nvPr>
            <p:ph type="sldImg"/>
          </p:nvPr>
        </p:nvSpPr>
        <p:spPr>
          <a:xfrm>
            <a:off x="1189038" y="703263"/>
            <a:ext cx="4676775" cy="3506787"/>
          </a:xfrm>
          <a:ln/>
        </p:spPr>
      </p:sp>
      <p:sp>
        <p:nvSpPr>
          <p:cNvPr id="62467" name="Rectangle 3">
            <a:extLst>
              <a:ext uri="{FF2B5EF4-FFF2-40B4-BE49-F238E27FC236}">
                <a16:creationId xmlns:a16="http://schemas.microsoft.com/office/drawing/2014/main" id="{2E45BCAD-0F98-4546-96FA-483D5CCF66BE}"/>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89F27758-33B4-A742-8EC1-7AFBFE3949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AB341F2-0983-5546-B31C-550723908710}" type="slidenum">
              <a:rPr lang="zh-CN" altLang="en-US" smtClean="0">
                <a:ea typeface="SimSun" panose="02010600030101010101" pitchFamily="2" charset="-122"/>
              </a:rPr>
              <a:pPr>
                <a:spcBef>
                  <a:spcPct val="0"/>
                </a:spcBef>
              </a:pPr>
              <a:t>3</a:t>
            </a:fld>
            <a:endParaRPr lang="en-US" altLang="zh-CN">
              <a:ea typeface="SimSun" panose="02010600030101010101" pitchFamily="2" charset="-122"/>
            </a:endParaRPr>
          </a:p>
        </p:txBody>
      </p:sp>
      <p:sp>
        <p:nvSpPr>
          <p:cNvPr id="9218" name="Rectangle 2">
            <a:extLst>
              <a:ext uri="{FF2B5EF4-FFF2-40B4-BE49-F238E27FC236}">
                <a16:creationId xmlns:a16="http://schemas.microsoft.com/office/drawing/2014/main" id="{4E009B97-C922-7F4F-B35A-A9F63210595A}"/>
              </a:ext>
            </a:extLst>
          </p:cNvPr>
          <p:cNvSpPr>
            <a:spLocks noChangeArrowheads="1" noTextEdit="1"/>
          </p:cNvSpPr>
          <p:nvPr>
            <p:ph type="sldImg"/>
          </p:nvPr>
        </p:nvSpPr>
        <p:spPr>
          <a:xfrm>
            <a:off x="1189038" y="703263"/>
            <a:ext cx="4676775" cy="3506787"/>
          </a:xfrm>
          <a:ln/>
        </p:spPr>
      </p:sp>
      <p:sp>
        <p:nvSpPr>
          <p:cNvPr id="9219" name="Rectangle 3">
            <a:extLst>
              <a:ext uri="{FF2B5EF4-FFF2-40B4-BE49-F238E27FC236}">
                <a16:creationId xmlns:a16="http://schemas.microsoft.com/office/drawing/2014/main" id="{EAA47698-509A-9248-9493-1C2676FF0221}"/>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50BBF2A-29FC-DE4F-BD75-6FAB4712BA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84EB51EA-9656-8B46-900C-0ACB82775DE8}" type="slidenum">
              <a:rPr lang="en-US" altLang="zh-CN" sz="1200" u="none" smtClean="0">
                <a:ea typeface="SimSun" panose="02010600030101010101" pitchFamily="2" charset="-122"/>
              </a:rPr>
              <a:pPr/>
              <a:t>30</a:t>
            </a:fld>
            <a:endParaRPr lang="en-US" altLang="zh-CN" sz="1200" u="none">
              <a:ea typeface="SimSun" panose="02010600030101010101" pitchFamily="2" charset="-122"/>
            </a:endParaRPr>
          </a:p>
        </p:txBody>
      </p:sp>
      <p:sp>
        <p:nvSpPr>
          <p:cNvPr id="64514" name="Rectangle 2">
            <a:extLst>
              <a:ext uri="{FF2B5EF4-FFF2-40B4-BE49-F238E27FC236}">
                <a16:creationId xmlns:a16="http://schemas.microsoft.com/office/drawing/2014/main" id="{1B4713E1-EDA4-E24E-9719-1C21C71DE364}"/>
              </a:ext>
            </a:extLst>
          </p:cNvPr>
          <p:cNvSpPr>
            <a:spLocks noGrp="1" noRot="1" noChangeAspect="1" noChangeArrowheads="1" noTextEdit="1"/>
          </p:cNvSpPr>
          <p:nvPr>
            <p:ph type="sldImg"/>
          </p:nvPr>
        </p:nvSpPr>
        <p:spPr>
          <a:xfrm>
            <a:off x="1189038" y="703263"/>
            <a:ext cx="4676775" cy="3506787"/>
          </a:xfrm>
          <a:ln/>
        </p:spPr>
      </p:sp>
      <p:sp>
        <p:nvSpPr>
          <p:cNvPr id="64515" name="Rectangle 3">
            <a:extLst>
              <a:ext uri="{FF2B5EF4-FFF2-40B4-BE49-F238E27FC236}">
                <a16:creationId xmlns:a16="http://schemas.microsoft.com/office/drawing/2014/main" id="{C30E1EBB-8AD4-6342-9297-43428CAB00AA}"/>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8467898E-ED42-D744-9B27-3BB6A53168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7DDB6031-195A-6E43-B6CD-BEFDFCE92F78}" type="slidenum">
              <a:rPr lang="en-US" altLang="zh-CN" sz="1200" u="none" smtClean="0">
                <a:ea typeface="SimSun" panose="02010600030101010101" pitchFamily="2" charset="-122"/>
              </a:rPr>
              <a:pPr/>
              <a:t>31</a:t>
            </a:fld>
            <a:endParaRPr lang="en-US" altLang="zh-CN" sz="1200" u="none">
              <a:ea typeface="SimSun" panose="02010600030101010101" pitchFamily="2" charset="-122"/>
            </a:endParaRPr>
          </a:p>
        </p:txBody>
      </p:sp>
      <p:sp>
        <p:nvSpPr>
          <p:cNvPr id="66562" name="Rectangle 2">
            <a:extLst>
              <a:ext uri="{FF2B5EF4-FFF2-40B4-BE49-F238E27FC236}">
                <a16:creationId xmlns:a16="http://schemas.microsoft.com/office/drawing/2014/main" id="{EA4A9789-AA99-7F4E-AB5E-960F8F29815F}"/>
              </a:ext>
            </a:extLst>
          </p:cNvPr>
          <p:cNvSpPr>
            <a:spLocks noGrp="1" noRot="1" noChangeAspect="1" noChangeArrowheads="1" noTextEdit="1"/>
          </p:cNvSpPr>
          <p:nvPr>
            <p:ph type="sldImg"/>
          </p:nvPr>
        </p:nvSpPr>
        <p:spPr>
          <a:xfrm>
            <a:off x="1189038" y="703263"/>
            <a:ext cx="4676775" cy="3506787"/>
          </a:xfrm>
          <a:ln/>
        </p:spPr>
      </p:sp>
      <p:sp>
        <p:nvSpPr>
          <p:cNvPr id="66563" name="Rectangle 3">
            <a:extLst>
              <a:ext uri="{FF2B5EF4-FFF2-40B4-BE49-F238E27FC236}">
                <a16:creationId xmlns:a16="http://schemas.microsoft.com/office/drawing/2014/main" id="{C336756B-6F9C-0443-B817-147E25542E1A}"/>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916BAA0-EF49-A04D-9DA1-4AD7F817E7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63436536-4127-5140-BE73-AF2B2258390E}" type="slidenum">
              <a:rPr lang="zh-CN" altLang="en-US" sz="1200" u="none" smtClean="0">
                <a:ea typeface="SimSun" panose="02010600030101010101" pitchFamily="2" charset="-122"/>
              </a:rPr>
              <a:pPr/>
              <a:t>32</a:t>
            </a:fld>
            <a:endParaRPr lang="en-US" altLang="zh-CN" sz="1200" u="none">
              <a:ea typeface="SimSun" panose="02010600030101010101" pitchFamily="2" charset="-122"/>
            </a:endParaRPr>
          </a:p>
        </p:txBody>
      </p:sp>
      <p:sp>
        <p:nvSpPr>
          <p:cNvPr id="68610" name="Rectangle 2">
            <a:extLst>
              <a:ext uri="{FF2B5EF4-FFF2-40B4-BE49-F238E27FC236}">
                <a16:creationId xmlns:a16="http://schemas.microsoft.com/office/drawing/2014/main" id="{8A0E96C1-A150-994B-B820-E64E9AF42B5C}"/>
              </a:ext>
            </a:extLst>
          </p:cNvPr>
          <p:cNvSpPr>
            <a:spLocks noGrp="1" noRot="1" noChangeAspect="1" noChangeArrowheads="1" noTextEdit="1"/>
          </p:cNvSpPr>
          <p:nvPr>
            <p:ph type="sldImg"/>
          </p:nvPr>
        </p:nvSpPr>
        <p:spPr>
          <a:xfrm>
            <a:off x="1189038" y="703263"/>
            <a:ext cx="4676775" cy="3506787"/>
          </a:xfrm>
          <a:ln/>
        </p:spPr>
      </p:sp>
      <p:sp>
        <p:nvSpPr>
          <p:cNvPr id="68611" name="Rectangle 3">
            <a:extLst>
              <a:ext uri="{FF2B5EF4-FFF2-40B4-BE49-F238E27FC236}">
                <a16:creationId xmlns:a16="http://schemas.microsoft.com/office/drawing/2014/main" id="{223E60D2-8F95-484C-A232-56C0D9786ED1}"/>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336B5F98-2342-C040-994E-8C2C2AD37C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C79132F8-7CD9-9A44-9631-5FA3FE8BB413}" type="slidenum">
              <a:rPr lang="zh-CN" altLang="en-US" sz="1200" u="none" smtClean="0">
                <a:ea typeface="SimSun" panose="02010600030101010101" pitchFamily="2" charset="-122"/>
              </a:rPr>
              <a:pPr/>
              <a:t>33</a:t>
            </a:fld>
            <a:endParaRPr lang="en-US" altLang="zh-CN" sz="1200" u="none">
              <a:ea typeface="SimSun" panose="02010600030101010101" pitchFamily="2" charset="-122"/>
            </a:endParaRPr>
          </a:p>
        </p:txBody>
      </p:sp>
      <p:sp>
        <p:nvSpPr>
          <p:cNvPr id="70658" name="Rectangle 2">
            <a:extLst>
              <a:ext uri="{FF2B5EF4-FFF2-40B4-BE49-F238E27FC236}">
                <a16:creationId xmlns:a16="http://schemas.microsoft.com/office/drawing/2014/main" id="{4AD9B933-EDE4-E449-B182-D93E3E3CC4E6}"/>
              </a:ext>
            </a:extLst>
          </p:cNvPr>
          <p:cNvSpPr>
            <a:spLocks noGrp="1" noRot="1" noChangeAspect="1" noChangeArrowheads="1" noTextEdit="1"/>
          </p:cNvSpPr>
          <p:nvPr>
            <p:ph type="sldImg"/>
          </p:nvPr>
        </p:nvSpPr>
        <p:spPr>
          <a:xfrm>
            <a:off x="1189038" y="703263"/>
            <a:ext cx="4676775" cy="3506787"/>
          </a:xfrm>
          <a:ln/>
        </p:spPr>
      </p:sp>
      <p:sp>
        <p:nvSpPr>
          <p:cNvPr id="70659" name="Rectangle 3">
            <a:extLst>
              <a:ext uri="{FF2B5EF4-FFF2-40B4-BE49-F238E27FC236}">
                <a16:creationId xmlns:a16="http://schemas.microsoft.com/office/drawing/2014/main" id="{8FFAF571-29BB-6B4A-B982-4433374AB430}"/>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59248D84-8949-0E42-8F33-D9E5A6AFB7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D58B2E9A-FBF6-9E48-A57E-C029105BDE5A}" type="slidenum">
              <a:rPr lang="zh-CN" altLang="en-US" sz="1200" u="none" smtClean="0">
                <a:ea typeface="SimSun" panose="02010600030101010101" pitchFamily="2" charset="-122"/>
              </a:rPr>
              <a:pPr/>
              <a:t>34</a:t>
            </a:fld>
            <a:endParaRPr lang="en-US" altLang="zh-CN" sz="1200" u="none">
              <a:ea typeface="SimSun" panose="02010600030101010101" pitchFamily="2" charset="-122"/>
            </a:endParaRPr>
          </a:p>
        </p:txBody>
      </p:sp>
      <p:sp>
        <p:nvSpPr>
          <p:cNvPr id="72706" name="Rectangle 2">
            <a:extLst>
              <a:ext uri="{FF2B5EF4-FFF2-40B4-BE49-F238E27FC236}">
                <a16:creationId xmlns:a16="http://schemas.microsoft.com/office/drawing/2014/main" id="{94D6F64F-01B9-B641-B4D9-018647FFDBBD}"/>
              </a:ext>
            </a:extLst>
          </p:cNvPr>
          <p:cNvSpPr>
            <a:spLocks noGrp="1" noRot="1" noChangeAspect="1" noChangeArrowheads="1" noTextEdit="1"/>
          </p:cNvSpPr>
          <p:nvPr>
            <p:ph type="sldImg"/>
          </p:nvPr>
        </p:nvSpPr>
        <p:spPr>
          <a:xfrm>
            <a:off x="1189038" y="703263"/>
            <a:ext cx="4676775" cy="3506787"/>
          </a:xfrm>
          <a:ln/>
        </p:spPr>
      </p:sp>
      <p:sp>
        <p:nvSpPr>
          <p:cNvPr id="72707" name="Rectangle 3">
            <a:extLst>
              <a:ext uri="{FF2B5EF4-FFF2-40B4-BE49-F238E27FC236}">
                <a16:creationId xmlns:a16="http://schemas.microsoft.com/office/drawing/2014/main" id="{43EE9FD9-180F-584C-A27A-9D3395BAAF99}"/>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D3D1710E-8869-3B47-B401-C1FE75DF8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2ED744D6-F173-6E42-A3D1-7DEE81286455}" type="slidenum">
              <a:rPr lang="zh-CN" altLang="en-US" sz="1200" u="none" smtClean="0">
                <a:ea typeface="SimSun" panose="02010600030101010101" pitchFamily="2" charset="-122"/>
              </a:rPr>
              <a:pPr/>
              <a:t>35</a:t>
            </a:fld>
            <a:endParaRPr lang="en-US" altLang="zh-CN" sz="1200" u="none">
              <a:ea typeface="SimSun" panose="02010600030101010101" pitchFamily="2" charset="-122"/>
            </a:endParaRPr>
          </a:p>
        </p:txBody>
      </p:sp>
      <p:sp>
        <p:nvSpPr>
          <p:cNvPr id="74754" name="Rectangle 2">
            <a:extLst>
              <a:ext uri="{FF2B5EF4-FFF2-40B4-BE49-F238E27FC236}">
                <a16:creationId xmlns:a16="http://schemas.microsoft.com/office/drawing/2014/main" id="{2F288099-33C8-6C47-A873-6E99FF855FA2}"/>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36DA29B9-1ED7-9346-B5C6-035D8E14D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803F18D1-9D0D-7947-8672-03E3F0E70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1BA33CB3-58D9-F64C-8216-3E7CB61C8627}" type="slidenum">
              <a:rPr lang="zh-CN" altLang="en-US" sz="1200" u="none" smtClean="0">
                <a:ea typeface="SimSun" panose="02010600030101010101" pitchFamily="2" charset="-122"/>
              </a:rPr>
              <a:pPr/>
              <a:t>36</a:t>
            </a:fld>
            <a:endParaRPr lang="en-US" altLang="zh-CN" sz="1200" u="none">
              <a:ea typeface="SimSun" panose="02010600030101010101" pitchFamily="2" charset="-122"/>
            </a:endParaRPr>
          </a:p>
        </p:txBody>
      </p:sp>
      <p:sp>
        <p:nvSpPr>
          <p:cNvPr id="76802" name="Rectangle 2">
            <a:extLst>
              <a:ext uri="{FF2B5EF4-FFF2-40B4-BE49-F238E27FC236}">
                <a16:creationId xmlns:a16="http://schemas.microsoft.com/office/drawing/2014/main" id="{3EF63EB9-AB74-E441-8A01-8A45A173641B}"/>
              </a:ext>
            </a:extLst>
          </p:cNvPr>
          <p:cNvSpPr>
            <a:spLocks noGrp="1" noRot="1" noChangeAspect="1" noChangeArrowheads="1" noTextEdit="1"/>
          </p:cNvSpPr>
          <p:nvPr>
            <p:ph type="sldImg"/>
          </p:nvPr>
        </p:nvSpPr>
        <p:spPr>
          <a:xfrm>
            <a:off x="1189038" y="703263"/>
            <a:ext cx="4676775" cy="3506787"/>
          </a:xfrm>
          <a:ln/>
        </p:spPr>
      </p:sp>
      <p:sp>
        <p:nvSpPr>
          <p:cNvPr id="76803" name="Rectangle 3">
            <a:extLst>
              <a:ext uri="{FF2B5EF4-FFF2-40B4-BE49-F238E27FC236}">
                <a16:creationId xmlns:a16="http://schemas.microsoft.com/office/drawing/2014/main" id="{C5AC8C24-808B-B443-90A2-29F87BC6C8DF}"/>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8FAAE079-8750-E540-BC8A-34A08CF16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527B8449-89FE-7341-A581-75E09F993E6D}" type="slidenum">
              <a:rPr lang="zh-CN" altLang="en-US" sz="1200" u="none" smtClean="0">
                <a:ea typeface="SimSun" panose="02010600030101010101" pitchFamily="2" charset="-122"/>
              </a:rPr>
              <a:pPr/>
              <a:t>37</a:t>
            </a:fld>
            <a:endParaRPr lang="en-US" altLang="zh-CN" sz="1200" u="none">
              <a:ea typeface="SimSun" panose="02010600030101010101" pitchFamily="2" charset="-122"/>
            </a:endParaRPr>
          </a:p>
        </p:txBody>
      </p:sp>
      <p:sp>
        <p:nvSpPr>
          <p:cNvPr id="78850" name="Rectangle 2">
            <a:extLst>
              <a:ext uri="{FF2B5EF4-FFF2-40B4-BE49-F238E27FC236}">
                <a16:creationId xmlns:a16="http://schemas.microsoft.com/office/drawing/2014/main" id="{BAEC74A0-8D6A-424D-AEAC-7075620E495B}"/>
              </a:ext>
            </a:extLst>
          </p:cNvPr>
          <p:cNvSpPr>
            <a:spLocks noGrp="1" noRot="1" noChangeAspect="1" noChangeArrowheads="1" noTextEdit="1"/>
          </p:cNvSpPr>
          <p:nvPr>
            <p:ph type="sldImg"/>
          </p:nvPr>
        </p:nvSpPr>
        <p:spPr>
          <a:xfrm>
            <a:off x="1189038" y="703263"/>
            <a:ext cx="4676775" cy="3506787"/>
          </a:xfrm>
          <a:ln/>
        </p:spPr>
      </p:sp>
      <p:sp>
        <p:nvSpPr>
          <p:cNvPr id="78851" name="Rectangle 3">
            <a:extLst>
              <a:ext uri="{FF2B5EF4-FFF2-40B4-BE49-F238E27FC236}">
                <a16:creationId xmlns:a16="http://schemas.microsoft.com/office/drawing/2014/main" id="{D873A7EF-CAA3-CD4C-AE9B-92E95044185B}"/>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55625E20-EDF9-2740-87D5-F7A89ADC04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499985BF-4BE6-D345-B2CC-26C104550365}" type="slidenum">
              <a:rPr lang="zh-CN" altLang="en-US" sz="1200" u="none" smtClean="0">
                <a:ea typeface="SimSun" panose="02010600030101010101" pitchFamily="2" charset="-122"/>
              </a:rPr>
              <a:pPr/>
              <a:t>38</a:t>
            </a:fld>
            <a:endParaRPr lang="en-US" altLang="zh-CN" sz="1200" u="none">
              <a:ea typeface="SimSun" panose="02010600030101010101" pitchFamily="2" charset="-122"/>
            </a:endParaRPr>
          </a:p>
        </p:txBody>
      </p:sp>
      <p:sp>
        <p:nvSpPr>
          <p:cNvPr id="80898" name="Rectangle 2">
            <a:extLst>
              <a:ext uri="{FF2B5EF4-FFF2-40B4-BE49-F238E27FC236}">
                <a16:creationId xmlns:a16="http://schemas.microsoft.com/office/drawing/2014/main" id="{AD651158-3AF8-B442-AAA9-A806F59A4C7F}"/>
              </a:ext>
            </a:extLst>
          </p:cNvPr>
          <p:cNvSpPr>
            <a:spLocks noGrp="1" noRot="1" noChangeAspect="1" noChangeArrowheads="1" noTextEdit="1"/>
          </p:cNvSpPr>
          <p:nvPr>
            <p:ph type="sldImg"/>
          </p:nvPr>
        </p:nvSpPr>
        <p:spPr>
          <a:xfrm>
            <a:off x="1189038" y="703263"/>
            <a:ext cx="4676775" cy="3506787"/>
          </a:xfrm>
          <a:ln/>
        </p:spPr>
      </p:sp>
      <p:sp>
        <p:nvSpPr>
          <p:cNvPr id="80899" name="Rectangle 3">
            <a:extLst>
              <a:ext uri="{FF2B5EF4-FFF2-40B4-BE49-F238E27FC236}">
                <a16:creationId xmlns:a16="http://schemas.microsoft.com/office/drawing/2014/main" id="{5DB06DEF-6FF5-8D44-9DA0-62166BB3BDED}"/>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6F26A635-876F-EC42-B30D-70C41D7AB7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E0C3948-0CC7-7A47-B2E4-FD4B66CFF69A}" type="slidenum">
              <a:rPr lang="zh-CN" altLang="en-US" smtClean="0">
                <a:ea typeface="SimSun" panose="02010600030101010101" pitchFamily="2" charset="-122"/>
              </a:rPr>
              <a:pPr>
                <a:spcBef>
                  <a:spcPct val="0"/>
                </a:spcBef>
              </a:pPr>
              <a:t>39</a:t>
            </a:fld>
            <a:endParaRPr lang="en-US" altLang="zh-CN">
              <a:ea typeface="SimSun" panose="02010600030101010101" pitchFamily="2" charset="-122"/>
            </a:endParaRPr>
          </a:p>
        </p:txBody>
      </p:sp>
      <p:sp>
        <p:nvSpPr>
          <p:cNvPr id="82946" name="Rectangle 2">
            <a:extLst>
              <a:ext uri="{FF2B5EF4-FFF2-40B4-BE49-F238E27FC236}">
                <a16:creationId xmlns:a16="http://schemas.microsoft.com/office/drawing/2014/main" id="{58AEEABD-7E17-F141-B9DB-FE4BDF9F0D6E}"/>
              </a:ext>
            </a:extLst>
          </p:cNvPr>
          <p:cNvSpPr>
            <a:spLocks noChangeArrowheads="1" noTextEdit="1"/>
          </p:cNvSpPr>
          <p:nvPr>
            <p:ph type="sldImg"/>
          </p:nvPr>
        </p:nvSpPr>
        <p:spPr>
          <a:xfrm>
            <a:off x="1189038" y="703263"/>
            <a:ext cx="4676775" cy="3506787"/>
          </a:xfrm>
          <a:ln/>
        </p:spPr>
      </p:sp>
      <p:sp>
        <p:nvSpPr>
          <p:cNvPr id="82947" name="Rectangle 3">
            <a:extLst>
              <a:ext uri="{FF2B5EF4-FFF2-40B4-BE49-F238E27FC236}">
                <a16:creationId xmlns:a16="http://schemas.microsoft.com/office/drawing/2014/main" id="{A6426276-9C46-2D40-ABF0-7B602956CAFA}"/>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327B7C42-86F2-4A4D-9EFC-773D5AD262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997F92-392C-4445-B7E1-B849B661C3C1}" type="slidenum">
              <a:rPr lang="zh-CN" altLang="en-US" smtClean="0">
                <a:ea typeface="SimSun" panose="02010600030101010101" pitchFamily="2" charset="-122"/>
              </a:rPr>
              <a:pPr>
                <a:spcBef>
                  <a:spcPct val="0"/>
                </a:spcBef>
              </a:pPr>
              <a:t>4</a:t>
            </a:fld>
            <a:endParaRPr lang="en-US" altLang="zh-CN">
              <a:ea typeface="SimSun" panose="02010600030101010101" pitchFamily="2" charset="-122"/>
            </a:endParaRPr>
          </a:p>
        </p:txBody>
      </p:sp>
      <p:sp>
        <p:nvSpPr>
          <p:cNvPr id="11266" name="Rectangle 2">
            <a:extLst>
              <a:ext uri="{FF2B5EF4-FFF2-40B4-BE49-F238E27FC236}">
                <a16:creationId xmlns:a16="http://schemas.microsoft.com/office/drawing/2014/main" id="{1B897670-60C4-7147-BEB2-4E609110C6B8}"/>
              </a:ext>
            </a:extLst>
          </p:cNvPr>
          <p:cNvSpPr>
            <a:spLocks noChangeArrowheads="1" noTextEdit="1"/>
          </p:cNvSpPr>
          <p:nvPr>
            <p:ph type="sldImg"/>
          </p:nvPr>
        </p:nvSpPr>
        <p:spPr>
          <a:xfrm>
            <a:off x="1189038" y="703263"/>
            <a:ext cx="4676775" cy="3506787"/>
          </a:xfrm>
          <a:ln/>
        </p:spPr>
      </p:sp>
      <p:sp>
        <p:nvSpPr>
          <p:cNvPr id="11267" name="Rectangle 3">
            <a:extLst>
              <a:ext uri="{FF2B5EF4-FFF2-40B4-BE49-F238E27FC236}">
                <a16:creationId xmlns:a16="http://schemas.microsoft.com/office/drawing/2014/main" id="{225157C0-6B0F-0840-AF78-DC132CF89F3D}"/>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A3934549-0169-D54B-B68C-76D75857FE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06B381-B159-2840-8CED-063E456D418E}" type="slidenum">
              <a:rPr lang="en-US" altLang="zh-CN" smtClean="0">
                <a:ea typeface="SimSun" panose="02010600030101010101" pitchFamily="2" charset="-122"/>
              </a:rPr>
              <a:pPr>
                <a:spcBef>
                  <a:spcPct val="0"/>
                </a:spcBef>
              </a:pPr>
              <a:t>40</a:t>
            </a:fld>
            <a:endParaRPr lang="en-US" altLang="zh-CN">
              <a:ea typeface="SimSun" panose="02010600030101010101" pitchFamily="2" charset="-122"/>
            </a:endParaRPr>
          </a:p>
        </p:txBody>
      </p:sp>
      <p:sp>
        <p:nvSpPr>
          <p:cNvPr id="84994" name="Rectangle 2">
            <a:extLst>
              <a:ext uri="{FF2B5EF4-FFF2-40B4-BE49-F238E27FC236}">
                <a16:creationId xmlns:a16="http://schemas.microsoft.com/office/drawing/2014/main" id="{66E5DD3D-D2B8-0B47-93AA-A13BCE1EA5C7}"/>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C21C5460-BEA1-7544-9A86-2A951A1ED1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5142AFE6-7700-934E-AA1F-C1FF960F46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F77FDED-9081-1948-A9D3-2FB84D57293E}" type="slidenum">
              <a:rPr lang="zh-CN" altLang="en-US" smtClean="0">
                <a:ea typeface="SimSun" panose="02010600030101010101" pitchFamily="2" charset="-122"/>
              </a:rPr>
              <a:pPr>
                <a:spcBef>
                  <a:spcPct val="0"/>
                </a:spcBef>
              </a:pPr>
              <a:t>41</a:t>
            </a:fld>
            <a:endParaRPr lang="en-US" altLang="zh-CN">
              <a:ea typeface="SimSun" panose="02010600030101010101" pitchFamily="2" charset="-122"/>
            </a:endParaRPr>
          </a:p>
        </p:txBody>
      </p:sp>
      <p:sp>
        <p:nvSpPr>
          <p:cNvPr id="87042" name="Rectangle 2">
            <a:extLst>
              <a:ext uri="{FF2B5EF4-FFF2-40B4-BE49-F238E27FC236}">
                <a16:creationId xmlns:a16="http://schemas.microsoft.com/office/drawing/2014/main" id="{1BFF7F35-32D0-4444-8647-02C675276EC2}"/>
              </a:ext>
            </a:extLst>
          </p:cNvPr>
          <p:cNvSpPr>
            <a:spLocks noChangeArrowheads="1" noTextEdit="1"/>
          </p:cNvSpPr>
          <p:nvPr>
            <p:ph type="sldImg"/>
          </p:nvPr>
        </p:nvSpPr>
        <p:spPr>
          <a:xfrm>
            <a:off x="1189038" y="703263"/>
            <a:ext cx="4676775" cy="3506787"/>
          </a:xfrm>
          <a:ln/>
        </p:spPr>
      </p:sp>
      <p:sp>
        <p:nvSpPr>
          <p:cNvPr id="87043" name="Rectangle 3">
            <a:extLst>
              <a:ext uri="{FF2B5EF4-FFF2-40B4-BE49-F238E27FC236}">
                <a16:creationId xmlns:a16="http://schemas.microsoft.com/office/drawing/2014/main" id="{21D0DFAF-BB51-6149-A668-0BB02743B832}"/>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08C86153-CF07-644B-9000-4545873CEB4B}"/>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46C376FB-7F48-F244-8432-34CE769F69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Majority of the follow-up patients show decreased CTCs responding to treatment (radiation and chemo therapy), which is consistent with clinical observation of head and neck cancer.</a:t>
            </a:r>
          </a:p>
        </p:txBody>
      </p:sp>
      <p:sp>
        <p:nvSpPr>
          <p:cNvPr id="96259" name="Slide Number Placeholder 3">
            <a:extLst>
              <a:ext uri="{FF2B5EF4-FFF2-40B4-BE49-F238E27FC236}">
                <a16:creationId xmlns:a16="http://schemas.microsoft.com/office/drawing/2014/main" id="{A7B958FF-381E-2649-BE14-E95D0A2B49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AD53589-9988-EB44-AC06-ADAC5940C20E}" type="slidenum">
              <a:rPr lang="en-US" altLang="en-US" smtClean="0">
                <a:ea typeface="SimSun" panose="02010600030101010101" pitchFamily="2" charset="-122"/>
              </a:rPr>
              <a:pPr>
                <a:spcBef>
                  <a:spcPct val="0"/>
                </a:spcBef>
              </a:pPr>
              <a:t>49</a:t>
            </a:fld>
            <a:endParaRPr lang="en-US" altLang="en-US">
              <a:ea typeface="SimSun"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735ABEEA-7D17-B245-823A-FB62B55A6CEE}"/>
              </a:ext>
            </a:extLst>
          </p:cNvPr>
          <p:cNvSpPr>
            <a:spLocks noGrp="1" noRot="1" noChangeAspect="1" noChangeArrowheads="1" noTextEdit="1"/>
          </p:cNvSpPr>
          <p:nvPr>
            <p:ph type="sldImg"/>
          </p:nvPr>
        </p:nvSpPr>
        <p:spPr>
          <a:ln/>
        </p:spPr>
      </p:sp>
      <p:sp>
        <p:nvSpPr>
          <p:cNvPr id="99330" name="Notes Placeholder 2">
            <a:extLst>
              <a:ext uri="{FF2B5EF4-FFF2-40B4-BE49-F238E27FC236}">
                <a16:creationId xmlns:a16="http://schemas.microsoft.com/office/drawing/2014/main" id="{73E06EA0-5730-6847-8E4A-1E6B9F0CC8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We do find some patients show elevated CTC numbers. To confirm that, we did microscope examination of Patient 95.</a:t>
            </a:r>
          </a:p>
        </p:txBody>
      </p:sp>
      <p:sp>
        <p:nvSpPr>
          <p:cNvPr id="99331" name="Slide Number Placeholder 3">
            <a:extLst>
              <a:ext uri="{FF2B5EF4-FFF2-40B4-BE49-F238E27FC236}">
                <a16:creationId xmlns:a16="http://schemas.microsoft.com/office/drawing/2014/main" id="{A26D6090-3041-4D44-943C-AB9CC0FC0B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59B38CD-204A-1D42-92E3-523398BD9DEB}" type="slidenum">
              <a:rPr lang="en-US" altLang="en-US" smtClean="0">
                <a:ea typeface="SimSun" panose="02010600030101010101" pitchFamily="2" charset="-122"/>
              </a:rPr>
              <a:pPr>
                <a:spcBef>
                  <a:spcPct val="0"/>
                </a:spcBef>
              </a:pPr>
              <a:t>51</a:t>
            </a:fld>
            <a:endParaRPr lang="en-US" altLang="en-US">
              <a:ea typeface="SimSun"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43EF242F-03C9-4C49-B531-1DE458E0F3AA}"/>
              </a:ext>
            </a:extLst>
          </p:cNvPr>
          <p:cNvSpPr>
            <a:spLocks noGrp="1" noRot="1" noChangeAspect="1" noChangeArrowheads="1" noTextEdit="1"/>
          </p:cNvSpPr>
          <p:nvPr>
            <p:ph type="sldImg"/>
          </p:nvPr>
        </p:nvSpPr>
        <p:spPr>
          <a:ln/>
        </p:spPr>
      </p:sp>
      <p:sp>
        <p:nvSpPr>
          <p:cNvPr id="101378" name="Notes Placeholder 2">
            <a:extLst>
              <a:ext uri="{FF2B5EF4-FFF2-40B4-BE49-F238E27FC236}">
                <a16:creationId xmlns:a16="http://schemas.microsoft.com/office/drawing/2014/main" id="{67E6EC5D-38A1-D24D-A755-05687AD8BD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After treatment, majority of them show no evidence of disease.</a:t>
            </a:r>
          </a:p>
        </p:txBody>
      </p:sp>
      <p:sp>
        <p:nvSpPr>
          <p:cNvPr id="101379" name="Slide Number Placeholder 3">
            <a:extLst>
              <a:ext uri="{FF2B5EF4-FFF2-40B4-BE49-F238E27FC236}">
                <a16:creationId xmlns:a16="http://schemas.microsoft.com/office/drawing/2014/main" id="{D4C46DE6-7EBE-AC45-9F39-B1AE5FB2BC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688435-7875-7F4A-8E1C-71821CB346B1}" type="slidenum">
              <a:rPr lang="en-US" altLang="en-US" smtClean="0">
                <a:ea typeface="SimSun" panose="02010600030101010101" pitchFamily="2" charset="-122"/>
              </a:rPr>
              <a:pPr>
                <a:spcBef>
                  <a:spcPct val="0"/>
                </a:spcBef>
              </a:pPr>
              <a:t>52</a:t>
            </a:fld>
            <a:endParaRPr lang="en-US" altLang="en-US">
              <a:ea typeface="SimSun" panose="02010600030101010101" pitchFamily="2"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E9D5C3FC-EE5D-8545-A19A-AE189DF585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C596B12-BADE-544D-A6E0-535204C164E2}" type="slidenum">
              <a:rPr lang="zh-CN" altLang="en-US" smtClean="0">
                <a:ea typeface="SimSun" panose="02010600030101010101" pitchFamily="2" charset="-122"/>
              </a:rPr>
              <a:pPr>
                <a:spcBef>
                  <a:spcPct val="0"/>
                </a:spcBef>
              </a:pPr>
              <a:t>53</a:t>
            </a:fld>
            <a:endParaRPr lang="en-US" altLang="zh-CN">
              <a:ea typeface="SimSun" panose="02010600030101010101" pitchFamily="2" charset="-122"/>
            </a:endParaRPr>
          </a:p>
        </p:txBody>
      </p:sp>
      <p:sp>
        <p:nvSpPr>
          <p:cNvPr id="103426" name="Rectangle 2">
            <a:extLst>
              <a:ext uri="{FF2B5EF4-FFF2-40B4-BE49-F238E27FC236}">
                <a16:creationId xmlns:a16="http://schemas.microsoft.com/office/drawing/2014/main" id="{AC355056-6C79-EF40-8555-3DF062971FC5}"/>
              </a:ext>
            </a:extLst>
          </p:cNvPr>
          <p:cNvSpPr>
            <a:spLocks noChangeArrowheads="1" noTextEdit="1"/>
          </p:cNvSpPr>
          <p:nvPr>
            <p:ph type="sldImg"/>
          </p:nvPr>
        </p:nvSpPr>
        <p:spPr>
          <a:xfrm>
            <a:off x="1189038" y="703263"/>
            <a:ext cx="4676775" cy="3506787"/>
          </a:xfrm>
          <a:ln/>
        </p:spPr>
      </p:sp>
      <p:sp>
        <p:nvSpPr>
          <p:cNvPr id="103427" name="Rectangle 3">
            <a:extLst>
              <a:ext uri="{FF2B5EF4-FFF2-40B4-BE49-F238E27FC236}">
                <a16:creationId xmlns:a16="http://schemas.microsoft.com/office/drawing/2014/main" id="{B6ABBB8F-545C-DF45-BB3C-0B5897A0BCDA}"/>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SimSun" panose="02010600030101010101" pitchFamily="2"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81094078-C1C9-8A40-8554-8703E9A1EE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6A84CAD-FE7D-D54E-AC3F-5096CC1A224A}" type="slidenum">
              <a:rPr lang="zh-CN" altLang="en-US" smtClean="0">
                <a:ea typeface="SimSun" panose="02010600030101010101" pitchFamily="2" charset="-122"/>
              </a:rPr>
              <a:pPr>
                <a:spcBef>
                  <a:spcPct val="0"/>
                </a:spcBef>
              </a:pPr>
              <a:t>54</a:t>
            </a:fld>
            <a:endParaRPr lang="en-US" altLang="zh-CN">
              <a:ea typeface="SimSun" panose="02010600030101010101" pitchFamily="2" charset="-122"/>
            </a:endParaRPr>
          </a:p>
        </p:txBody>
      </p:sp>
      <p:sp>
        <p:nvSpPr>
          <p:cNvPr id="105474" name="Rectangle 2">
            <a:extLst>
              <a:ext uri="{FF2B5EF4-FFF2-40B4-BE49-F238E27FC236}">
                <a16:creationId xmlns:a16="http://schemas.microsoft.com/office/drawing/2014/main" id="{62E516B3-339B-F548-8991-97826E8554BE}"/>
              </a:ext>
            </a:extLst>
          </p:cNvPr>
          <p:cNvSpPr>
            <a:spLocks noChangeArrowheads="1" noTextEdit="1"/>
          </p:cNvSpPr>
          <p:nvPr>
            <p:ph type="sldImg"/>
          </p:nvPr>
        </p:nvSpPr>
        <p:spPr>
          <a:xfrm>
            <a:off x="1189038" y="703263"/>
            <a:ext cx="4676775" cy="3506787"/>
          </a:xfrm>
          <a:ln/>
        </p:spPr>
      </p:sp>
      <p:sp>
        <p:nvSpPr>
          <p:cNvPr id="105475" name="Rectangle 3">
            <a:extLst>
              <a:ext uri="{FF2B5EF4-FFF2-40B4-BE49-F238E27FC236}">
                <a16:creationId xmlns:a16="http://schemas.microsoft.com/office/drawing/2014/main" id="{7270F44A-09E8-7841-B549-66081CB8F164}"/>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B43E28C9-3F6A-8C45-8B13-CA3AA1BA9E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CEAE24-D5F2-A544-8B4C-3C43B5EE5729}" type="slidenum">
              <a:rPr lang="zh-CN" altLang="en-US" smtClean="0">
                <a:ea typeface="SimSun" panose="02010600030101010101" pitchFamily="2" charset="-122"/>
              </a:rPr>
              <a:pPr>
                <a:spcBef>
                  <a:spcPct val="0"/>
                </a:spcBef>
              </a:pPr>
              <a:t>5</a:t>
            </a:fld>
            <a:endParaRPr lang="en-US" altLang="zh-CN">
              <a:ea typeface="SimSun" panose="02010600030101010101" pitchFamily="2" charset="-122"/>
            </a:endParaRPr>
          </a:p>
        </p:txBody>
      </p:sp>
      <p:sp>
        <p:nvSpPr>
          <p:cNvPr id="13314" name="Rectangle 2">
            <a:extLst>
              <a:ext uri="{FF2B5EF4-FFF2-40B4-BE49-F238E27FC236}">
                <a16:creationId xmlns:a16="http://schemas.microsoft.com/office/drawing/2014/main" id="{5384C888-21D6-1D42-AB1C-74E2796AC4C3}"/>
              </a:ext>
            </a:extLst>
          </p:cNvPr>
          <p:cNvSpPr>
            <a:spLocks noChangeArrowheads="1" noTextEdit="1"/>
          </p:cNvSpPr>
          <p:nvPr>
            <p:ph type="sldImg"/>
          </p:nvPr>
        </p:nvSpPr>
        <p:spPr>
          <a:xfrm>
            <a:off x="1189038" y="703263"/>
            <a:ext cx="4676775" cy="3506787"/>
          </a:xfrm>
          <a:ln/>
        </p:spPr>
      </p:sp>
      <p:sp>
        <p:nvSpPr>
          <p:cNvPr id="13315" name="Rectangle 3">
            <a:extLst>
              <a:ext uri="{FF2B5EF4-FFF2-40B4-BE49-F238E27FC236}">
                <a16:creationId xmlns:a16="http://schemas.microsoft.com/office/drawing/2014/main" id="{AE4C017D-A182-F948-8DCC-651B94834B05}"/>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46ED2121-F126-9B4A-BA26-D1ECF56CB1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97C629-398A-A04D-AAB2-5F6E41797E34}" type="slidenum">
              <a:rPr lang="zh-CN" altLang="en-US" smtClean="0">
                <a:ea typeface="SimSun" panose="02010600030101010101" pitchFamily="2" charset="-122"/>
              </a:rPr>
              <a:pPr>
                <a:spcBef>
                  <a:spcPct val="0"/>
                </a:spcBef>
              </a:pPr>
              <a:t>6</a:t>
            </a:fld>
            <a:endParaRPr lang="en-US" altLang="zh-CN">
              <a:ea typeface="SimSun" panose="02010600030101010101" pitchFamily="2" charset="-122"/>
            </a:endParaRPr>
          </a:p>
        </p:txBody>
      </p:sp>
      <p:sp>
        <p:nvSpPr>
          <p:cNvPr id="15362" name="Rectangle 2">
            <a:extLst>
              <a:ext uri="{FF2B5EF4-FFF2-40B4-BE49-F238E27FC236}">
                <a16:creationId xmlns:a16="http://schemas.microsoft.com/office/drawing/2014/main" id="{4D93273C-478E-8D4A-8F88-B5E5224FE3AB}"/>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ED51CBF2-9C3E-9B46-8F19-6E4339F1E0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7B7BC36E-F315-E34B-8CC0-F481C2F59F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246F08-F30C-6D45-ABF6-74B8B1550B4E}" type="slidenum">
              <a:rPr lang="zh-CN" altLang="en-US" smtClean="0">
                <a:ea typeface="SimSun" panose="02010600030101010101" pitchFamily="2" charset="-122"/>
              </a:rPr>
              <a:pPr>
                <a:spcBef>
                  <a:spcPct val="0"/>
                </a:spcBef>
              </a:pPr>
              <a:t>7</a:t>
            </a:fld>
            <a:endParaRPr lang="en-US" altLang="zh-CN">
              <a:ea typeface="SimSun" panose="02010600030101010101" pitchFamily="2" charset="-122"/>
            </a:endParaRPr>
          </a:p>
        </p:txBody>
      </p:sp>
      <p:sp>
        <p:nvSpPr>
          <p:cNvPr id="17410" name="Rectangle 2">
            <a:extLst>
              <a:ext uri="{FF2B5EF4-FFF2-40B4-BE49-F238E27FC236}">
                <a16:creationId xmlns:a16="http://schemas.microsoft.com/office/drawing/2014/main" id="{D06920A5-6884-454F-AD94-490B1BC14DB6}"/>
              </a:ext>
            </a:extLst>
          </p:cNvPr>
          <p:cNvSpPr>
            <a:spLocks noChangeArrowheads="1" noTextEdit="1"/>
          </p:cNvSpPr>
          <p:nvPr>
            <p:ph type="sldImg"/>
          </p:nvPr>
        </p:nvSpPr>
        <p:spPr>
          <a:xfrm>
            <a:off x="1189038" y="703263"/>
            <a:ext cx="4676775" cy="3506787"/>
          </a:xfrm>
          <a:ln/>
        </p:spPr>
      </p:sp>
      <p:sp>
        <p:nvSpPr>
          <p:cNvPr id="17411" name="Rectangle 3">
            <a:extLst>
              <a:ext uri="{FF2B5EF4-FFF2-40B4-BE49-F238E27FC236}">
                <a16:creationId xmlns:a16="http://schemas.microsoft.com/office/drawing/2014/main" id="{4E538B37-A309-EB47-9176-9E3FFD2D5924}"/>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242366FB-C7A2-274E-A903-CEEEB5170A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4A7A583A-AEA0-9843-AB98-B6DF34F252D6}" type="slidenum">
              <a:rPr lang="zh-CN" altLang="en-US" sz="1200" u="none" smtClean="0">
                <a:ea typeface="SimSun" panose="02010600030101010101" pitchFamily="2" charset="-122"/>
              </a:rPr>
              <a:pPr/>
              <a:t>8</a:t>
            </a:fld>
            <a:endParaRPr lang="en-US" altLang="zh-CN" sz="1200" u="none">
              <a:ea typeface="SimSun" panose="02010600030101010101" pitchFamily="2" charset="-122"/>
            </a:endParaRPr>
          </a:p>
        </p:txBody>
      </p:sp>
      <p:sp>
        <p:nvSpPr>
          <p:cNvPr id="19458" name="Rectangle 2">
            <a:extLst>
              <a:ext uri="{FF2B5EF4-FFF2-40B4-BE49-F238E27FC236}">
                <a16:creationId xmlns:a16="http://schemas.microsoft.com/office/drawing/2014/main" id="{BEF41C47-4F54-0641-992C-483C2AAA680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7840B08-BBBA-5745-997C-6D7F78A121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EF6A0E1C-D052-9F4C-9F6A-4635C583D5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ea typeface="ＭＳ Ｐゴシック" panose="020B0600070205080204" pitchFamily="34" charset="-128"/>
              </a:defRPr>
            </a:lvl1pPr>
            <a:lvl2pPr marL="742950" indent="-285750">
              <a:defRPr sz="2400" u="sng">
                <a:solidFill>
                  <a:schemeClr val="tx1"/>
                </a:solidFill>
                <a:latin typeface="Times New Roman" panose="02020603050405020304" pitchFamily="18" charset="0"/>
                <a:ea typeface="ＭＳ Ｐゴシック" panose="020B0600070205080204" pitchFamily="34" charset="-128"/>
              </a:defRPr>
            </a:lvl2pPr>
            <a:lvl3pPr marL="1143000" indent="-228600">
              <a:defRPr sz="2400" u="sng">
                <a:solidFill>
                  <a:schemeClr val="tx1"/>
                </a:solidFill>
                <a:latin typeface="Times New Roman" panose="02020603050405020304" pitchFamily="18" charset="0"/>
                <a:ea typeface="ＭＳ Ｐゴシック" panose="020B0600070205080204" pitchFamily="34" charset="-128"/>
              </a:defRPr>
            </a:lvl3pPr>
            <a:lvl4pPr marL="1600200" indent="-228600">
              <a:defRPr sz="2400" u="sng">
                <a:solidFill>
                  <a:schemeClr val="tx1"/>
                </a:solidFill>
                <a:latin typeface="Times New Roman" panose="02020603050405020304" pitchFamily="18" charset="0"/>
                <a:ea typeface="ＭＳ Ｐゴシック" panose="020B0600070205080204" pitchFamily="34" charset="-128"/>
              </a:defRPr>
            </a:lvl4pPr>
            <a:lvl5pPr marL="2057400" indent="-228600">
              <a:defRPr sz="2400"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ea typeface="ＭＳ Ｐゴシック" panose="020B0600070205080204" pitchFamily="34" charset="-128"/>
              </a:defRPr>
            </a:lvl9pPr>
          </a:lstStyle>
          <a:p>
            <a:fld id="{0838EB2D-38FA-8B47-99B7-F8D6C80F8C97}" type="slidenum">
              <a:rPr lang="zh-CN" altLang="en-US" sz="1200" u="none" smtClean="0">
                <a:ea typeface="SimSun" panose="02010600030101010101" pitchFamily="2" charset="-122"/>
              </a:rPr>
              <a:pPr/>
              <a:t>9</a:t>
            </a:fld>
            <a:endParaRPr lang="en-US" altLang="zh-CN" sz="1200" u="none">
              <a:ea typeface="SimSun" panose="02010600030101010101" pitchFamily="2" charset="-122"/>
            </a:endParaRPr>
          </a:p>
        </p:txBody>
      </p:sp>
      <p:sp>
        <p:nvSpPr>
          <p:cNvPr id="21506" name="Rectangle 2">
            <a:extLst>
              <a:ext uri="{FF2B5EF4-FFF2-40B4-BE49-F238E27FC236}">
                <a16:creationId xmlns:a16="http://schemas.microsoft.com/office/drawing/2014/main" id="{78096AFB-62C9-924D-9F54-9E381F900095}"/>
              </a:ext>
            </a:extLst>
          </p:cNvPr>
          <p:cNvSpPr>
            <a:spLocks noGrp="1" noRot="1" noChangeAspect="1" noChangeArrowheads="1" noTextEdit="1"/>
          </p:cNvSpPr>
          <p:nvPr>
            <p:ph type="sldImg"/>
          </p:nvPr>
        </p:nvSpPr>
        <p:spPr>
          <a:xfrm>
            <a:off x="1189038" y="703263"/>
            <a:ext cx="4676775" cy="3506787"/>
          </a:xfrm>
          <a:ln/>
        </p:spPr>
      </p:sp>
      <p:sp>
        <p:nvSpPr>
          <p:cNvPr id="21507" name="Rectangle 3">
            <a:extLst>
              <a:ext uri="{FF2B5EF4-FFF2-40B4-BE49-F238E27FC236}">
                <a16:creationId xmlns:a16="http://schemas.microsoft.com/office/drawing/2014/main" id="{70145753-E6B4-584F-A300-02EEC760D64B}"/>
              </a:ext>
            </a:extLst>
          </p:cNvPr>
          <p:cNvSpPr>
            <a:spLocks noGrp="1" noChangeArrowheads="1"/>
          </p:cNvSpPr>
          <p:nvPr>
            <p:ph type="body" idx="1"/>
          </p:nvPr>
        </p:nvSpPr>
        <p:spPr>
          <a:xfrm>
            <a:off x="939800" y="4443413"/>
            <a:ext cx="5173663"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513"/>
              </a:spcBef>
              <a:spcAft>
                <a:spcPts val="513"/>
              </a:spcAft>
            </a:pPr>
            <a:endParaRPr lang="zh-CN" altLang="en-US">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0654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86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194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81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48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64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2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739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19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290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712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9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5116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1011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FFFFFF"/>
            </a:gs>
          </a:gsLst>
          <a:lin ang="18900000" scaled="1"/>
        </a:gradFill>
        <a:effectLst/>
      </p:bgPr>
    </p:bg>
    <p:spTree>
      <p:nvGrpSpPr>
        <p:cNvPr id="1" name=""/>
        <p:cNvGrpSpPr/>
        <p:nvPr/>
      </p:nvGrpSpPr>
      <p:grpSpPr>
        <a:xfrm>
          <a:off x="0" y="0"/>
          <a:ext cx="0" cy="0"/>
          <a:chOff x="0" y="0"/>
          <a:chExt cx="0" cy="0"/>
        </a:xfrm>
      </p:grpSpPr>
      <p:sp>
        <p:nvSpPr>
          <p:cNvPr id="1026" name="Rectangle 15">
            <a:extLst>
              <a:ext uri="{FF2B5EF4-FFF2-40B4-BE49-F238E27FC236}">
                <a16:creationId xmlns:a16="http://schemas.microsoft.com/office/drawing/2014/main" id="{6429B2ED-95C0-1047-9E9E-5ADA9790F6DB}"/>
              </a:ext>
            </a:extLst>
          </p:cNvPr>
          <p:cNvSpPr>
            <a:spLocks noChangeArrowheads="1"/>
          </p:cNvSpPr>
          <p:nvPr userDrawn="1"/>
        </p:nvSpPr>
        <p:spPr bwMode="auto">
          <a:xfrm>
            <a:off x="381000" y="419100"/>
            <a:ext cx="8382000" cy="6029325"/>
          </a:xfrm>
          <a:prstGeom prst="rect">
            <a:avLst/>
          </a:prstGeom>
          <a:solidFill>
            <a:srgbClr val="FFFFFF"/>
          </a:solidFill>
          <a:ln w="9525">
            <a:solidFill>
              <a:schemeClr val="tx1"/>
            </a:solidFill>
            <a:miter lim="800000"/>
            <a:headEnd/>
            <a:tailEnd/>
          </a:ln>
        </p:spPr>
        <p:txBody>
          <a:bodyPr wrap="none" anchor="ctr"/>
          <a:lstStyle>
            <a:lvl1pPr eaLnBrk="0" hangingPunct="0">
              <a:defRPr sz="2400" u="sng">
                <a:solidFill>
                  <a:schemeClr val="tx1"/>
                </a:solidFill>
                <a:latin typeface="Times New Roman" charset="0"/>
                <a:ea typeface="ＭＳ Ｐゴシック" charset="-128"/>
              </a:defRPr>
            </a:lvl1pPr>
            <a:lvl2pPr marL="742950" indent="-285750" eaLnBrk="0" hangingPunct="0">
              <a:defRPr sz="2400" u="sng">
                <a:solidFill>
                  <a:schemeClr val="tx1"/>
                </a:solidFill>
                <a:latin typeface="Times New Roman" charset="0"/>
                <a:ea typeface="ＭＳ Ｐゴシック" charset="-128"/>
              </a:defRPr>
            </a:lvl2pPr>
            <a:lvl3pPr marL="1143000" indent="-228600" eaLnBrk="0" hangingPunct="0">
              <a:defRPr sz="2400" u="sng">
                <a:solidFill>
                  <a:schemeClr val="tx1"/>
                </a:solidFill>
                <a:latin typeface="Times New Roman" charset="0"/>
                <a:ea typeface="ＭＳ Ｐゴシック" charset="-128"/>
              </a:defRPr>
            </a:lvl3pPr>
            <a:lvl4pPr marL="1600200" indent="-228600" eaLnBrk="0" hangingPunct="0">
              <a:defRPr sz="2400" u="sng">
                <a:solidFill>
                  <a:schemeClr val="tx1"/>
                </a:solidFill>
                <a:latin typeface="Times New Roman" charset="0"/>
                <a:ea typeface="ＭＳ Ｐゴシック" charset="-128"/>
              </a:defRPr>
            </a:lvl4pPr>
            <a:lvl5pPr marL="2057400" indent="-228600" eaLnBrk="0" hangingPunct="0">
              <a:defRPr sz="2400" u="sng">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128"/>
              </a:defRPr>
            </a:lvl9pPr>
          </a:lstStyle>
          <a:p>
            <a:pPr eaLnBrk="1" hangingPunct="1">
              <a:defRPr/>
            </a:pPr>
            <a:endParaRPr lang="x-none" altLang="x-none"/>
          </a:p>
        </p:txBody>
      </p:sp>
      <p:sp>
        <p:nvSpPr>
          <p:cNvPr id="1027" name="Rectangle 2">
            <a:extLst>
              <a:ext uri="{FF2B5EF4-FFF2-40B4-BE49-F238E27FC236}">
                <a16:creationId xmlns:a16="http://schemas.microsoft.com/office/drawing/2014/main" id="{8C6EB4F5-898A-DA4D-B5BE-2CD873BEDB3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8" name="Rectangle 3">
            <a:extLst>
              <a:ext uri="{FF2B5EF4-FFF2-40B4-BE49-F238E27FC236}">
                <a16:creationId xmlns:a16="http://schemas.microsoft.com/office/drawing/2014/main" id="{EC1DE5E6-66A4-3248-A1F8-81D4A6C2A8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9" name="Rectangle 7">
            <a:extLst>
              <a:ext uri="{FF2B5EF4-FFF2-40B4-BE49-F238E27FC236}">
                <a16:creationId xmlns:a16="http://schemas.microsoft.com/office/drawing/2014/main" id="{135351AA-7A06-7045-B0FC-260A753DD6AF}"/>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u="sng">
                <a:solidFill>
                  <a:schemeClr val="tx1"/>
                </a:solidFill>
                <a:latin typeface="Times New Roman" charset="0"/>
                <a:ea typeface="ＭＳ Ｐゴシック" charset="-128"/>
              </a:defRPr>
            </a:lvl1pPr>
            <a:lvl2pPr marL="742950" indent="-285750" eaLnBrk="0" hangingPunct="0">
              <a:defRPr sz="2400" u="sng">
                <a:solidFill>
                  <a:schemeClr val="tx1"/>
                </a:solidFill>
                <a:latin typeface="Times New Roman" charset="0"/>
                <a:ea typeface="ＭＳ Ｐゴシック" charset="-128"/>
              </a:defRPr>
            </a:lvl2pPr>
            <a:lvl3pPr marL="1143000" indent="-228600" eaLnBrk="0" hangingPunct="0">
              <a:defRPr sz="2400" u="sng">
                <a:solidFill>
                  <a:schemeClr val="tx1"/>
                </a:solidFill>
                <a:latin typeface="Times New Roman" charset="0"/>
                <a:ea typeface="ＭＳ Ｐゴシック" charset="-128"/>
              </a:defRPr>
            </a:lvl3pPr>
            <a:lvl4pPr marL="1600200" indent="-228600" eaLnBrk="0" hangingPunct="0">
              <a:defRPr sz="2400" u="sng">
                <a:solidFill>
                  <a:schemeClr val="tx1"/>
                </a:solidFill>
                <a:latin typeface="Times New Roman" charset="0"/>
                <a:ea typeface="ＭＳ Ｐゴシック" charset="-128"/>
              </a:defRPr>
            </a:lvl4pPr>
            <a:lvl5pPr marL="2057400" indent="-228600" eaLnBrk="0" hangingPunct="0">
              <a:defRPr sz="2400" u="sng">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128"/>
              </a:defRPr>
            </a:lvl9pPr>
          </a:lstStyle>
          <a:p>
            <a:pPr algn="ctr" eaLnBrk="1" hangingPunct="1">
              <a:defRPr/>
            </a:pPr>
            <a:endParaRPr lang="zh-CN" altLang="en-US" sz="4400" u="none">
              <a:solidFill>
                <a:schemeClr val="tx2"/>
              </a:solidFill>
              <a:ea typeface="SimSun" charset="-122"/>
            </a:endParaRPr>
          </a:p>
        </p:txBody>
      </p:sp>
      <p:sp>
        <p:nvSpPr>
          <p:cNvPr id="1030" name="Rectangle 12">
            <a:extLst>
              <a:ext uri="{FF2B5EF4-FFF2-40B4-BE49-F238E27FC236}">
                <a16:creationId xmlns:a16="http://schemas.microsoft.com/office/drawing/2014/main" id="{EB03D7EB-0164-5742-A7B0-5E798146FA1D}"/>
              </a:ext>
            </a:extLst>
          </p:cNvPr>
          <p:cNvSpPr>
            <a:spLocks noChangeArrowheads="1"/>
          </p:cNvSpPr>
          <p:nvPr userDrawn="1"/>
        </p:nvSpPr>
        <p:spPr bwMode="auto">
          <a:xfrm>
            <a:off x="381000" y="422275"/>
            <a:ext cx="8382000" cy="6013450"/>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u="sng">
                <a:solidFill>
                  <a:schemeClr val="tx1"/>
                </a:solidFill>
                <a:latin typeface="Times New Roman" charset="0"/>
                <a:ea typeface="ＭＳ Ｐゴシック" charset="-128"/>
              </a:defRPr>
            </a:lvl1pPr>
            <a:lvl2pPr marL="742950" indent="-285750" eaLnBrk="0" hangingPunct="0">
              <a:defRPr sz="2400" u="sng">
                <a:solidFill>
                  <a:schemeClr val="tx1"/>
                </a:solidFill>
                <a:latin typeface="Times New Roman" charset="0"/>
                <a:ea typeface="ＭＳ Ｐゴシック" charset="-128"/>
              </a:defRPr>
            </a:lvl2pPr>
            <a:lvl3pPr marL="1143000" indent="-228600" eaLnBrk="0" hangingPunct="0">
              <a:defRPr sz="2400" u="sng">
                <a:solidFill>
                  <a:schemeClr val="tx1"/>
                </a:solidFill>
                <a:latin typeface="Times New Roman" charset="0"/>
                <a:ea typeface="ＭＳ Ｐゴシック" charset="-128"/>
              </a:defRPr>
            </a:lvl3pPr>
            <a:lvl4pPr marL="1600200" indent="-228600" eaLnBrk="0" hangingPunct="0">
              <a:defRPr sz="2400" u="sng">
                <a:solidFill>
                  <a:schemeClr val="tx1"/>
                </a:solidFill>
                <a:latin typeface="Times New Roman" charset="0"/>
                <a:ea typeface="ＭＳ Ｐゴシック" charset="-128"/>
              </a:defRPr>
            </a:lvl4pPr>
            <a:lvl5pPr marL="2057400" indent="-228600" eaLnBrk="0" hangingPunct="0">
              <a:defRPr sz="2400" u="sng">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128"/>
              </a:defRPr>
            </a:lvl9pPr>
          </a:lstStyle>
          <a:p>
            <a:pPr eaLnBrk="1" hangingPunct="1">
              <a:defRPr/>
            </a:pPr>
            <a:endParaRPr lang="x-none" altLang="x-none"/>
          </a:p>
        </p:txBody>
      </p:sp>
      <p:sp>
        <p:nvSpPr>
          <p:cNvPr id="1031" name="Rectangle 16">
            <a:extLst>
              <a:ext uri="{FF2B5EF4-FFF2-40B4-BE49-F238E27FC236}">
                <a16:creationId xmlns:a16="http://schemas.microsoft.com/office/drawing/2014/main" id="{CDBF2890-709A-FD4E-9204-8B9522B67274}"/>
              </a:ext>
            </a:extLst>
          </p:cNvPr>
          <p:cNvSpPr>
            <a:spLocks noChangeArrowheads="1"/>
          </p:cNvSpPr>
          <p:nvPr userDrawn="1"/>
        </p:nvSpPr>
        <p:spPr bwMode="auto">
          <a:xfrm>
            <a:off x="454025" y="496888"/>
            <a:ext cx="8234363" cy="586422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u="sng">
                <a:solidFill>
                  <a:schemeClr val="tx1"/>
                </a:solidFill>
                <a:latin typeface="Times New Roman" charset="0"/>
                <a:ea typeface="ＭＳ Ｐゴシック" charset="-128"/>
              </a:defRPr>
            </a:lvl1pPr>
            <a:lvl2pPr marL="742950" indent="-285750" eaLnBrk="0" hangingPunct="0">
              <a:defRPr sz="2400" u="sng">
                <a:solidFill>
                  <a:schemeClr val="tx1"/>
                </a:solidFill>
                <a:latin typeface="Times New Roman" charset="0"/>
                <a:ea typeface="ＭＳ Ｐゴシック" charset="-128"/>
              </a:defRPr>
            </a:lvl2pPr>
            <a:lvl3pPr marL="1143000" indent="-228600" eaLnBrk="0" hangingPunct="0">
              <a:defRPr sz="2400" u="sng">
                <a:solidFill>
                  <a:schemeClr val="tx1"/>
                </a:solidFill>
                <a:latin typeface="Times New Roman" charset="0"/>
                <a:ea typeface="ＭＳ Ｐゴシック" charset="-128"/>
              </a:defRPr>
            </a:lvl3pPr>
            <a:lvl4pPr marL="1600200" indent="-228600" eaLnBrk="0" hangingPunct="0">
              <a:defRPr sz="2400" u="sng">
                <a:solidFill>
                  <a:schemeClr val="tx1"/>
                </a:solidFill>
                <a:latin typeface="Times New Roman" charset="0"/>
                <a:ea typeface="ＭＳ Ｐゴシック" charset="-128"/>
              </a:defRPr>
            </a:lvl4pPr>
            <a:lvl5pPr marL="2057400" indent="-228600" eaLnBrk="0" hangingPunct="0">
              <a:defRPr sz="2400" u="sng">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128"/>
              </a:defRPr>
            </a:lvl9pPr>
          </a:lstStyle>
          <a:p>
            <a:pPr eaLnBrk="1" hangingPunct="1">
              <a:defRPr/>
            </a:pPr>
            <a:endParaRPr lang="x-none"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accent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accent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accent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accent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accent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accent2"/>
          </a:solidFill>
          <a:latin typeface="Times New Roman" pitchFamily="18" charset="0"/>
        </a:defRPr>
      </a:lvl6pPr>
      <a:lvl7pPr marL="914400" algn="ctr" rtl="0" fontAlgn="base">
        <a:spcBef>
          <a:spcPct val="0"/>
        </a:spcBef>
        <a:spcAft>
          <a:spcPct val="0"/>
        </a:spcAft>
        <a:defRPr sz="4400">
          <a:solidFill>
            <a:schemeClr val="accent2"/>
          </a:solidFill>
          <a:latin typeface="Times New Roman" pitchFamily="18" charset="0"/>
        </a:defRPr>
      </a:lvl7pPr>
      <a:lvl8pPr marL="1371600" algn="ctr" rtl="0" fontAlgn="base">
        <a:spcBef>
          <a:spcPct val="0"/>
        </a:spcBef>
        <a:spcAft>
          <a:spcPct val="0"/>
        </a:spcAft>
        <a:defRPr sz="4400">
          <a:solidFill>
            <a:schemeClr val="accent2"/>
          </a:solidFill>
          <a:latin typeface="Times New Roman" pitchFamily="18" charset="0"/>
        </a:defRPr>
      </a:lvl8pPr>
      <a:lvl9pPr marL="1828800" algn="ctr" rtl="0" fontAlgn="base">
        <a:spcBef>
          <a:spcPct val="0"/>
        </a:spcBef>
        <a:spcAft>
          <a:spcPct val="0"/>
        </a:spcAft>
        <a:defRPr sz="4400">
          <a:solidFill>
            <a:schemeClr val="accent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accent2"/>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charset="0"/>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emf"/><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emf"/><Relationship Id="rId5" Type="http://schemas.openxmlformats.org/officeDocument/2006/relationships/image" Target="../media/image41.jpeg"/><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emf"/></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35.xml"/><Relationship Id="rId7" Type="http://schemas.openxmlformats.org/officeDocument/2006/relationships/image" Target="../media/image68.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hyperlink" Target="mailto:snie@nju.edu.cn" TargetMode="External"/><Relationship Id="rId3" Type="http://schemas.openxmlformats.org/officeDocument/2006/relationships/hyperlink" Target="http://pubs.acs.org/action/doSearch?ContribStored=Lane,+L+A" TargetMode="External"/><Relationship Id="rId7" Type="http://schemas.openxmlformats.org/officeDocument/2006/relationships/hyperlink" Target="mailto:snie@emory.edu" TargetMode="External"/><Relationship Id="rId12" Type="http://schemas.openxmlformats.org/officeDocument/2006/relationships/image" Target="../media/image74.gif"/><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hyperlink" Target="http://pubs.acs.org/doi/10.1021/acs.chemrev.5b00265" TargetMode="External"/><Relationship Id="rId11" Type="http://schemas.openxmlformats.org/officeDocument/2006/relationships/image" Target="../media/image73.gif"/><Relationship Id="rId5" Type="http://schemas.openxmlformats.org/officeDocument/2006/relationships/hyperlink" Target="http://pubs.acs.org/action/doSearch?ContribStored=Nie,+S" TargetMode="External"/><Relationship Id="rId10" Type="http://schemas.openxmlformats.org/officeDocument/2006/relationships/image" Target="../media/image72.gif"/><Relationship Id="rId4" Type="http://schemas.openxmlformats.org/officeDocument/2006/relationships/hyperlink" Target="http://pubs.acs.org/action/doSearch?ContribStored=Qian,+X" TargetMode="External"/><Relationship Id="rId9" Type="http://schemas.openxmlformats.org/officeDocument/2006/relationships/hyperlink" Target="http://pubs.acs.org/toc/chreay/115/1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0.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4.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83.emf"/><Relationship Id="rId4"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87.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88.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89.emf"/><Relationship Id="rId4" Type="http://schemas.openxmlformats.org/officeDocument/2006/relationships/oleObject" Target="../embeddings/oleObject8.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90.emf"/><Relationship Id="rId4" Type="http://schemas.openxmlformats.org/officeDocument/2006/relationships/oleObject" Target="../embeddings/oleObject9.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93.jpe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8" descr="BIOE-slide-bkgds2-blue.jpg">
            <a:extLst>
              <a:ext uri="{FF2B5EF4-FFF2-40B4-BE49-F238E27FC236}">
                <a16:creationId xmlns:a16="http://schemas.microsoft.com/office/drawing/2014/main" id="{AED3A7B9-3C4A-814D-A607-09D208FAC1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a:extLst>
              <a:ext uri="{FF2B5EF4-FFF2-40B4-BE49-F238E27FC236}">
                <a16:creationId xmlns:a16="http://schemas.microsoft.com/office/drawing/2014/main" id="{E55706D3-9DDC-3740-9FE4-EBFA4C905706}"/>
              </a:ext>
            </a:extLst>
          </p:cNvPr>
          <p:cNvSpPr>
            <a:spLocks noChangeArrowheads="1"/>
          </p:cNvSpPr>
          <p:nvPr/>
        </p:nvSpPr>
        <p:spPr bwMode="auto">
          <a:xfrm>
            <a:off x="457200" y="1143000"/>
            <a:ext cx="8229600" cy="5257800"/>
          </a:xfrm>
          <a:prstGeom prst="rect">
            <a:avLst/>
          </a:prstGeom>
          <a:noFill/>
          <a:ln>
            <a:noFill/>
          </a:ln>
          <a:extLst>
            <a:ext uri="{909E8E84-426E-40dd-AFC4-6F175D3DCCD1}"/>
            <a:ext uri="{91240B29-F687-4f45-9708-019B960494DF}"/>
          </a:extLst>
        </p:spPr>
        <p:txBody>
          <a:bodyPr anchor="ctr"/>
          <a:lstStyle/>
          <a:p>
            <a:pPr algn="ctr">
              <a:defRPr/>
            </a:pPr>
            <a:r>
              <a:rPr lang="en-US" sz="2800" b="1" dirty="0">
                <a:latin typeface="Arial"/>
                <a:ea typeface="ＭＳ Ｐゴシック" charset="-128"/>
                <a:cs typeface="Arial"/>
              </a:rPr>
              <a:t>Nanoscience Fundamentals:</a:t>
            </a:r>
          </a:p>
          <a:p>
            <a:pPr algn="ctr">
              <a:defRPr/>
            </a:pPr>
            <a:endParaRPr lang="en-US" sz="2800" b="1" dirty="0">
              <a:latin typeface="Arial"/>
              <a:ea typeface="ＭＳ Ｐゴシック" charset="-128"/>
              <a:cs typeface="Arial"/>
            </a:endParaRPr>
          </a:p>
          <a:p>
            <a:pPr algn="ctr" eaLnBrk="1" hangingPunct="1">
              <a:defRPr/>
            </a:pPr>
            <a:r>
              <a:rPr lang="en-US" altLang="x-none" sz="2800" b="1" u="none" dirty="0">
                <a:latin typeface="Arial" charset="0"/>
                <a:ea typeface="ＭＳ Ｐゴシック" charset="-128"/>
              </a:rPr>
              <a:t>Plasmonic Nanoparticles and SERS</a:t>
            </a:r>
          </a:p>
          <a:p>
            <a:pPr algn="ctr">
              <a:defRPr/>
            </a:pPr>
            <a:endParaRPr lang="en-US" sz="2800" b="1" dirty="0">
              <a:solidFill>
                <a:srgbClr val="B5471E"/>
              </a:solidFill>
              <a:latin typeface="Arial"/>
              <a:ea typeface="ＭＳ Ｐゴシック" charset="-128"/>
              <a:cs typeface="Arial"/>
            </a:endParaRPr>
          </a:p>
          <a:p>
            <a:pPr algn="ctr">
              <a:defRPr/>
            </a:pPr>
            <a:endParaRPr lang="en-US" sz="2800" b="1" dirty="0">
              <a:solidFill>
                <a:srgbClr val="B5471E"/>
              </a:solidFill>
              <a:latin typeface="Arial"/>
              <a:ea typeface="ＭＳ Ｐゴシック" charset="-128"/>
              <a:cs typeface="Arial"/>
            </a:endParaRPr>
          </a:p>
          <a:p>
            <a:pPr marL="989013">
              <a:defRPr/>
            </a:pPr>
            <a:r>
              <a:rPr lang="en-US" b="1" dirty="0">
                <a:latin typeface="Arial" charset="0"/>
                <a:ea typeface="ＭＳ Ｐゴシック" charset="-128"/>
              </a:rPr>
              <a:t>University of Illinois at Urbana-Champaign</a:t>
            </a:r>
          </a:p>
          <a:p>
            <a:pPr marL="989013">
              <a:defRPr/>
            </a:pPr>
            <a:r>
              <a:rPr lang="en-US" b="1" dirty="0">
                <a:latin typeface="Arial" charset="0"/>
                <a:ea typeface="ＭＳ Ｐゴシック" charset="-128"/>
              </a:rPr>
              <a:t>Department of Bioengineering</a:t>
            </a:r>
            <a:endParaRPr lang="en-US" b="1" dirty="0">
              <a:solidFill>
                <a:srgbClr val="B5471E"/>
              </a:solidFill>
              <a:latin typeface="Arial"/>
              <a:ea typeface="ＭＳ Ｐゴシック" charset="-128"/>
              <a:cs typeface="Arial"/>
            </a:endParaRPr>
          </a:p>
        </p:txBody>
      </p:sp>
      <p:pic>
        <p:nvPicPr>
          <p:cNvPr id="4099" name="Picture 4">
            <a:extLst>
              <a:ext uri="{FF2B5EF4-FFF2-40B4-BE49-F238E27FC236}">
                <a16:creationId xmlns:a16="http://schemas.microsoft.com/office/drawing/2014/main" id="{EFA59099-A5A3-9C47-8BB5-BA78C2BDCE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 y="4419600"/>
            <a:ext cx="101917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
            <a:extLst>
              <a:ext uri="{FF2B5EF4-FFF2-40B4-BE49-F238E27FC236}">
                <a16:creationId xmlns:a16="http://schemas.microsoft.com/office/drawing/2014/main" id="{F5B66DFF-CEBB-344C-8BB5-251BDCA76C60}"/>
              </a:ext>
            </a:extLst>
          </p:cNvPr>
          <p:cNvSpPr txBox="1">
            <a:spLocks noChangeArrowheads="1"/>
          </p:cNvSpPr>
          <p:nvPr/>
        </p:nvSpPr>
        <p:spPr bwMode="auto">
          <a:xfrm>
            <a:off x="1579563" y="327025"/>
            <a:ext cx="59832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b="1" u="none">
                <a:solidFill>
                  <a:schemeClr val="tx1"/>
                </a:solidFill>
                <a:latin typeface="Arial" panose="020B0604020202020204" pitchFamily="34" charset="0"/>
              </a:rPr>
              <a:t>Cancer Nanotechnology</a:t>
            </a:r>
          </a:p>
          <a:p>
            <a:pPr algn="ctr">
              <a:spcBef>
                <a:spcPct val="0"/>
              </a:spcBef>
              <a:buFontTx/>
              <a:buNone/>
            </a:pPr>
            <a:r>
              <a:rPr lang="en-US" altLang="en-US" sz="2000" u="none">
                <a:solidFill>
                  <a:schemeClr val="tx1"/>
                </a:solidFill>
                <a:latin typeface="Arial" panose="020B0604020202020204" pitchFamily="34" charset="0"/>
              </a:rPr>
              <a:t>Spring 2019 </a:t>
            </a:r>
          </a:p>
          <a:p>
            <a:pPr algn="ctr">
              <a:spcBef>
                <a:spcPct val="0"/>
              </a:spcBef>
              <a:buFontTx/>
              <a:buNone/>
            </a:pPr>
            <a:r>
              <a:rPr lang="en-US" altLang="en-US" sz="2000" u="none">
                <a:solidFill>
                  <a:schemeClr val="tx1"/>
                </a:solidFill>
                <a:latin typeface="Arial" panose="020B0604020202020204" pitchFamily="34" charset="0"/>
              </a:rPr>
              <a:t>BIOE 479 / 598</a:t>
            </a:r>
          </a:p>
          <a:p>
            <a:pPr algn="ctr">
              <a:spcBef>
                <a:spcPct val="0"/>
              </a:spcBef>
              <a:buFontTx/>
              <a:buNone/>
            </a:pPr>
            <a:endParaRPr lang="en-US" altLang="en-US" sz="2000" u="none">
              <a:solidFill>
                <a:schemeClr val="tx1"/>
              </a:solidFill>
              <a:latin typeface="Arial" panose="020B0604020202020204" pitchFamily="34" charset="0"/>
            </a:endParaRPr>
          </a:p>
          <a:p>
            <a:pPr algn="ctr">
              <a:spcBef>
                <a:spcPct val="0"/>
              </a:spcBef>
              <a:buFontTx/>
              <a:buNone/>
            </a:pPr>
            <a:r>
              <a:rPr lang="is-IS" altLang="en-US" sz="2000" u="none">
                <a:solidFill>
                  <a:schemeClr val="tx1"/>
                </a:solidFill>
                <a:latin typeface="Arial" panose="020B0604020202020204" pitchFamily="34" charset="0"/>
              </a:rPr>
              <a:t>I</a:t>
            </a:r>
            <a:r>
              <a:rPr lang="en-US" altLang="en-US" sz="2000" u="none">
                <a:solidFill>
                  <a:schemeClr val="tx1"/>
                </a:solidFill>
                <a:latin typeface="Arial" panose="020B0604020202020204" pitchFamily="34" charset="0"/>
              </a:rPr>
              <a:t>n</a:t>
            </a:r>
            <a:r>
              <a:rPr lang="is-IS" altLang="en-US" sz="2000" u="none">
                <a:solidFill>
                  <a:schemeClr val="tx1"/>
                </a:solidFill>
                <a:latin typeface="Arial" panose="020B0604020202020204" pitchFamily="34" charset="0"/>
              </a:rPr>
              <a:t>structor: Prof. Shuming Nie</a:t>
            </a:r>
            <a:endParaRPr lang="en-US" altLang="en-US" sz="2000" u="none">
              <a:solidFill>
                <a:schemeClr val="tx1"/>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6">
            <a:extLst>
              <a:ext uri="{FF2B5EF4-FFF2-40B4-BE49-F238E27FC236}">
                <a16:creationId xmlns:a16="http://schemas.microsoft.com/office/drawing/2014/main" id="{EAD3772D-2A6E-4B42-9432-8E045292A355}"/>
              </a:ext>
            </a:extLst>
          </p:cNvPr>
          <p:cNvSpPr txBox="1">
            <a:spLocks noChangeArrowheads="1"/>
          </p:cNvSpPr>
          <p:nvPr/>
        </p:nvSpPr>
        <p:spPr bwMode="auto">
          <a:xfrm>
            <a:off x="623888" y="536575"/>
            <a:ext cx="7910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Discovery by Fleischmann and Coworkers in 1974</a:t>
            </a:r>
          </a:p>
        </p:txBody>
      </p:sp>
      <p:pic>
        <p:nvPicPr>
          <p:cNvPr id="22530" name="Picture 1">
            <a:extLst>
              <a:ext uri="{FF2B5EF4-FFF2-40B4-BE49-F238E27FC236}">
                <a16:creationId xmlns:a16="http://schemas.microsoft.com/office/drawing/2014/main" id="{CF201AD2-B4B1-3744-9833-771BBE5CF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1165225"/>
            <a:ext cx="700722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6">
            <a:extLst>
              <a:ext uri="{FF2B5EF4-FFF2-40B4-BE49-F238E27FC236}">
                <a16:creationId xmlns:a16="http://schemas.microsoft.com/office/drawing/2014/main" id="{A678A2D0-7084-8F46-BE71-C95280E9CDCA}"/>
              </a:ext>
            </a:extLst>
          </p:cNvPr>
          <p:cNvSpPr txBox="1">
            <a:spLocks noChangeArrowheads="1"/>
          </p:cNvSpPr>
          <p:nvPr/>
        </p:nvSpPr>
        <p:spPr bwMode="auto">
          <a:xfrm>
            <a:off x="623888" y="712788"/>
            <a:ext cx="7910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Discovery by Fleischmann and Coworkers in 1974</a:t>
            </a:r>
          </a:p>
        </p:txBody>
      </p:sp>
      <p:pic>
        <p:nvPicPr>
          <p:cNvPr id="24578" name="Picture 2">
            <a:extLst>
              <a:ext uri="{FF2B5EF4-FFF2-40B4-BE49-F238E27FC236}">
                <a16:creationId xmlns:a16="http://schemas.microsoft.com/office/drawing/2014/main" id="{27B865C2-95F3-AD4E-95C1-BFCF9D57E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236663"/>
            <a:ext cx="536733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a:extLst>
              <a:ext uri="{FF2B5EF4-FFF2-40B4-BE49-F238E27FC236}">
                <a16:creationId xmlns:a16="http://schemas.microsoft.com/office/drawing/2014/main" id="{FE4B7DD1-30D3-514F-9C34-4B514BF26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0" y="3476625"/>
            <a:ext cx="35702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6">
            <a:extLst>
              <a:ext uri="{FF2B5EF4-FFF2-40B4-BE49-F238E27FC236}">
                <a16:creationId xmlns:a16="http://schemas.microsoft.com/office/drawing/2014/main" id="{E941DA79-A658-D844-8029-6000948B59C0}"/>
              </a:ext>
            </a:extLst>
          </p:cNvPr>
          <p:cNvSpPr txBox="1">
            <a:spLocks noChangeArrowheads="1"/>
          </p:cNvSpPr>
          <p:nvPr/>
        </p:nvSpPr>
        <p:spPr bwMode="auto">
          <a:xfrm>
            <a:off x="623888" y="712788"/>
            <a:ext cx="7910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Fleischmann and Pons– SERS and Cold Fusion</a:t>
            </a:r>
          </a:p>
        </p:txBody>
      </p:sp>
      <p:pic>
        <p:nvPicPr>
          <p:cNvPr id="26626" name="Picture 3" descr="Fleischmann-Pons.JPG">
            <a:extLst>
              <a:ext uri="{FF2B5EF4-FFF2-40B4-BE49-F238E27FC236}">
                <a16:creationId xmlns:a16="http://schemas.microsoft.com/office/drawing/2014/main" id="{8F22A89A-E359-ED45-8646-9E4459038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8" y="3609975"/>
            <a:ext cx="402113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Time-Cold-Fusion.JPG">
            <a:extLst>
              <a:ext uri="{FF2B5EF4-FFF2-40B4-BE49-F238E27FC236}">
                <a16:creationId xmlns:a16="http://schemas.microsoft.com/office/drawing/2014/main" id="{A0BC57D1-4119-3C4A-A65F-E0A70615E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 y="1479550"/>
            <a:ext cx="338772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Fleischmann-01.JPG">
            <a:extLst>
              <a:ext uri="{FF2B5EF4-FFF2-40B4-BE49-F238E27FC236}">
                <a16:creationId xmlns:a16="http://schemas.microsoft.com/office/drawing/2014/main" id="{AA5BBAD7-1BED-9D44-B875-45D9920F6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25" y="1497013"/>
            <a:ext cx="40973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6">
            <a:extLst>
              <a:ext uri="{FF2B5EF4-FFF2-40B4-BE49-F238E27FC236}">
                <a16:creationId xmlns:a16="http://schemas.microsoft.com/office/drawing/2014/main" id="{C497D6D2-7C1F-C142-B07D-D86ACA0BDEA2}"/>
              </a:ext>
            </a:extLst>
          </p:cNvPr>
          <p:cNvSpPr txBox="1">
            <a:spLocks noChangeArrowheads="1"/>
          </p:cNvSpPr>
          <p:nvPr/>
        </p:nvSpPr>
        <p:spPr bwMode="auto">
          <a:xfrm>
            <a:off x="623888" y="712788"/>
            <a:ext cx="7910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Recognition by VanDuyne and Jeanmaire (Student) in 1977</a:t>
            </a:r>
          </a:p>
        </p:txBody>
      </p:sp>
      <p:pic>
        <p:nvPicPr>
          <p:cNvPr id="28674" name="Picture 4">
            <a:extLst>
              <a:ext uri="{FF2B5EF4-FFF2-40B4-BE49-F238E27FC236}">
                <a16:creationId xmlns:a16="http://schemas.microsoft.com/office/drawing/2014/main" id="{6C46D1F3-FB26-CC4E-B094-AF7A62B76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400175"/>
            <a:ext cx="49784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a:extLst>
              <a:ext uri="{FF2B5EF4-FFF2-40B4-BE49-F238E27FC236}">
                <a16:creationId xmlns:a16="http://schemas.microsoft.com/office/drawing/2014/main" id="{800B3353-EEA5-264C-BDD9-0167515C9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4278313"/>
            <a:ext cx="2471738"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a:extLst>
              <a:ext uri="{FF2B5EF4-FFF2-40B4-BE49-F238E27FC236}">
                <a16:creationId xmlns:a16="http://schemas.microsoft.com/office/drawing/2014/main" id="{8C53703A-D7F7-E240-83AB-61E31FC3E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8" y="1381125"/>
            <a:ext cx="20066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6">
            <a:extLst>
              <a:ext uri="{FF2B5EF4-FFF2-40B4-BE49-F238E27FC236}">
                <a16:creationId xmlns:a16="http://schemas.microsoft.com/office/drawing/2014/main" id="{C7436A8D-AA1F-4C4A-9035-32FEBF5B266C}"/>
              </a:ext>
            </a:extLst>
          </p:cNvPr>
          <p:cNvSpPr txBox="1">
            <a:spLocks noChangeArrowheads="1"/>
          </p:cNvSpPr>
          <p:nvPr/>
        </p:nvSpPr>
        <p:spPr bwMode="auto">
          <a:xfrm>
            <a:off x="623888" y="712788"/>
            <a:ext cx="7910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a:solidFill>
                  <a:schemeClr val="tx1"/>
                </a:solidFill>
              </a:rPr>
              <a:t>Also Reported in 1977:</a:t>
            </a:r>
          </a:p>
        </p:txBody>
      </p:sp>
      <p:sp>
        <p:nvSpPr>
          <p:cNvPr id="30722" name="矩形 8">
            <a:extLst>
              <a:ext uri="{FF2B5EF4-FFF2-40B4-BE49-F238E27FC236}">
                <a16:creationId xmlns:a16="http://schemas.microsoft.com/office/drawing/2014/main" id="{F26F331F-CA3E-0944-BBEE-3EA4EB834390}"/>
              </a:ext>
            </a:extLst>
          </p:cNvPr>
          <p:cNvSpPr>
            <a:spLocks noChangeArrowheads="1"/>
          </p:cNvSpPr>
          <p:nvPr/>
        </p:nvSpPr>
        <p:spPr bwMode="auto">
          <a:xfrm>
            <a:off x="1208088" y="4522788"/>
            <a:ext cx="67452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CN" sz="2400" b="1" u="none">
                <a:solidFill>
                  <a:schemeClr val="tx1"/>
                </a:solidFill>
              </a:rPr>
              <a:t>“Anomalously Intense Raman Spectra of Pyridine</a:t>
            </a:r>
          </a:p>
          <a:p>
            <a:pPr>
              <a:spcBef>
                <a:spcPct val="0"/>
              </a:spcBef>
              <a:buFontTx/>
              <a:buNone/>
            </a:pPr>
            <a:r>
              <a:rPr lang="en-US" altLang="zh-CN" sz="2400" b="1" u="none">
                <a:solidFill>
                  <a:schemeClr val="tx1"/>
                </a:solidFill>
              </a:rPr>
              <a:t>at a Silver Electrode”</a:t>
            </a:r>
          </a:p>
        </p:txBody>
      </p:sp>
      <p:sp>
        <p:nvSpPr>
          <p:cNvPr id="30723" name="矩形 9">
            <a:extLst>
              <a:ext uri="{FF2B5EF4-FFF2-40B4-BE49-F238E27FC236}">
                <a16:creationId xmlns:a16="http://schemas.microsoft.com/office/drawing/2014/main" id="{A0449BCD-A323-B147-B533-7D23D3962606}"/>
              </a:ext>
            </a:extLst>
          </p:cNvPr>
          <p:cNvSpPr>
            <a:spLocks noChangeArrowheads="1"/>
          </p:cNvSpPr>
          <p:nvPr/>
        </p:nvSpPr>
        <p:spPr bwMode="auto">
          <a:xfrm>
            <a:off x="908050" y="1254125"/>
            <a:ext cx="7496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CN" sz="2400" i="1" u="none">
                <a:solidFill>
                  <a:schemeClr val="tx1"/>
                </a:solidFill>
              </a:rPr>
              <a:t>Journal </a:t>
            </a:r>
            <a:r>
              <a:rPr lang="en-US" altLang="zh-CN" sz="2400" b="1" i="1" u="none">
                <a:solidFill>
                  <a:schemeClr val="tx1"/>
                </a:solidFill>
              </a:rPr>
              <a:t>of the American Chemical Society / 99:15 1 July 20, 1977</a:t>
            </a:r>
            <a:endParaRPr lang="zh-CN" altLang="en-US" sz="2400" u="none">
              <a:solidFill>
                <a:schemeClr val="tx1"/>
              </a:solidFill>
            </a:endParaRPr>
          </a:p>
        </p:txBody>
      </p:sp>
      <p:sp>
        <p:nvSpPr>
          <p:cNvPr id="30724" name="矩形 10">
            <a:extLst>
              <a:ext uri="{FF2B5EF4-FFF2-40B4-BE49-F238E27FC236}">
                <a16:creationId xmlns:a16="http://schemas.microsoft.com/office/drawing/2014/main" id="{7F7E98C8-D910-EA4D-BB6A-40940F671995}"/>
              </a:ext>
            </a:extLst>
          </p:cNvPr>
          <p:cNvSpPr>
            <a:spLocks noChangeArrowheads="1"/>
          </p:cNvSpPr>
          <p:nvPr/>
        </p:nvSpPr>
        <p:spPr bwMode="auto">
          <a:xfrm>
            <a:off x="1058863" y="2254250"/>
            <a:ext cx="70389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CN" sz="2400" b="1" u="none">
                <a:solidFill>
                  <a:schemeClr val="tx1"/>
                </a:solidFill>
              </a:rPr>
              <a:t>M. Grant Albrecht, J. Alan Creighton*</a:t>
            </a:r>
          </a:p>
          <a:p>
            <a:pPr>
              <a:spcBef>
                <a:spcPct val="0"/>
              </a:spcBef>
              <a:buFontTx/>
              <a:buNone/>
            </a:pPr>
            <a:r>
              <a:rPr lang="en-US" altLang="zh-CN" sz="2400" b="1" i="1" u="none">
                <a:solidFill>
                  <a:schemeClr val="tx1"/>
                </a:solidFill>
              </a:rPr>
              <a:t>The Chemical Laboratory</a:t>
            </a:r>
          </a:p>
          <a:p>
            <a:pPr>
              <a:spcBef>
                <a:spcPct val="0"/>
              </a:spcBef>
              <a:buFontTx/>
              <a:buNone/>
            </a:pPr>
            <a:endParaRPr lang="en-US" altLang="zh-CN" sz="2400" b="1" i="1">
              <a:solidFill>
                <a:schemeClr val="tx1"/>
              </a:solidFill>
            </a:endParaRPr>
          </a:p>
          <a:p>
            <a:pPr>
              <a:spcBef>
                <a:spcPct val="0"/>
              </a:spcBef>
              <a:buFontTx/>
              <a:buNone/>
            </a:pPr>
            <a:r>
              <a:rPr lang="en-US" altLang="zh-CN" sz="2400" b="1" i="1" u="none">
                <a:solidFill>
                  <a:schemeClr val="tx1"/>
                </a:solidFill>
              </a:rPr>
              <a:t>University of Kent at Canterbury, Kent, England</a:t>
            </a:r>
          </a:p>
          <a:p>
            <a:pPr>
              <a:spcBef>
                <a:spcPct val="0"/>
              </a:spcBef>
              <a:buFontTx/>
              <a:buNone/>
            </a:pPr>
            <a:r>
              <a:rPr lang="en-US" altLang="zh-CN" sz="2400" b="1" i="1" u="none">
                <a:solidFill>
                  <a:schemeClr val="tx1"/>
                </a:solidFill>
              </a:rPr>
              <a:t>Received April 15, 1977</a:t>
            </a:r>
            <a:endParaRPr lang="zh-CN" altLang="en-US" sz="2400" u="none">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6">
            <a:extLst>
              <a:ext uri="{FF2B5EF4-FFF2-40B4-BE49-F238E27FC236}">
                <a16:creationId xmlns:a16="http://schemas.microsoft.com/office/drawing/2014/main" id="{2C6C0AF1-A452-8E4C-BCC8-2EE93ECB1B91}"/>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Sharp Edges and Gaps (Junctions)</a:t>
            </a:r>
          </a:p>
        </p:txBody>
      </p:sp>
      <p:pic>
        <p:nvPicPr>
          <p:cNvPr id="32770" name="Picture 2" descr="c3cs60187k-f1.gif">
            <a:extLst>
              <a:ext uri="{FF2B5EF4-FFF2-40B4-BE49-F238E27FC236}">
                <a16:creationId xmlns:a16="http://schemas.microsoft.com/office/drawing/2014/main" id="{6A79E1F3-2642-8240-8B0A-F01790DAD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1457325"/>
            <a:ext cx="35210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 descr="Schatz.JPG">
            <a:extLst>
              <a:ext uri="{FF2B5EF4-FFF2-40B4-BE49-F238E27FC236}">
                <a16:creationId xmlns:a16="http://schemas.microsoft.com/office/drawing/2014/main" id="{9D6C7FE8-5E5E-334E-A549-38342E1D4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875" y="1593850"/>
            <a:ext cx="23622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2">
            <a:extLst>
              <a:ext uri="{FF2B5EF4-FFF2-40B4-BE49-F238E27FC236}">
                <a16:creationId xmlns:a16="http://schemas.microsoft.com/office/drawing/2014/main" id="{C6515FFB-CA9D-DA4B-8FE8-B04DDE22F39D}"/>
              </a:ext>
            </a:extLst>
          </p:cNvPr>
          <p:cNvSpPr txBox="1">
            <a:spLocks noChangeArrowheads="1"/>
          </p:cNvSpPr>
          <p:nvPr/>
        </p:nvSpPr>
        <p:spPr bwMode="auto">
          <a:xfrm>
            <a:off x="5940425" y="4645025"/>
            <a:ext cx="1938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zh-CN" sz="1800" u="none">
                <a:solidFill>
                  <a:schemeClr val="tx1"/>
                </a:solidFill>
              </a:rPr>
              <a:t>George Schatz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6">
            <a:extLst>
              <a:ext uri="{FF2B5EF4-FFF2-40B4-BE49-F238E27FC236}">
                <a16:creationId xmlns:a16="http://schemas.microsoft.com/office/drawing/2014/main" id="{A19F4CEF-190E-B24A-BD19-9729084D558F}"/>
              </a:ext>
            </a:extLst>
          </p:cNvPr>
          <p:cNvSpPr txBox="1">
            <a:spLocks noChangeArrowheads="1"/>
          </p:cNvSpPr>
          <p:nvPr/>
        </p:nvSpPr>
        <p:spPr bwMode="auto">
          <a:xfrm>
            <a:off x="623888" y="712788"/>
            <a:ext cx="7910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Theoretical Predictions – Gersten and Nitzan 1980</a:t>
            </a:r>
          </a:p>
        </p:txBody>
      </p:sp>
      <p:pic>
        <p:nvPicPr>
          <p:cNvPr id="34818" name="Picture 3" descr="Nitzan-01.JPG">
            <a:extLst>
              <a:ext uri="{FF2B5EF4-FFF2-40B4-BE49-F238E27FC236}">
                <a16:creationId xmlns:a16="http://schemas.microsoft.com/office/drawing/2014/main" id="{13FAC6CE-CA6C-AB45-833B-1038F294F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316038"/>
            <a:ext cx="15906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9">
            <a:extLst>
              <a:ext uri="{FF2B5EF4-FFF2-40B4-BE49-F238E27FC236}">
                <a16:creationId xmlns:a16="http://schemas.microsoft.com/office/drawing/2014/main" id="{4C3C5BC3-4B23-9D43-BF16-8F27564F5E59}"/>
              </a:ext>
            </a:extLst>
          </p:cNvPr>
          <p:cNvSpPr txBox="1">
            <a:spLocks noChangeArrowheads="1"/>
          </p:cNvSpPr>
          <p:nvPr/>
        </p:nvSpPr>
        <p:spPr bwMode="auto">
          <a:xfrm>
            <a:off x="593725" y="3392488"/>
            <a:ext cx="1938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zh-CN" sz="1800" u="none">
                <a:solidFill>
                  <a:schemeClr val="tx1"/>
                </a:solidFill>
              </a:rPr>
              <a:t>Abraham Nitzan</a:t>
            </a:r>
          </a:p>
        </p:txBody>
      </p:sp>
      <p:pic>
        <p:nvPicPr>
          <p:cNvPr id="34820" name="Picture 7">
            <a:extLst>
              <a:ext uri="{FF2B5EF4-FFF2-40B4-BE49-F238E27FC236}">
                <a16:creationId xmlns:a16="http://schemas.microsoft.com/office/drawing/2014/main" id="{7CE8C84C-C0CB-C94C-8D74-E7A587549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575" y="1317625"/>
            <a:ext cx="4838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1">
            <a:extLst>
              <a:ext uri="{FF2B5EF4-FFF2-40B4-BE49-F238E27FC236}">
                <a16:creationId xmlns:a16="http://schemas.microsoft.com/office/drawing/2014/main" id="{3FE53599-3C62-2E4B-AEB5-0DBE4ECC91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9288" y="1709738"/>
            <a:ext cx="3783012"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2">
            <a:extLst>
              <a:ext uri="{FF2B5EF4-FFF2-40B4-BE49-F238E27FC236}">
                <a16:creationId xmlns:a16="http://schemas.microsoft.com/office/drawing/2014/main" id="{3AEB7C5B-A8BF-BA44-9E5A-95180F78C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788" y="3744913"/>
            <a:ext cx="337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6">
            <a:extLst>
              <a:ext uri="{FF2B5EF4-FFF2-40B4-BE49-F238E27FC236}">
                <a16:creationId xmlns:a16="http://schemas.microsoft.com/office/drawing/2014/main" id="{5A62E751-581E-D440-B38B-DFA7B47E8022}"/>
              </a:ext>
            </a:extLst>
          </p:cNvPr>
          <p:cNvSpPr txBox="1">
            <a:spLocks noChangeArrowheads="1"/>
          </p:cNvSpPr>
          <p:nvPr/>
        </p:nvSpPr>
        <p:spPr bwMode="auto">
          <a:xfrm>
            <a:off x="657225" y="544513"/>
            <a:ext cx="7910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Single-Molecule and Single-Nanoparticle SERS</a:t>
            </a:r>
          </a:p>
        </p:txBody>
      </p:sp>
      <p:pic>
        <p:nvPicPr>
          <p:cNvPr id="36866" name="Picture 1">
            <a:extLst>
              <a:ext uri="{FF2B5EF4-FFF2-40B4-BE49-F238E27FC236}">
                <a16:creationId xmlns:a16="http://schemas.microsoft.com/office/drawing/2014/main" id="{79F021D4-A75C-5748-BBD5-9F4E7F8A5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1477963"/>
            <a:ext cx="4546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a:extLst>
              <a:ext uri="{FF2B5EF4-FFF2-40B4-BE49-F238E27FC236}">
                <a16:creationId xmlns:a16="http://schemas.microsoft.com/office/drawing/2014/main" id="{5B200D11-657A-CC4C-B0C2-0488DCB9AB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925" y="4195763"/>
            <a:ext cx="3043238"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a:extLst>
              <a:ext uri="{FF2B5EF4-FFF2-40B4-BE49-F238E27FC236}">
                <a16:creationId xmlns:a16="http://schemas.microsoft.com/office/drawing/2014/main" id="{1F05F9EC-4D8E-1D49-A00B-89984DBD6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38" y="3841750"/>
            <a:ext cx="32988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3850EB21-2E77-EB46-8690-5D0E63135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600" y="1006475"/>
            <a:ext cx="35147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Nie-02.jpeg">
            <a:extLst>
              <a:ext uri="{FF2B5EF4-FFF2-40B4-BE49-F238E27FC236}">
                <a16:creationId xmlns:a16="http://schemas.microsoft.com/office/drawing/2014/main" id="{C1E4008B-87D8-D94A-BB43-E1B84E60D3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5988" y="985838"/>
            <a:ext cx="200660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descr="Emory-01.jpeg">
            <a:extLst>
              <a:ext uri="{FF2B5EF4-FFF2-40B4-BE49-F238E27FC236}">
                <a16:creationId xmlns:a16="http://schemas.microsoft.com/office/drawing/2014/main" id="{537793F4-06B0-4749-8B4D-75173E477A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5350" y="3844925"/>
            <a:ext cx="2054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1">
            <a:extLst>
              <a:ext uri="{FF2B5EF4-FFF2-40B4-BE49-F238E27FC236}">
                <a16:creationId xmlns:a16="http://schemas.microsoft.com/office/drawing/2014/main" id="{F1CF0914-527E-7840-B311-5059347F9106}"/>
              </a:ext>
            </a:extLst>
          </p:cNvPr>
          <p:cNvSpPr txBox="1">
            <a:spLocks noChangeArrowheads="1"/>
          </p:cNvSpPr>
          <p:nvPr/>
        </p:nvSpPr>
        <p:spPr bwMode="auto">
          <a:xfrm>
            <a:off x="6142038" y="6057900"/>
            <a:ext cx="1754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zh-CN" sz="1400" u="none">
                <a:solidFill>
                  <a:schemeClr val="tx1"/>
                </a:solidFill>
              </a:rPr>
              <a:t>Steven R. Emory</a:t>
            </a:r>
          </a:p>
        </p:txBody>
      </p:sp>
      <p:sp>
        <p:nvSpPr>
          <p:cNvPr id="36873" name="TextBox 12">
            <a:extLst>
              <a:ext uri="{FF2B5EF4-FFF2-40B4-BE49-F238E27FC236}">
                <a16:creationId xmlns:a16="http://schemas.microsoft.com/office/drawing/2014/main" id="{691282E0-E333-1D4A-8EBF-F3C248A4AC9A}"/>
              </a:ext>
            </a:extLst>
          </p:cNvPr>
          <p:cNvSpPr txBox="1">
            <a:spLocks noChangeArrowheads="1"/>
          </p:cNvSpPr>
          <p:nvPr/>
        </p:nvSpPr>
        <p:spPr bwMode="auto">
          <a:xfrm>
            <a:off x="6165850" y="3525838"/>
            <a:ext cx="175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zh-CN" sz="1400" u="none">
                <a:solidFill>
                  <a:schemeClr val="tx1"/>
                </a:solidFill>
              </a:rPr>
              <a:t>Shuming Nie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FEF4CECE-3A7D-A048-8492-37DD53CB10CA}"/>
              </a:ext>
            </a:extLst>
          </p:cNvPr>
          <p:cNvSpPr>
            <a:spLocks noGrp="1" noChangeArrowheads="1"/>
          </p:cNvSpPr>
          <p:nvPr>
            <p:ph type="title"/>
          </p:nvPr>
        </p:nvSpPr>
        <p:spPr>
          <a:xfrm>
            <a:off x="685800" y="609600"/>
            <a:ext cx="7772400" cy="823913"/>
          </a:xfrm>
        </p:spPr>
        <p:txBody>
          <a:bodyPr/>
          <a:lstStyle/>
          <a:p>
            <a:r>
              <a:rPr lang="en-US" altLang="zh-CN" sz="2000" b="1">
                <a:latin typeface="Rockwell" panose="02060603020205020403" pitchFamily="18" charset="77"/>
                <a:ea typeface="SimSun" panose="02010600030101010101" pitchFamily="2" charset="-122"/>
              </a:rPr>
              <a:t>Single-Molecule and Single Nanoparticle SERS</a:t>
            </a:r>
            <a:endParaRPr lang="en-US" altLang="zh-CN" sz="2000" b="1">
              <a:ea typeface="SimSun" panose="02010600030101010101" pitchFamily="2" charset="-122"/>
            </a:endParaRPr>
          </a:p>
        </p:txBody>
      </p:sp>
      <p:sp>
        <p:nvSpPr>
          <p:cNvPr id="38914" name="Rectangle 3">
            <a:extLst>
              <a:ext uri="{FF2B5EF4-FFF2-40B4-BE49-F238E27FC236}">
                <a16:creationId xmlns:a16="http://schemas.microsoft.com/office/drawing/2014/main" id="{21BDFB87-5A40-924A-86EE-E454EE7678DE}"/>
              </a:ext>
            </a:extLst>
          </p:cNvPr>
          <p:cNvSpPr>
            <a:spLocks noChangeArrowheads="1"/>
          </p:cNvSpPr>
          <p:nvPr/>
        </p:nvSpPr>
        <p:spPr bwMode="auto">
          <a:xfrm>
            <a:off x="2662238" y="70643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zh-CN" altLang="zh-CN" sz="2400">
              <a:solidFill>
                <a:schemeClr val="tx1"/>
              </a:solidFill>
            </a:endParaRPr>
          </a:p>
        </p:txBody>
      </p:sp>
      <p:sp>
        <p:nvSpPr>
          <p:cNvPr id="38915" name="Text Box 9">
            <a:extLst>
              <a:ext uri="{FF2B5EF4-FFF2-40B4-BE49-F238E27FC236}">
                <a16:creationId xmlns:a16="http://schemas.microsoft.com/office/drawing/2014/main" id="{9A8B7B23-6829-3242-A9C5-58F11B25F11D}"/>
              </a:ext>
            </a:extLst>
          </p:cNvPr>
          <p:cNvSpPr txBox="1">
            <a:spLocks noChangeArrowheads="1"/>
          </p:cNvSpPr>
          <p:nvPr/>
        </p:nvSpPr>
        <p:spPr bwMode="auto">
          <a:xfrm>
            <a:off x="4905375" y="5545138"/>
            <a:ext cx="3468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zh-CN" sz="2000" b="1" u="none">
                <a:solidFill>
                  <a:schemeClr val="tx1"/>
                </a:solidFill>
              </a:rPr>
              <a:t>S. M. Nie and S. R. Emory, Science 1997, 275, 1102.</a:t>
            </a:r>
          </a:p>
        </p:txBody>
      </p:sp>
      <p:pic>
        <p:nvPicPr>
          <p:cNvPr id="38916" name="Picture 4">
            <a:extLst>
              <a:ext uri="{FF2B5EF4-FFF2-40B4-BE49-F238E27FC236}">
                <a16:creationId xmlns:a16="http://schemas.microsoft.com/office/drawing/2014/main" id="{979789B4-5E64-1147-88CC-D4DFBC90F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1652588"/>
            <a:ext cx="3497262"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SERS_VS_QD_Spec">
            <a:extLst>
              <a:ext uri="{FF2B5EF4-FFF2-40B4-BE49-F238E27FC236}">
                <a16:creationId xmlns:a16="http://schemas.microsoft.com/office/drawing/2014/main" id="{26876150-7880-6346-8926-FD681447EDF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29125" y="1481138"/>
            <a:ext cx="3798888" cy="4094162"/>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6">
            <a:extLst>
              <a:ext uri="{FF2B5EF4-FFF2-40B4-BE49-F238E27FC236}">
                <a16:creationId xmlns:a16="http://schemas.microsoft.com/office/drawing/2014/main" id="{FAF4E7E7-6098-CF49-835B-7EB800D70771}"/>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Hot Particles and Hot Spots</a:t>
            </a:r>
          </a:p>
        </p:txBody>
      </p:sp>
      <p:pic>
        <p:nvPicPr>
          <p:cNvPr id="40962" name="Picture 4">
            <a:extLst>
              <a:ext uri="{FF2B5EF4-FFF2-40B4-BE49-F238E27FC236}">
                <a16:creationId xmlns:a16="http://schemas.microsoft.com/office/drawing/2014/main" id="{91F6FB07-DF30-1C47-8D64-D63BC8305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1193800"/>
            <a:ext cx="76803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6">
            <a:extLst>
              <a:ext uri="{FF2B5EF4-FFF2-40B4-BE49-F238E27FC236}">
                <a16:creationId xmlns:a16="http://schemas.microsoft.com/office/drawing/2014/main" id="{073D15D8-7E65-CF40-8DD7-8252641DDB96}"/>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800" b="1" u="none">
                <a:solidFill>
                  <a:schemeClr val="tx1"/>
                </a:solidFill>
              </a:rPr>
              <a:t>Colloidal Gold</a:t>
            </a:r>
          </a:p>
        </p:txBody>
      </p:sp>
      <p:pic>
        <p:nvPicPr>
          <p:cNvPr id="6146" name="Picture 1" descr="220px-Gold255.jpg">
            <a:extLst>
              <a:ext uri="{FF2B5EF4-FFF2-40B4-BE49-F238E27FC236}">
                <a16:creationId xmlns:a16="http://schemas.microsoft.com/office/drawing/2014/main" id="{CFEE7F65-CFFB-3B48-A754-457E84F4D0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465263"/>
            <a:ext cx="43148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mesogold.jpg">
            <a:extLst>
              <a:ext uri="{FF2B5EF4-FFF2-40B4-BE49-F238E27FC236}">
                <a16:creationId xmlns:a16="http://schemas.microsoft.com/office/drawing/2014/main" id="{0473292D-EDA4-1F45-AE3C-30AE673496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1725" y="1131888"/>
            <a:ext cx="2173288"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0">
            <a:extLst>
              <a:ext uri="{FF2B5EF4-FFF2-40B4-BE49-F238E27FC236}">
                <a16:creationId xmlns:a16="http://schemas.microsoft.com/office/drawing/2014/main" id="{3CE05944-71CB-0848-974C-121ACCCD54D9}"/>
              </a:ext>
            </a:extLst>
          </p:cNvPr>
          <p:cNvSpPr txBox="1">
            <a:spLocks noChangeArrowheads="1"/>
          </p:cNvSpPr>
          <p:nvPr/>
        </p:nvSpPr>
        <p:spPr bwMode="auto">
          <a:xfrm>
            <a:off x="782638" y="974725"/>
            <a:ext cx="7534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b="1" u="none">
                <a:solidFill>
                  <a:schemeClr val="tx1"/>
                </a:solidFill>
              </a:rPr>
              <a:t>Blinking SERS</a:t>
            </a:r>
          </a:p>
        </p:txBody>
      </p:sp>
      <p:sp>
        <p:nvSpPr>
          <p:cNvPr id="43010" name="Text Box 11">
            <a:extLst>
              <a:ext uri="{FF2B5EF4-FFF2-40B4-BE49-F238E27FC236}">
                <a16:creationId xmlns:a16="http://schemas.microsoft.com/office/drawing/2014/main" id="{D3BD5179-2A85-944E-A780-B7B23D34813C}"/>
              </a:ext>
            </a:extLst>
          </p:cNvPr>
          <p:cNvSpPr txBox="1">
            <a:spLocks noChangeArrowheads="1"/>
          </p:cNvSpPr>
          <p:nvPr/>
        </p:nvSpPr>
        <p:spPr bwMode="auto">
          <a:xfrm>
            <a:off x="3921125" y="5935663"/>
            <a:ext cx="474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zh-CN" sz="2000">
                <a:solidFill>
                  <a:schemeClr val="tx1"/>
                </a:solidFill>
              </a:rPr>
              <a:t>Emory et al. Faraday Disc. 2005</a:t>
            </a:r>
          </a:p>
        </p:txBody>
      </p:sp>
      <p:pic>
        <p:nvPicPr>
          <p:cNvPr id="43011" name="Picture 3">
            <a:extLst>
              <a:ext uri="{FF2B5EF4-FFF2-40B4-BE49-F238E27FC236}">
                <a16:creationId xmlns:a16="http://schemas.microsoft.com/office/drawing/2014/main" id="{7D0F6A5E-A606-6F4D-B3D9-CE48CC02A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1897063"/>
            <a:ext cx="38227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Faraday Figure 2">
            <a:extLst>
              <a:ext uri="{FF2B5EF4-FFF2-40B4-BE49-F238E27FC236}">
                <a16:creationId xmlns:a16="http://schemas.microsoft.com/office/drawing/2014/main" id="{EEB7C465-BFAF-B14D-90B0-E2ECD479A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1725613"/>
            <a:ext cx="3175000"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6">
            <a:extLst>
              <a:ext uri="{FF2B5EF4-FFF2-40B4-BE49-F238E27FC236}">
                <a16:creationId xmlns:a16="http://schemas.microsoft.com/office/drawing/2014/main" id="{E939798E-910D-D14E-8457-0AD7867D5121}"/>
              </a:ext>
            </a:extLst>
          </p:cNvPr>
          <p:cNvSpPr txBox="1">
            <a:spLocks noChangeArrowheads="1"/>
          </p:cNvSpPr>
          <p:nvPr/>
        </p:nvSpPr>
        <p:spPr bwMode="auto">
          <a:xfrm>
            <a:off x="657225" y="544513"/>
            <a:ext cx="7910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Single-Molecule SERS</a:t>
            </a:r>
          </a:p>
        </p:txBody>
      </p:sp>
      <p:pic>
        <p:nvPicPr>
          <p:cNvPr id="45058" name="Picture 3">
            <a:extLst>
              <a:ext uri="{FF2B5EF4-FFF2-40B4-BE49-F238E27FC236}">
                <a16:creationId xmlns:a16="http://schemas.microsoft.com/office/drawing/2014/main" id="{BB6985A1-77F9-FA43-AD0C-324B212A2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1174750"/>
            <a:ext cx="71247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8">
            <a:extLst>
              <a:ext uri="{FF2B5EF4-FFF2-40B4-BE49-F238E27FC236}">
                <a16:creationId xmlns:a16="http://schemas.microsoft.com/office/drawing/2014/main" id="{64C76B59-545E-A548-BD17-15F09C3EF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588" y="4403725"/>
            <a:ext cx="31765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0" descr="Kneipp-01.JPG">
            <a:extLst>
              <a:ext uri="{FF2B5EF4-FFF2-40B4-BE49-F238E27FC236}">
                <a16:creationId xmlns:a16="http://schemas.microsoft.com/office/drawing/2014/main" id="{F4687249-5C20-5A4E-B46F-C6E1FF329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8" y="1744663"/>
            <a:ext cx="16891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1">
            <a:extLst>
              <a:ext uri="{FF2B5EF4-FFF2-40B4-BE49-F238E27FC236}">
                <a16:creationId xmlns:a16="http://schemas.microsoft.com/office/drawing/2014/main" id="{5703ED27-E74F-6246-9B1D-8C11E4E07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913" y="4583113"/>
            <a:ext cx="2540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2">
            <a:extLst>
              <a:ext uri="{FF2B5EF4-FFF2-40B4-BE49-F238E27FC236}">
                <a16:creationId xmlns:a16="http://schemas.microsoft.com/office/drawing/2014/main" id="{C75E6A3D-00C3-9942-807D-2C22B27B10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038" y="4664075"/>
            <a:ext cx="26416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14">
            <a:extLst>
              <a:ext uri="{FF2B5EF4-FFF2-40B4-BE49-F238E27FC236}">
                <a16:creationId xmlns:a16="http://schemas.microsoft.com/office/drawing/2014/main" id="{0870477F-79FE-F14B-8182-DC47B75DEA7D}"/>
              </a:ext>
            </a:extLst>
          </p:cNvPr>
          <p:cNvSpPr txBox="1">
            <a:spLocks noChangeArrowheads="1"/>
          </p:cNvSpPr>
          <p:nvPr/>
        </p:nvSpPr>
        <p:spPr bwMode="auto">
          <a:xfrm>
            <a:off x="542925" y="4052888"/>
            <a:ext cx="175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zh-CN" sz="1400" u="none">
                <a:solidFill>
                  <a:schemeClr val="tx1"/>
                </a:solidFill>
              </a:rPr>
              <a:t>Katrin Kneipp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6">
            <a:extLst>
              <a:ext uri="{FF2B5EF4-FFF2-40B4-BE49-F238E27FC236}">
                <a16:creationId xmlns:a16="http://schemas.microsoft.com/office/drawing/2014/main" id="{ABE4F604-0BAF-9D40-A33F-9D794FD299D6}"/>
              </a:ext>
            </a:extLst>
          </p:cNvPr>
          <p:cNvSpPr txBox="1">
            <a:spLocks noChangeArrowheads="1"/>
          </p:cNvSpPr>
          <p:nvPr/>
        </p:nvSpPr>
        <p:spPr bwMode="auto">
          <a:xfrm>
            <a:off x="657225" y="544513"/>
            <a:ext cx="7910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Single-Molecule SERS</a:t>
            </a:r>
          </a:p>
        </p:txBody>
      </p:sp>
      <p:pic>
        <p:nvPicPr>
          <p:cNvPr id="47106" name="Picture 1">
            <a:extLst>
              <a:ext uri="{FF2B5EF4-FFF2-40B4-BE49-F238E27FC236}">
                <a16:creationId xmlns:a16="http://schemas.microsoft.com/office/drawing/2014/main" id="{0E11D1B0-3F89-EA4B-BF3A-C0147E203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3017838"/>
            <a:ext cx="5427662"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a:extLst>
              <a:ext uri="{FF2B5EF4-FFF2-40B4-BE49-F238E27FC236}">
                <a16:creationId xmlns:a16="http://schemas.microsoft.com/office/drawing/2014/main" id="{B9A6F324-AA95-D94A-A200-977792D60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275" y="3724275"/>
            <a:ext cx="2641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a:extLst>
              <a:ext uri="{FF2B5EF4-FFF2-40B4-BE49-F238E27FC236}">
                <a16:creationId xmlns:a16="http://schemas.microsoft.com/office/drawing/2014/main" id="{476CAB81-B2F5-984D-98C9-D780DE2121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88" y="1052513"/>
            <a:ext cx="3522662"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a:extLst>
              <a:ext uri="{FF2B5EF4-FFF2-40B4-BE49-F238E27FC236}">
                <a16:creationId xmlns:a16="http://schemas.microsoft.com/office/drawing/2014/main" id="{B33B04C6-848B-A743-9166-80EC46417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095375"/>
            <a:ext cx="3259138"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6">
            <a:extLst>
              <a:ext uri="{FF2B5EF4-FFF2-40B4-BE49-F238E27FC236}">
                <a16:creationId xmlns:a16="http://schemas.microsoft.com/office/drawing/2014/main" id="{B6E00656-8967-CB44-AB44-4039BED90266}"/>
              </a:ext>
            </a:extLst>
          </p:cNvPr>
          <p:cNvSpPr txBox="1">
            <a:spLocks noChangeArrowheads="1"/>
          </p:cNvSpPr>
          <p:nvPr/>
        </p:nvSpPr>
        <p:spPr bwMode="auto">
          <a:xfrm>
            <a:off x="657225" y="544513"/>
            <a:ext cx="7910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Tip-Enhanced Raman Scattering (TERS)</a:t>
            </a:r>
          </a:p>
        </p:txBody>
      </p:sp>
      <p:pic>
        <p:nvPicPr>
          <p:cNvPr id="49154" name="Picture 1">
            <a:extLst>
              <a:ext uri="{FF2B5EF4-FFF2-40B4-BE49-F238E27FC236}">
                <a16:creationId xmlns:a16="http://schemas.microsoft.com/office/drawing/2014/main" id="{F4980CAD-28B8-574F-B6FC-608F88033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3" y="1006475"/>
            <a:ext cx="6667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a:extLst>
              <a:ext uri="{FF2B5EF4-FFF2-40B4-BE49-F238E27FC236}">
                <a16:creationId xmlns:a16="http://schemas.microsoft.com/office/drawing/2014/main" id="{1EE5B49F-170D-524D-B9D9-2EB8E3726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13" y="3414713"/>
            <a:ext cx="2827337"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Pettinger.JPG">
            <a:extLst>
              <a:ext uri="{FF2B5EF4-FFF2-40B4-BE49-F238E27FC236}">
                <a16:creationId xmlns:a16="http://schemas.microsoft.com/office/drawing/2014/main" id="{38A75446-AE76-DF40-9185-EED8774EAE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563" y="3425825"/>
            <a:ext cx="27066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13">
            <a:extLst>
              <a:ext uri="{FF2B5EF4-FFF2-40B4-BE49-F238E27FC236}">
                <a16:creationId xmlns:a16="http://schemas.microsoft.com/office/drawing/2014/main" id="{411647FB-9F76-9644-9912-8BD8C5484FC8}"/>
              </a:ext>
            </a:extLst>
          </p:cNvPr>
          <p:cNvSpPr txBox="1">
            <a:spLocks noChangeArrowheads="1"/>
          </p:cNvSpPr>
          <p:nvPr/>
        </p:nvSpPr>
        <p:spPr bwMode="auto">
          <a:xfrm>
            <a:off x="852488" y="4495800"/>
            <a:ext cx="842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zh-CN" sz="1400" u="none">
                <a:solidFill>
                  <a:schemeClr val="tx1"/>
                </a:solidFill>
              </a:rPr>
              <a:t>Bruno</a:t>
            </a:r>
          </a:p>
          <a:p>
            <a:pPr>
              <a:spcBef>
                <a:spcPct val="0"/>
              </a:spcBef>
              <a:buFontTx/>
              <a:buNone/>
            </a:pPr>
            <a:r>
              <a:rPr lang="en-US" altLang="zh-CN" sz="1400" u="none">
                <a:solidFill>
                  <a:schemeClr val="tx1"/>
                </a:solidFill>
              </a:rPr>
              <a:t>Pettinger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6">
            <a:extLst>
              <a:ext uri="{FF2B5EF4-FFF2-40B4-BE49-F238E27FC236}">
                <a16:creationId xmlns:a16="http://schemas.microsoft.com/office/drawing/2014/main" id="{38BE1C5F-B5F4-9340-865F-52BF446E0ED7}"/>
              </a:ext>
            </a:extLst>
          </p:cNvPr>
          <p:cNvSpPr txBox="1">
            <a:spLocks noChangeArrowheads="1"/>
          </p:cNvSpPr>
          <p:nvPr/>
        </p:nvSpPr>
        <p:spPr bwMode="auto">
          <a:xfrm>
            <a:off x="657225" y="544513"/>
            <a:ext cx="7910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Tip-Enhanced Raman Scattering (TERS)</a:t>
            </a:r>
          </a:p>
        </p:txBody>
      </p:sp>
      <p:pic>
        <p:nvPicPr>
          <p:cNvPr id="51202" name="Picture 2">
            <a:extLst>
              <a:ext uri="{FF2B5EF4-FFF2-40B4-BE49-F238E27FC236}">
                <a16:creationId xmlns:a16="http://schemas.microsoft.com/office/drawing/2014/main" id="{12EE14FE-3E92-7A4D-A2A7-FB13A7F33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063625"/>
            <a:ext cx="6731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a:extLst>
              <a:ext uri="{FF2B5EF4-FFF2-40B4-BE49-F238E27FC236}">
                <a16:creationId xmlns:a16="http://schemas.microsoft.com/office/drawing/2014/main" id="{FDFBEF04-575B-E64A-9C04-D9301B6F4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913" y="3500438"/>
            <a:ext cx="2709862"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Tian.JPG">
            <a:extLst>
              <a:ext uri="{FF2B5EF4-FFF2-40B4-BE49-F238E27FC236}">
                <a16:creationId xmlns:a16="http://schemas.microsoft.com/office/drawing/2014/main" id="{81B3465A-9804-B440-93C7-F28DCC4FD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213" y="3689350"/>
            <a:ext cx="1881187"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8">
            <a:extLst>
              <a:ext uri="{FF2B5EF4-FFF2-40B4-BE49-F238E27FC236}">
                <a16:creationId xmlns:a16="http://schemas.microsoft.com/office/drawing/2014/main" id="{BB8CE695-FA9A-0641-8B9D-83CDCABF4A56}"/>
              </a:ext>
            </a:extLst>
          </p:cNvPr>
          <p:cNvSpPr txBox="1">
            <a:spLocks noChangeArrowheads="1"/>
          </p:cNvSpPr>
          <p:nvPr/>
        </p:nvSpPr>
        <p:spPr bwMode="auto">
          <a:xfrm>
            <a:off x="2114550" y="5865813"/>
            <a:ext cx="1754188" cy="307975"/>
          </a:xfrm>
          <a:prstGeom prst="rect">
            <a:avLst/>
          </a:prstGeom>
          <a:noFill/>
          <a:ln>
            <a:noFill/>
          </a:ln>
          <a:extLst>
            <a:ext uri="{909E8E84-426E-40dd-AFC4-6F175D3DCCD1}"/>
            <a:ext uri="{91240B29-F687-4f45-9708-019B960494DF}"/>
          </a:extLst>
        </p:spPr>
        <p:txBody>
          <a:bodyPr>
            <a:spAutoFit/>
          </a:bodyPr>
          <a:lstStyle>
            <a:lvl1pPr eaLnBrk="0" hangingPunct="0">
              <a:defRPr sz="2400" u="sng">
                <a:solidFill>
                  <a:schemeClr val="tx1"/>
                </a:solidFill>
                <a:latin typeface="Times New Roman" charset="0"/>
                <a:ea typeface="ＭＳ Ｐゴシック" charset="0"/>
                <a:cs typeface="ＭＳ Ｐゴシック" charset="0"/>
              </a:defRPr>
            </a:lvl1pPr>
            <a:lvl2pPr marL="742950" indent="-285750" eaLnBrk="0" hangingPunct="0">
              <a:defRPr sz="2400" u="sng">
                <a:solidFill>
                  <a:schemeClr val="tx1"/>
                </a:solidFill>
                <a:latin typeface="Times New Roman" charset="0"/>
                <a:ea typeface="ＭＳ Ｐゴシック" charset="0"/>
              </a:defRPr>
            </a:lvl2pPr>
            <a:lvl3pPr marL="1143000" indent="-228600" eaLnBrk="0" hangingPunct="0">
              <a:defRPr sz="2400" u="sng">
                <a:solidFill>
                  <a:schemeClr val="tx1"/>
                </a:solidFill>
                <a:latin typeface="Times New Roman" charset="0"/>
                <a:ea typeface="ＭＳ Ｐゴシック" charset="0"/>
              </a:defRPr>
            </a:lvl3pPr>
            <a:lvl4pPr marL="1600200" indent="-228600" eaLnBrk="0" hangingPunct="0">
              <a:defRPr sz="2400" u="sng">
                <a:solidFill>
                  <a:schemeClr val="tx1"/>
                </a:solidFill>
                <a:latin typeface="Times New Roman" charset="0"/>
                <a:ea typeface="ＭＳ Ｐゴシック" charset="0"/>
              </a:defRPr>
            </a:lvl4pPr>
            <a:lvl5pPr marL="2057400" indent="-228600" eaLnBrk="0" hangingPunct="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pPr algn="ctr" eaLnBrk="1" hangingPunct="1">
              <a:defRPr/>
            </a:pPr>
            <a:r>
              <a:rPr lang="en-US" sz="1400" u="none" dirty="0" err="1">
                <a:solidFill>
                  <a:schemeClr val="bg2">
                    <a:lumMod val="20000"/>
                    <a:lumOff val="80000"/>
                  </a:schemeClr>
                </a:solidFill>
              </a:rPr>
              <a:t>Zhong</a:t>
            </a:r>
            <a:r>
              <a:rPr lang="en-US" sz="1400" u="none" dirty="0">
                <a:solidFill>
                  <a:schemeClr val="bg2">
                    <a:lumMod val="20000"/>
                    <a:lumOff val="80000"/>
                  </a:schemeClr>
                </a:solidFill>
              </a:rPr>
              <a:t> </a:t>
            </a:r>
            <a:r>
              <a:rPr lang="en-US" sz="1400" u="none" dirty="0" err="1">
                <a:solidFill>
                  <a:schemeClr val="bg2">
                    <a:lumMod val="20000"/>
                    <a:lumOff val="80000"/>
                  </a:schemeClr>
                </a:solidFill>
              </a:rPr>
              <a:t>Qun</a:t>
            </a:r>
            <a:r>
              <a:rPr lang="en-US" sz="1400" u="none" dirty="0">
                <a:solidFill>
                  <a:schemeClr val="bg2">
                    <a:lumMod val="20000"/>
                    <a:lumOff val="80000"/>
                  </a:schemeClr>
                </a:solidFill>
              </a:rPr>
              <a:t> </a:t>
            </a:r>
            <a:r>
              <a:rPr lang="en-US" sz="1400" u="none" dirty="0" err="1">
                <a:solidFill>
                  <a:schemeClr val="bg2">
                    <a:lumMod val="20000"/>
                    <a:lumOff val="80000"/>
                  </a:schemeClr>
                </a:solidFill>
              </a:rPr>
              <a:t>Tian</a:t>
            </a:r>
            <a:endParaRPr lang="en-US" sz="1400" u="none" dirty="0">
              <a:solidFill>
                <a:schemeClr val="bg2">
                  <a:lumMod val="20000"/>
                  <a:lumOff val="8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6">
            <a:extLst>
              <a:ext uri="{FF2B5EF4-FFF2-40B4-BE49-F238E27FC236}">
                <a16:creationId xmlns:a16="http://schemas.microsoft.com/office/drawing/2014/main" id="{0EAF2901-3AAC-6F41-BD42-15A516861549}"/>
              </a:ext>
            </a:extLst>
          </p:cNvPr>
          <p:cNvSpPr txBox="1">
            <a:spLocks noChangeArrowheads="1"/>
          </p:cNvSpPr>
          <p:nvPr/>
        </p:nvSpPr>
        <p:spPr bwMode="auto">
          <a:xfrm>
            <a:off x="657225" y="544513"/>
            <a:ext cx="7910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000" b="1" u="none">
                <a:solidFill>
                  <a:schemeClr val="tx1"/>
                </a:solidFill>
              </a:rPr>
              <a:t>Tip-Enhanced Raman Scattering (TERS)</a:t>
            </a:r>
          </a:p>
        </p:txBody>
      </p:sp>
      <p:pic>
        <p:nvPicPr>
          <p:cNvPr id="53250" name="Picture 2">
            <a:extLst>
              <a:ext uri="{FF2B5EF4-FFF2-40B4-BE49-F238E27FC236}">
                <a16:creationId xmlns:a16="http://schemas.microsoft.com/office/drawing/2014/main" id="{F2637BFE-2F3B-2F4D-8B64-466E1CA65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1004888"/>
            <a:ext cx="6654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a:extLst>
              <a:ext uri="{FF2B5EF4-FFF2-40B4-BE49-F238E27FC236}">
                <a16:creationId xmlns:a16="http://schemas.microsoft.com/office/drawing/2014/main" id="{F4BFB5D5-6406-294A-BBCB-4DAEF4DEA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3132138"/>
            <a:ext cx="6108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descr="Hou-02.JPG">
            <a:extLst>
              <a:ext uri="{FF2B5EF4-FFF2-40B4-BE49-F238E27FC236}">
                <a16:creationId xmlns:a16="http://schemas.microsoft.com/office/drawing/2014/main" id="{4A8073F4-CC5C-1E43-AB2C-BA8B8C2D8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3568700"/>
            <a:ext cx="14224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8">
            <a:extLst>
              <a:ext uri="{FF2B5EF4-FFF2-40B4-BE49-F238E27FC236}">
                <a16:creationId xmlns:a16="http://schemas.microsoft.com/office/drawing/2014/main" id="{6AA0318A-744F-F741-8D1C-EE1A02B35A85}"/>
              </a:ext>
            </a:extLst>
          </p:cNvPr>
          <p:cNvSpPr txBox="1">
            <a:spLocks noChangeArrowheads="1"/>
          </p:cNvSpPr>
          <p:nvPr/>
        </p:nvSpPr>
        <p:spPr bwMode="auto">
          <a:xfrm>
            <a:off x="1085850" y="5648325"/>
            <a:ext cx="1755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zh-CN" sz="1400" u="none">
                <a:solidFill>
                  <a:schemeClr val="tx1"/>
                </a:solidFill>
              </a:rPr>
              <a:t>Jianguo Hou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
            <a:extLst>
              <a:ext uri="{FF2B5EF4-FFF2-40B4-BE49-F238E27FC236}">
                <a16:creationId xmlns:a16="http://schemas.microsoft.com/office/drawing/2014/main" id="{F55F26F5-1DEE-F54B-9228-AAB75FEE5178}"/>
              </a:ext>
            </a:extLst>
          </p:cNvPr>
          <p:cNvSpPr txBox="1">
            <a:spLocks noChangeArrowheads="1"/>
          </p:cNvSpPr>
          <p:nvPr/>
        </p:nvSpPr>
        <p:spPr bwMode="auto">
          <a:xfrm>
            <a:off x="465138" y="539750"/>
            <a:ext cx="81930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600" b="1" u="none">
                <a:solidFill>
                  <a:schemeClr val="tx1"/>
                </a:solidFill>
                <a:latin typeface="Arial" panose="020B0604020202020204" pitchFamily="34" charset="0"/>
              </a:rPr>
              <a:t>Metallic Nanoparticles: Surface Plasmon Resonance and Surface-Enhanced Raman Scattering (SERS)</a:t>
            </a:r>
            <a:endParaRPr lang="en-US" altLang="en-US" sz="2600" u="none">
              <a:solidFill>
                <a:schemeClr val="tx1"/>
              </a:solidFill>
              <a:latin typeface="Arial" panose="020B0604020202020204" pitchFamily="34" charset="0"/>
            </a:endParaRPr>
          </a:p>
          <a:p>
            <a:pPr algn="ctr" eaLnBrk="1" hangingPunct="1">
              <a:spcBef>
                <a:spcPct val="0"/>
              </a:spcBef>
              <a:buFontTx/>
              <a:buNone/>
            </a:pPr>
            <a:r>
              <a:rPr lang="en-US" altLang="en-US" sz="2000" b="1" u="none">
                <a:solidFill>
                  <a:schemeClr val="tx1"/>
                </a:solidFill>
                <a:latin typeface="Arial" panose="020B0604020202020204" pitchFamily="34" charset="0"/>
              </a:rPr>
              <a:t> </a:t>
            </a:r>
            <a:endParaRPr lang="en-US" altLang="en-US" sz="2000" u="none">
              <a:solidFill>
                <a:schemeClr val="tx1"/>
              </a:solidFill>
              <a:latin typeface="Arial" panose="020B0604020202020204" pitchFamily="34" charset="0"/>
            </a:endParaRPr>
          </a:p>
        </p:txBody>
      </p:sp>
      <p:pic>
        <p:nvPicPr>
          <p:cNvPr id="55298" name="Picture 1">
            <a:extLst>
              <a:ext uri="{FF2B5EF4-FFF2-40B4-BE49-F238E27FC236}">
                <a16:creationId xmlns:a16="http://schemas.microsoft.com/office/drawing/2014/main" id="{1187045A-7C4A-8F42-8FB4-D7F377577D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3" y="2466975"/>
            <a:ext cx="79311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16">
            <a:extLst>
              <a:ext uri="{FF2B5EF4-FFF2-40B4-BE49-F238E27FC236}">
                <a16:creationId xmlns:a16="http://schemas.microsoft.com/office/drawing/2014/main" id="{8C067EC3-364E-5C46-A3B2-19A3C75FCDED}"/>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Encapsulated Gold Nanoparticles</a:t>
            </a:r>
          </a:p>
        </p:txBody>
      </p:sp>
      <p:pic>
        <p:nvPicPr>
          <p:cNvPr id="57346" name="Picture 1" descr="b708839f-f4.gif">
            <a:extLst>
              <a:ext uri="{FF2B5EF4-FFF2-40B4-BE49-F238E27FC236}">
                <a16:creationId xmlns:a16="http://schemas.microsoft.com/office/drawing/2014/main" id="{46406B2F-0BF8-204D-BD45-DCC7FD7EF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550988"/>
            <a:ext cx="7620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6">
            <a:extLst>
              <a:ext uri="{FF2B5EF4-FFF2-40B4-BE49-F238E27FC236}">
                <a16:creationId xmlns:a16="http://schemas.microsoft.com/office/drawing/2014/main" id="{05B4CCB3-FBDE-E04F-931E-1C89BCA1D947}"/>
              </a:ext>
            </a:extLst>
          </p:cNvPr>
          <p:cNvSpPr txBox="1">
            <a:spLocks noChangeArrowheads="1"/>
          </p:cNvSpPr>
          <p:nvPr/>
        </p:nvSpPr>
        <p:spPr bwMode="auto">
          <a:xfrm>
            <a:off x="392113" y="477838"/>
            <a:ext cx="8316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400" b="1" u="none">
                <a:solidFill>
                  <a:schemeClr val="tx1"/>
                </a:solidFill>
              </a:rPr>
              <a:t>SERS Nanoparticle Tags</a:t>
            </a:r>
          </a:p>
        </p:txBody>
      </p:sp>
      <p:pic>
        <p:nvPicPr>
          <p:cNvPr id="59394" name="Picture 4" descr="SERS-Particle">
            <a:extLst>
              <a:ext uri="{FF2B5EF4-FFF2-40B4-BE49-F238E27FC236}">
                <a16:creationId xmlns:a16="http://schemas.microsoft.com/office/drawing/2014/main" id="{38F23DF5-B8AE-C643-9485-E1D3205B209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905000" y="1012825"/>
            <a:ext cx="5276850" cy="505142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6">
            <a:extLst>
              <a:ext uri="{FF2B5EF4-FFF2-40B4-BE49-F238E27FC236}">
                <a16:creationId xmlns:a16="http://schemas.microsoft.com/office/drawing/2014/main" id="{AEC7962A-7731-E542-A10E-38D922D2C7F3}"/>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Encapsulated Gold Nanoparticles (Biocompatible) </a:t>
            </a:r>
          </a:p>
        </p:txBody>
      </p:sp>
      <p:pic>
        <p:nvPicPr>
          <p:cNvPr id="61442" name="Picture 2">
            <a:extLst>
              <a:ext uri="{FF2B5EF4-FFF2-40B4-BE49-F238E27FC236}">
                <a16:creationId xmlns:a16="http://schemas.microsoft.com/office/drawing/2014/main" id="{1331FBAC-9AA5-1340-8C7D-028C53505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2324100"/>
            <a:ext cx="6743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6">
            <a:extLst>
              <a:ext uri="{FF2B5EF4-FFF2-40B4-BE49-F238E27FC236}">
                <a16:creationId xmlns:a16="http://schemas.microsoft.com/office/drawing/2014/main" id="{DEFB9732-96C1-0A44-B066-B382D2047162}"/>
              </a:ext>
            </a:extLst>
          </p:cNvPr>
          <p:cNvSpPr txBox="1">
            <a:spLocks noChangeArrowheads="1"/>
          </p:cNvSpPr>
          <p:nvPr/>
        </p:nvSpPr>
        <p:spPr bwMode="auto">
          <a:xfrm>
            <a:off x="623888" y="536575"/>
            <a:ext cx="79105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800" b="1" u="none">
                <a:solidFill>
                  <a:schemeClr val="tx1"/>
                </a:solidFill>
              </a:rPr>
              <a:t>Surface Plasmon Resonance EM Field Enhancement</a:t>
            </a:r>
          </a:p>
        </p:txBody>
      </p:sp>
      <p:pic>
        <p:nvPicPr>
          <p:cNvPr id="8194" name="Picture 2" descr="ac010601-1.f1.gif">
            <a:extLst>
              <a:ext uri="{FF2B5EF4-FFF2-40B4-BE49-F238E27FC236}">
                <a16:creationId xmlns:a16="http://schemas.microsoft.com/office/drawing/2014/main" id="{AE46D802-4D10-DE49-80DD-7052B52437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2179638"/>
            <a:ext cx="7443788"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6">
            <a:extLst>
              <a:ext uri="{FF2B5EF4-FFF2-40B4-BE49-F238E27FC236}">
                <a16:creationId xmlns:a16="http://schemas.microsoft.com/office/drawing/2014/main" id="{C6B89967-7B45-E74F-9AE8-7F374A2536A0}"/>
              </a:ext>
            </a:extLst>
          </p:cNvPr>
          <p:cNvSpPr txBox="1">
            <a:spLocks noChangeArrowheads="1"/>
          </p:cNvSpPr>
          <p:nvPr/>
        </p:nvSpPr>
        <p:spPr bwMode="auto">
          <a:xfrm>
            <a:off x="392113" y="477838"/>
            <a:ext cx="8316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400" b="1" u="none">
                <a:solidFill>
                  <a:schemeClr val="tx1"/>
                </a:solidFill>
              </a:rPr>
              <a:t>SERS Nanoparticle Tags</a:t>
            </a:r>
          </a:p>
        </p:txBody>
      </p:sp>
      <p:pic>
        <p:nvPicPr>
          <p:cNvPr id="63490" name="Picture 3">
            <a:extLst>
              <a:ext uri="{FF2B5EF4-FFF2-40B4-BE49-F238E27FC236}">
                <a16:creationId xmlns:a16="http://schemas.microsoft.com/office/drawing/2014/main" id="{EDF17C31-0132-6A41-AFF3-5FE1DA2F46DF}"/>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77938" y="1012825"/>
            <a:ext cx="6502400" cy="521335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6">
            <a:extLst>
              <a:ext uri="{FF2B5EF4-FFF2-40B4-BE49-F238E27FC236}">
                <a16:creationId xmlns:a16="http://schemas.microsoft.com/office/drawing/2014/main" id="{C49F055A-0870-F642-8E3B-CFCCB234FB37}"/>
              </a:ext>
            </a:extLst>
          </p:cNvPr>
          <p:cNvSpPr txBox="1">
            <a:spLocks noChangeArrowheads="1"/>
          </p:cNvSpPr>
          <p:nvPr/>
        </p:nvSpPr>
        <p:spPr bwMode="auto">
          <a:xfrm>
            <a:off x="1320800" y="595313"/>
            <a:ext cx="657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400" b="1">
                <a:solidFill>
                  <a:schemeClr val="tx1"/>
                </a:solidFill>
              </a:rPr>
              <a:t>In-Vivo SERS Spectroscopy</a:t>
            </a:r>
          </a:p>
        </p:txBody>
      </p:sp>
      <p:pic>
        <p:nvPicPr>
          <p:cNvPr id="65538" name="Picture 3">
            <a:extLst>
              <a:ext uri="{FF2B5EF4-FFF2-40B4-BE49-F238E27FC236}">
                <a16:creationId xmlns:a16="http://schemas.microsoft.com/office/drawing/2014/main" id="{B75FFAB9-4447-F843-85BB-1F2D63136EFF}"/>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6625" y="1374775"/>
            <a:ext cx="5646738" cy="4721225"/>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6">
            <a:extLst>
              <a:ext uri="{FF2B5EF4-FFF2-40B4-BE49-F238E27FC236}">
                <a16:creationId xmlns:a16="http://schemas.microsoft.com/office/drawing/2014/main" id="{6104EE85-E9F6-9549-B6AF-4B0C418DA4EB}"/>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First In-Vivo Application</a:t>
            </a:r>
          </a:p>
        </p:txBody>
      </p:sp>
      <p:pic>
        <p:nvPicPr>
          <p:cNvPr id="67586" name="Picture 3" descr="b708839f-f7.gif">
            <a:extLst>
              <a:ext uri="{FF2B5EF4-FFF2-40B4-BE49-F238E27FC236}">
                <a16:creationId xmlns:a16="http://schemas.microsoft.com/office/drawing/2014/main" id="{9A302310-74CB-1E4A-8476-65C31555E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1428750"/>
            <a:ext cx="6270625"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16">
            <a:extLst>
              <a:ext uri="{FF2B5EF4-FFF2-40B4-BE49-F238E27FC236}">
                <a16:creationId xmlns:a16="http://schemas.microsoft.com/office/drawing/2014/main" id="{18B83845-6FCF-0948-8631-73F9A4CC0FA0}"/>
              </a:ext>
            </a:extLst>
          </p:cNvPr>
          <p:cNvSpPr txBox="1">
            <a:spLocks noChangeArrowheads="1"/>
          </p:cNvSpPr>
          <p:nvPr/>
        </p:nvSpPr>
        <p:spPr bwMode="auto">
          <a:xfrm>
            <a:off x="696913" y="638175"/>
            <a:ext cx="767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Handheld Spectroscopic Device – </a:t>
            </a:r>
            <a:r>
              <a:rPr lang="ja-JP" altLang="en-US" sz="2800" b="1" u="none">
                <a:solidFill>
                  <a:schemeClr val="tx1"/>
                </a:solidFill>
              </a:rPr>
              <a:t>“</a:t>
            </a:r>
            <a:r>
              <a:rPr lang="en-US" altLang="ja-JP" sz="2800" b="1" u="none">
                <a:solidFill>
                  <a:schemeClr val="tx1"/>
                </a:solidFill>
              </a:rPr>
              <a:t>SpectroPen</a:t>
            </a:r>
            <a:r>
              <a:rPr lang="ja-JP" altLang="en-US" sz="2800" b="1" u="none">
                <a:solidFill>
                  <a:schemeClr val="tx1"/>
                </a:solidFill>
              </a:rPr>
              <a:t>”</a:t>
            </a:r>
            <a:endParaRPr lang="en-US" altLang="zh-CN" sz="2800" b="1" u="none">
              <a:solidFill>
                <a:schemeClr val="tx1"/>
              </a:solidFill>
            </a:endParaRPr>
          </a:p>
        </p:txBody>
      </p:sp>
      <p:pic>
        <p:nvPicPr>
          <p:cNvPr id="69634" name="Picture 4">
            <a:extLst>
              <a:ext uri="{FF2B5EF4-FFF2-40B4-BE49-F238E27FC236}">
                <a16:creationId xmlns:a16="http://schemas.microsoft.com/office/drawing/2014/main" id="{E8A1A8B7-9935-C645-B53F-4B3780835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1346200"/>
            <a:ext cx="4694237"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6">
            <a:extLst>
              <a:ext uri="{FF2B5EF4-FFF2-40B4-BE49-F238E27FC236}">
                <a16:creationId xmlns:a16="http://schemas.microsoft.com/office/drawing/2014/main" id="{7873AC5B-9DDF-BB48-AF42-AB358710D10E}"/>
              </a:ext>
            </a:extLst>
          </p:cNvPr>
          <p:cNvSpPr txBox="1">
            <a:spLocks noChangeArrowheads="1"/>
          </p:cNvSpPr>
          <p:nvPr/>
        </p:nvSpPr>
        <p:spPr bwMode="auto">
          <a:xfrm>
            <a:off x="696913" y="638175"/>
            <a:ext cx="767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Handheld Spectroscopic Pen Device - SpectroPen</a:t>
            </a:r>
          </a:p>
        </p:txBody>
      </p:sp>
      <p:pic>
        <p:nvPicPr>
          <p:cNvPr id="71682" name="Picture 3">
            <a:extLst>
              <a:ext uri="{FF2B5EF4-FFF2-40B4-BE49-F238E27FC236}">
                <a16:creationId xmlns:a16="http://schemas.microsoft.com/office/drawing/2014/main" id="{EABC2F5D-9F54-EF44-9211-EFFECF553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1916113"/>
            <a:ext cx="6240463"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BCA4523-7937-AC4E-B635-98066EA81C9B}"/>
              </a:ext>
            </a:extLst>
          </p:cNvPr>
          <p:cNvSpPr>
            <a:spLocks noGrp="1" noChangeArrowheads="1"/>
          </p:cNvSpPr>
          <p:nvPr>
            <p:ph type="ctrTitle"/>
          </p:nvPr>
        </p:nvSpPr>
        <p:spPr>
          <a:xfrm>
            <a:off x="769938" y="752475"/>
            <a:ext cx="5297487" cy="1003300"/>
          </a:xfrm>
        </p:spPr>
        <p:txBody>
          <a:bodyPr/>
          <a:lstStyle/>
          <a:p>
            <a:pPr eaLnBrk="1" hangingPunct="1"/>
            <a:br>
              <a:rPr lang="zh-CN" altLang="en-US" sz="2000" u="sng">
                <a:ea typeface="SimSun" panose="02010600030101010101" pitchFamily="2" charset="-122"/>
              </a:rPr>
            </a:br>
            <a:br>
              <a:rPr lang="zh-CN" altLang="en-US" sz="2000" u="sng">
                <a:ea typeface="SimSun" panose="02010600030101010101" pitchFamily="2" charset="-122"/>
              </a:rPr>
            </a:br>
            <a:br>
              <a:rPr lang="zh-CN" altLang="en-US" sz="2000" u="sng">
                <a:ea typeface="SimSun" panose="02010600030101010101" pitchFamily="2" charset="-122"/>
              </a:rPr>
            </a:br>
            <a:br>
              <a:rPr lang="en-US" altLang="zh-CN" sz="3200">
                <a:ea typeface="SimSun" panose="02010600030101010101" pitchFamily="2" charset="-122"/>
              </a:rPr>
            </a:br>
            <a:endParaRPr lang="en-US" altLang="zh-CN" sz="3200">
              <a:ea typeface="SimSun" panose="02010600030101010101" pitchFamily="2" charset="-122"/>
            </a:endParaRPr>
          </a:p>
        </p:txBody>
      </p:sp>
      <p:graphicFrame>
        <p:nvGraphicFramePr>
          <p:cNvPr id="73730" name="Object 5">
            <a:extLst>
              <a:ext uri="{FF2B5EF4-FFF2-40B4-BE49-F238E27FC236}">
                <a16:creationId xmlns:a16="http://schemas.microsoft.com/office/drawing/2014/main" id="{A54252BF-A08E-8141-A93E-0A6ED9E10535}"/>
              </a:ext>
            </a:extLst>
          </p:cNvPr>
          <p:cNvGraphicFramePr>
            <a:graphicFrameLocks noChangeAspect="1"/>
          </p:cNvGraphicFramePr>
          <p:nvPr/>
        </p:nvGraphicFramePr>
        <p:xfrm>
          <a:off x="7042150" y="3438525"/>
          <a:ext cx="1447800" cy="2895600"/>
        </p:xfrm>
        <a:graphic>
          <a:graphicData uri="http://schemas.openxmlformats.org/presentationml/2006/ole">
            <mc:AlternateContent xmlns:mc="http://schemas.openxmlformats.org/markup-compatibility/2006">
              <mc:Choice xmlns:v="urn:schemas-microsoft-com:vml" Requires="v">
                <p:oleObj spid="_x0000_s73735" name="Image" r:id="rId4" imgW="793750" imgH="1587500" progId="Photoshop.Image.6">
                  <p:embed/>
                </p:oleObj>
              </mc:Choice>
              <mc:Fallback>
                <p:oleObj name="Image" r:id="rId4" imgW="793750" imgH="1587500" progId="Photoshop.Image.6">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150" y="3438525"/>
                        <a:ext cx="1447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3731" name="Rectangle 7">
            <a:extLst>
              <a:ext uri="{FF2B5EF4-FFF2-40B4-BE49-F238E27FC236}">
                <a16:creationId xmlns:a16="http://schemas.microsoft.com/office/drawing/2014/main" id="{E9848515-A862-704C-A9CF-7CE1563F58EC}"/>
              </a:ext>
            </a:extLst>
          </p:cNvPr>
          <p:cNvSpPr>
            <a:spLocks noChangeArrowheads="1"/>
          </p:cNvSpPr>
          <p:nvPr/>
        </p:nvSpPr>
        <p:spPr bwMode="auto">
          <a:xfrm>
            <a:off x="668338" y="479425"/>
            <a:ext cx="57610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zh-CN" sz="2400" b="1" u="none">
                <a:ea typeface="SimSun" panose="02010600030101010101" pitchFamily="2" charset="-122"/>
              </a:rPr>
              <a:t>In-Vivo and Intraoperative </a:t>
            </a:r>
          </a:p>
          <a:p>
            <a:pPr algn="ctr">
              <a:spcBef>
                <a:spcPct val="0"/>
              </a:spcBef>
              <a:buFontTx/>
              <a:buNone/>
            </a:pPr>
            <a:r>
              <a:rPr lang="en-US" altLang="zh-CN" sz="2400" b="1" u="none">
                <a:ea typeface="SimSun" panose="02010600030101010101" pitchFamily="2" charset="-122"/>
              </a:rPr>
              <a:t>Optical Imaging – Tumor Margins, Residual Tumor Cells, and Metastatic Lymph Nodes</a:t>
            </a:r>
          </a:p>
        </p:txBody>
      </p:sp>
      <p:pic>
        <p:nvPicPr>
          <p:cNvPr id="73732" name="Picture 9" descr="C:\Users\Shuming Nie\Desktop\photo.jpg">
            <a:extLst>
              <a:ext uri="{FF2B5EF4-FFF2-40B4-BE49-F238E27FC236}">
                <a16:creationId xmlns:a16="http://schemas.microsoft.com/office/drawing/2014/main" id="{15D5C555-D1DF-BC4A-BEAC-0F5FB49F77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88" y="2017713"/>
            <a:ext cx="3113087"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descr="C:\Users\Shuming Nie\Desktop\photo-2">
            <a:extLst>
              <a:ext uri="{FF2B5EF4-FFF2-40B4-BE49-F238E27FC236}">
                <a16:creationId xmlns:a16="http://schemas.microsoft.com/office/drawing/2014/main" id="{40AF78CF-48B1-FA42-A988-ACA7DB6E25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225" y="2017713"/>
            <a:ext cx="3109913"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8" descr="C:\Users\Shuming Nie\Desktop\iPhone-iTune\Photos-Nie\Nie-Photos\VA-Photo-2008.jpg">
            <a:extLst>
              <a:ext uri="{FF2B5EF4-FFF2-40B4-BE49-F238E27FC236}">
                <a16:creationId xmlns:a16="http://schemas.microsoft.com/office/drawing/2014/main" id="{3DB6283D-A5A8-CB47-8F92-5FE5012CD5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582613"/>
            <a:ext cx="20764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6">
            <a:extLst>
              <a:ext uri="{FF2B5EF4-FFF2-40B4-BE49-F238E27FC236}">
                <a16:creationId xmlns:a16="http://schemas.microsoft.com/office/drawing/2014/main" id="{AF237505-46FC-5E42-B1CA-D190B33733B0}"/>
              </a:ext>
            </a:extLst>
          </p:cNvPr>
          <p:cNvSpPr txBox="1">
            <a:spLocks noChangeArrowheads="1"/>
          </p:cNvSpPr>
          <p:nvPr/>
        </p:nvSpPr>
        <p:spPr bwMode="auto">
          <a:xfrm>
            <a:off x="696913" y="565150"/>
            <a:ext cx="7677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Spectrally Encoded Raman Nanoparticles for Intraoperative Cancer Detection</a:t>
            </a:r>
          </a:p>
        </p:txBody>
      </p:sp>
      <p:pic>
        <p:nvPicPr>
          <p:cNvPr id="75778" name="Picture 2">
            <a:extLst>
              <a:ext uri="{FF2B5EF4-FFF2-40B4-BE49-F238E27FC236}">
                <a16:creationId xmlns:a16="http://schemas.microsoft.com/office/drawing/2014/main" id="{AF5C42FC-2D16-6B4C-B148-E34222535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1574800"/>
            <a:ext cx="709771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16">
            <a:extLst>
              <a:ext uri="{FF2B5EF4-FFF2-40B4-BE49-F238E27FC236}">
                <a16:creationId xmlns:a16="http://schemas.microsoft.com/office/drawing/2014/main" id="{9441C9E1-BE6F-0B47-87DC-D75DF3AABF96}"/>
              </a:ext>
            </a:extLst>
          </p:cNvPr>
          <p:cNvSpPr txBox="1">
            <a:spLocks noChangeArrowheads="1"/>
          </p:cNvSpPr>
          <p:nvPr/>
        </p:nvSpPr>
        <p:spPr bwMode="auto">
          <a:xfrm>
            <a:off x="696913" y="565150"/>
            <a:ext cx="7677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SERS Nanoparticles for Intraoperative Tumor Margin Detection</a:t>
            </a:r>
          </a:p>
        </p:txBody>
      </p:sp>
      <p:pic>
        <p:nvPicPr>
          <p:cNvPr id="77826" name="Picture 2">
            <a:extLst>
              <a:ext uri="{FF2B5EF4-FFF2-40B4-BE49-F238E27FC236}">
                <a16:creationId xmlns:a16="http://schemas.microsoft.com/office/drawing/2014/main" id="{D37C43A5-1175-A44B-A018-5A8EEFC78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1522413"/>
            <a:ext cx="6284912"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7CDE962E-D5DF-FB47-9FBA-6812BF7EF5EC}"/>
              </a:ext>
            </a:extLst>
          </p:cNvPr>
          <p:cNvSpPr>
            <a:spLocks noChangeArrowheads="1"/>
          </p:cNvSpPr>
          <p:nvPr/>
        </p:nvSpPr>
        <p:spPr bwMode="auto">
          <a:xfrm>
            <a:off x="-971550" y="457200"/>
            <a:ext cx="6297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3427920" anchor="ct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zh-CN" sz="2400" b="1" i="1" u="none">
                <a:solidFill>
                  <a:srgbClr val="FFFFFF"/>
                </a:solidFill>
                <a:latin typeface="Arial" panose="020B0604020202020204" pitchFamily="34" charset="0"/>
                <a:cs typeface="Arial" panose="020B0604020202020204" pitchFamily="34" charset="0"/>
                <a:hlinkClick r:id="rId3"/>
              </a:rPr>
              <a:t>Lucas A. Lane</a:t>
            </a:r>
            <a:r>
              <a:rPr lang="en-US" altLang="zh-CN" sz="2400" b="1" i="1" u="none">
                <a:solidFill>
                  <a:srgbClr val="FFFFFF"/>
                </a:solidFill>
                <a:latin typeface="Arial" panose="020B0604020202020204" pitchFamily="34" charset="0"/>
                <a:cs typeface="Arial" panose="020B0604020202020204" pitchFamily="34" charset="0"/>
                <a:hlinkClick r:id="rId4"/>
              </a:rPr>
              <a:t>Ximei Qian</a:t>
            </a:r>
            <a:r>
              <a:rPr lang="en-US" altLang="zh-CN" sz="2400" b="1" i="1" u="none">
                <a:solidFill>
                  <a:srgbClr val="FFFFFF"/>
                </a:solidFill>
                <a:latin typeface="Arial" panose="020B0604020202020204" pitchFamily="34" charset="0"/>
                <a:cs typeface="Arial" panose="020B0604020202020204" pitchFamily="34" charset="0"/>
                <a:hlinkClick r:id="rId5"/>
              </a:rPr>
              <a:t>Shuming Nie</a:t>
            </a:r>
            <a:r>
              <a:rPr lang="en-US" altLang="zh-CN" sz="2400" b="1" i="1" baseline="30000">
                <a:solidFill>
                  <a:srgbClr val="FFFFFF"/>
                </a:solidFill>
                <a:latin typeface="Arial" panose="020B0604020202020204" pitchFamily="34" charset="0"/>
                <a:cs typeface="Arial" panose="020B0604020202020204" pitchFamily="34" charset="0"/>
                <a:hlinkClick r:id="rId6"/>
              </a:rPr>
              <a:t>*</a:t>
            </a:r>
            <a:endParaRPr lang="en-US" altLang="zh-CN" sz="2400" b="1" i="1">
              <a:solidFill>
                <a:srgbClr val="444444"/>
              </a:solidFill>
              <a:latin typeface="Arial" panose="020B0604020202020204" pitchFamily="34" charset="0"/>
              <a:cs typeface="Arial" panose="020B0604020202020204" pitchFamily="34" charset="0"/>
            </a:endParaRPr>
          </a:p>
          <a:p>
            <a:pPr>
              <a:spcBef>
                <a:spcPct val="0"/>
              </a:spcBef>
              <a:buFontTx/>
              <a:buNone/>
            </a:pPr>
            <a:endParaRPr lang="en-US" altLang="zh-CN" sz="2400">
              <a:solidFill>
                <a:schemeClr val="tx1"/>
              </a:solidFill>
              <a:cs typeface="Arial" panose="020B0604020202020204" pitchFamily="34" charset="0"/>
            </a:endParaRPr>
          </a:p>
        </p:txBody>
      </p:sp>
      <p:sp>
        <p:nvSpPr>
          <p:cNvPr id="79874" name="Rectangle 3">
            <a:extLst>
              <a:ext uri="{FF2B5EF4-FFF2-40B4-BE49-F238E27FC236}">
                <a16:creationId xmlns:a16="http://schemas.microsoft.com/office/drawing/2014/main" id="{F39D5292-7E2E-4E46-B191-F4EA0EA69FA6}"/>
              </a:ext>
            </a:extLst>
          </p:cNvPr>
          <p:cNvSpPr>
            <a:spLocks noChangeArrowheads="1"/>
          </p:cNvSpPr>
          <p:nvPr/>
        </p:nvSpPr>
        <p:spPr bwMode="auto">
          <a:xfrm>
            <a:off x="-971550" y="457200"/>
            <a:ext cx="629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427920" anchor="ct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fontAlgn="ctr">
              <a:spcBef>
                <a:spcPct val="0"/>
              </a:spcBef>
              <a:buFontTx/>
              <a:buNone/>
            </a:pPr>
            <a:r>
              <a:rPr lang="en-US" altLang="zh-CN" sz="2400" b="1" i="1" baseline="30000">
                <a:solidFill>
                  <a:srgbClr val="444444"/>
                </a:solidFill>
                <a:cs typeface="Arial" panose="020B0604020202020204" pitchFamily="34" charset="0"/>
              </a:rPr>
              <a:t>†</a:t>
            </a:r>
            <a:r>
              <a:rPr lang="en-US" altLang="zh-CN" sz="2400" b="1" i="1">
                <a:solidFill>
                  <a:srgbClr val="444444"/>
                </a:solidFill>
                <a:latin typeface="Arial" panose="020B0604020202020204" pitchFamily="34" charset="0"/>
                <a:cs typeface="Arial" panose="020B0604020202020204" pitchFamily="34" charset="0"/>
              </a:rPr>
              <a:t> Departments of Biomedical Engineering and Chemistry, , Health Sciences Research Building, Room E116, 1760 Haygood Drive, Atlanta, Georgia 30322, </a:t>
            </a:r>
          </a:p>
          <a:p>
            <a:pPr>
              <a:spcBef>
                <a:spcPct val="0"/>
              </a:spcBef>
              <a:buFontTx/>
              <a:buNone/>
            </a:pPr>
            <a:endParaRPr lang="en-US" altLang="zh-CN" sz="2400">
              <a:solidFill>
                <a:schemeClr val="tx1"/>
              </a:solidFill>
              <a:cs typeface="Arial" panose="020B0604020202020204" pitchFamily="34" charset="0"/>
            </a:endParaRPr>
          </a:p>
        </p:txBody>
      </p:sp>
      <p:sp>
        <p:nvSpPr>
          <p:cNvPr id="79875" name="Rectangle 5">
            <a:extLst>
              <a:ext uri="{FF2B5EF4-FFF2-40B4-BE49-F238E27FC236}">
                <a16:creationId xmlns:a16="http://schemas.microsoft.com/office/drawing/2014/main" id="{70E196E6-FBEC-AC4D-A93D-1C9770C71FCC}"/>
              </a:ext>
            </a:extLst>
          </p:cNvPr>
          <p:cNvSpPr>
            <a:spLocks noChangeArrowheads="1"/>
          </p:cNvSpPr>
          <p:nvPr/>
        </p:nvSpPr>
        <p:spPr bwMode="auto">
          <a:xfrm>
            <a:off x="-971550" y="457200"/>
            <a:ext cx="629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427920" anchor="ct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fontAlgn="ctr">
              <a:spcBef>
                <a:spcPct val="0"/>
              </a:spcBef>
              <a:buFontTx/>
              <a:buNone/>
            </a:pPr>
            <a:r>
              <a:rPr lang="en-US" altLang="zh-CN" sz="2400" b="1" i="1">
                <a:solidFill>
                  <a:srgbClr val="444444"/>
                </a:solidFill>
                <a:latin typeface="Arial" panose="020B0604020202020204" pitchFamily="34" charset="0"/>
                <a:cs typeface="Arial" panose="020B0604020202020204" pitchFamily="34" charset="0"/>
              </a:rPr>
              <a:t>Chem. Rev., ,  (19), pp 10489</a:t>
            </a:r>
            <a:r>
              <a:rPr lang="en-US" altLang="zh-CN" sz="2400" b="1" i="1">
                <a:solidFill>
                  <a:srgbClr val="444444"/>
                </a:solidFill>
                <a:cs typeface="Arial" panose="020B0604020202020204" pitchFamily="34" charset="0"/>
              </a:rPr>
              <a:t>–</a:t>
            </a:r>
            <a:r>
              <a:rPr lang="en-US" altLang="zh-CN" sz="2400" b="1" i="1">
                <a:solidFill>
                  <a:srgbClr val="444444"/>
                </a:solidFill>
                <a:latin typeface="Arial" panose="020B0604020202020204" pitchFamily="34" charset="0"/>
                <a:cs typeface="Arial" panose="020B0604020202020204" pitchFamily="34" charset="0"/>
              </a:rPr>
              <a:t>10529</a:t>
            </a:r>
          </a:p>
          <a:p>
            <a:pPr>
              <a:spcBef>
                <a:spcPct val="0"/>
              </a:spcBef>
              <a:buFontTx/>
              <a:buNone/>
            </a:pPr>
            <a:endParaRPr lang="en-US" altLang="zh-CN" sz="2400">
              <a:solidFill>
                <a:schemeClr val="tx1"/>
              </a:solidFill>
              <a:cs typeface="Arial" panose="020B0604020202020204" pitchFamily="34" charset="0"/>
            </a:endParaRPr>
          </a:p>
        </p:txBody>
      </p:sp>
      <p:sp>
        <p:nvSpPr>
          <p:cNvPr id="79876" name="Rectangle 6">
            <a:extLst>
              <a:ext uri="{FF2B5EF4-FFF2-40B4-BE49-F238E27FC236}">
                <a16:creationId xmlns:a16="http://schemas.microsoft.com/office/drawing/2014/main" id="{C5B751D4-2DE8-174D-BA0C-B1D971BE3B48}"/>
              </a:ext>
            </a:extLst>
          </p:cNvPr>
          <p:cNvSpPr>
            <a:spLocks noChangeArrowheads="1"/>
          </p:cNvSpPr>
          <p:nvPr/>
        </p:nvSpPr>
        <p:spPr bwMode="auto">
          <a:xfrm>
            <a:off x="-971550" y="457200"/>
            <a:ext cx="629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427920" anchor="ct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fontAlgn="ctr">
              <a:spcBef>
                <a:spcPct val="0"/>
              </a:spcBef>
              <a:buFontTx/>
              <a:buNone/>
            </a:pPr>
            <a:r>
              <a:rPr lang="en-US" altLang="zh-CN" sz="2400" b="1" i="1">
                <a:solidFill>
                  <a:srgbClr val="000000"/>
                </a:solidFill>
                <a:latin typeface="Arial" panose="020B0604020202020204" pitchFamily="34" charset="0"/>
                <a:cs typeface="Arial" panose="020B0604020202020204" pitchFamily="34" charset="0"/>
              </a:rPr>
              <a:t>DOI: </a:t>
            </a:r>
            <a:r>
              <a:rPr lang="en-US" altLang="zh-CN" sz="2400" b="1" i="1">
                <a:solidFill>
                  <a:srgbClr val="444444"/>
                </a:solidFill>
                <a:latin typeface="Arial" panose="020B0604020202020204" pitchFamily="34" charset="0"/>
                <a:cs typeface="Arial" panose="020B0604020202020204" pitchFamily="34" charset="0"/>
              </a:rPr>
              <a:t>10.1021/acs.chemrev.5b00265</a:t>
            </a:r>
          </a:p>
          <a:p>
            <a:pPr>
              <a:spcBef>
                <a:spcPct val="0"/>
              </a:spcBef>
              <a:buFontTx/>
              <a:buNone/>
            </a:pPr>
            <a:endParaRPr lang="en-US" altLang="zh-CN" sz="2400">
              <a:solidFill>
                <a:schemeClr val="tx1"/>
              </a:solidFill>
              <a:cs typeface="Arial" panose="020B0604020202020204" pitchFamily="34" charset="0"/>
            </a:endParaRPr>
          </a:p>
        </p:txBody>
      </p:sp>
      <p:sp>
        <p:nvSpPr>
          <p:cNvPr id="79877" name="Rectangle 7">
            <a:extLst>
              <a:ext uri="{FF2B5EF4-FFF2-40B4-BE49-F238E27FC236}">
                <a16:creationId xmlns:a16="http://schemas.microsoft.com/office/drawing/2014/main" id="{AF84F28B-D903-FB46-8B08-8C8F78A65059}"/>
              </a:ext>
            </a:extLst>
          </p:cNvPr>
          <p:cNvSpPr>
            <a:spLocks noChangeArrowheads="1"/>
          </p:cNvSpPr>
          <p:nvPr/>
        </p:nvSpPr>
        <p:spPr bwMode="auto">
          <a:xfrm>
            <a:off x="-971550" y="457200"/>
            <a:ext cx="6297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427920" anchor="ct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fontAlgn="ctr">
              <a:spcBef>
                <a:spcPct val="0"/>
              </a:spcBef>
              <a:buFontTx/>
              <a:buNone/>
            </a:pPr>
            <a:r>
              <a:rPr lang="en-US" altLang="zh-CN" sz="2400" b="1" i="1">
                <a:solidFill>
                  <a:srgbClr val="444444"/>
                </a:solidFill>
                <a:latin typeface="Arial" panose="020B0604020202020204" pitchFamily="34" charset="0"/>
                <a:cs typeface="Arial" panose="020B0604020202020204" pitchFamily="34" charset="0"/>
              </a:rPr>
              <a:t>Publication Date (Web): August 27, 2015</a:t>
            </a:r>
          </a:p>
          <a:p>
            <a:pPr>
              <a:spcBef>
                <a:spcPct val="0"/>
              </a:spcBef>
              <a:buFontTx/>
              <a:buNone/>
            </a:pPr>
            <a:endParaRPr lang="en-US" altLang="zh-CN" sz="2400">
              <a:solidFill>
                <a:schemeClr val="tx1"/>
              </a:solidFill>
              <a:cs typeface="Arial" panose="020B0604020202020204" pitchFamily="34" charset="0"/>
            </a:endParaRPr>
          </a:p>
        </p:txBody>
      </p:sp>
      <p:sp>
        <p:nvSpPr>
          <p:cNvPr id="79878" name="Rectangle 8">
            <a:extLst>
              <a:ext uri="{FF2B5EF4-FFF2-40B4-BE49-F238E27FC236}">
                <a16:creationId xmlns:a16="http://schemas.microsoft.com/office/drawing/2014/main" id="{C3622C0D-F503-284A-86EA-45FB7A445AE8}"/>
              </a:ext>
            </a:extLst>
          </p:cNvPr>
          <p:cNvSpPr>
            <a:spLocks noChangeArrowheads="1"/>
          </p:cNvSpPr>
          <p:nvPr/>
        </p:nvSpPr>
        <p:spPr bwMode="auto">
          <a:xfrm>
            <a:off x="-971550" y="457200"/>
            <a:ext cx="6297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427920" anchor="ct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fontAlgn="ctr">
              <a:spcBef>
                <a:spcPct val="0"/>
              </a:spcBef>
              <a:buFontTx/>
              <a:buNone/>
            </a:pPr>
            <a:r>
              <a:rPr lang="en-US" altLang="zh-CN" sz="2400" b="1" i="1">
                <a:solidFill>
                  <a:srgbClr val="444444"/>
                </a:solidFill>
                <a:latin typeface="Arial" panose="020B0604020202020204" pitchFamily="34" charset="0"/>
                <a:cs typeface="Arial" panose="020B0604020202020204" pitchFamily="34" charset="0"/>
              </a:rPr>
              <a:t>Copyright </a:t>
            </a:r>
            <a:r>
              <a:rPr lang="en-US" altLang="zh-CN" sz="2400" b="1" i="1">
                <a:solidFill>
                  <a:srgbClr val="444444"/>
                </a:solidFill>
                <a:cs typeface="Arial" panose="020B0604020202020204" pitchFamily="34" charset="0"/>
              </a:rPr>
              <a:t>©</a:t>
            </a:r>
            <a:r>
              <a:rPr lang="en-US" altLang="zh-CN" sz="2400" b="1" i="1">
                <a:solidFill>
                  <a:srgbClr val="444444"/>
                </a:solidFill>
                <a:latin typeface="Arial" panose="020B0604020202020204" pitchFamily="34" charset="0"/>
                <a:cs typeface="Arial" panose="020B0604020202020204" pitchFamily="34" charset="0"/>
              </a:rPr>
              <a:t> 2015 American Chemical Society</a:t>
            </a:r>
          </a:p>
          <a:p>
            <a:pPr>
              <a:spcBef>
                <a:spcPct val="0"/>
              </a:spcBef>
              <a:buFontTx/>
              <a:buNone/>
            </a:pPr>
            <a:endParaRPr lang="en-US" altLang="zh-CN" sz="2400">
              <a:solidFill>
                <a:schemeClr val="tx1"/>
              </a:solidFill>
              <a:cs typeface="Arial" panose="020B0604020202020204" pitchFamily="34" charset="0"/>
            </a:endParaRPr>
          </a:p>
        </p:txBody>
      </p:sp>
      <p:sp>
        <p:nvSpPr>
          <p:cNvPr id="79879" name="Rectangle 9">
            <a:extLst>
              <a:ext uri="{FF2B5EF4-FFF2-40B4-BE49-F238E27FC236}">
                <a16:creationId xmlns:a16="http://schemas.microsoft.com/office/drawing/2014/main" id="{E24BF3FD-115E-7E49-8186-D3AF113AB428}"/>
              </a:ext>
            </a:extLst>
          </p:cNvPr>
          <p:cNvSpPr>
            <a:spLocks noChangeArrowheads="1"/>
          </p:cNvSpPr>
          <p:nvPr/>
        </p:nvSpPr>
        <p:spPr bwMode="auto">
          <a:xfrm>
            <a:off x="-971550" y="457200"/>
            <a:ext cx="6297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427920" anchor="ct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fontAlgn="ctr">
              <a:spcBef>
                <a:spcPct val="0"/>
              </a:spcBef>
              <a:buFontTx/>
              <a:buNone/>
            </a:pPr>
            <a:r>
              <a:rPr lang="en-US" altLang="zh-CN" sz="2400" b="1" i="1">
                <a:solidFill>
                  <a:srgbClr val="444444"/>
                </a:solidFill>
                <a:latin typeface="Arial" panose="020B0604020202020204" pitchFamily="34" charset="0"/>
                <a:cs typeface="Arial" panose="020B0604020202020204" pitchFamily="34" charset="0"/>
              </a:rPr>
              <a:t>*E-mail: </a:t>
            </a:r>
            <a:r>
              <a:rPr lang="en-US" altLang="zh-CN" sz="2400" b="1" i="1">
                <a:solidFill>
                  <a:srgbClr val="444444"/>
                </a:solidFill>
                <a:latin typeface="Arial" panose="020B0604020202020204" pitchFamily="34" charset="0"/>
                <a:cs typeface="Arial" panose="020B0604020202020204" pitchFamily="34" charset="0"/>
                <a:hlinkClick r:id="rId7"/>
              </a:rPr>
              <a:t>snie@emory.edu</a:t>
            </a:r>
            <a:r>
              <a:rPr lang="en-US" altLang="zh-CN" sz="2400" b="1" i="1">
                <a:solidFill>
                  <a:srgbClr val="444444"/>
                </a:solidFill>
                <a:latin typeface="Arial" panose="020B0604020202020204" pitchFamily="34" charset="0"/>
                <a:cs typeface="Arial" panose="020B0604020202020204" pitchFamily="34" charset="0"/>
              </a:rPr>
              <a:t>; </a:t>
            </a:r>
            <a:r>
              <a:rPr lang="en-US" altLang="zh-CN" sz="2400" b="1" i="1">
                <a:solidFill>
                  <a:srgbClr val="444444"/>
                </a:solidFill>
                <a:latin typeface="Arial" panose="020B0604020202020204" pitchFamily="34" charset="0"/>
                <a:cs typeface="Arial" panose="020B0604020202020204" pitchFamily="34" charset="0"/>
                <a:hlinkClick r:id="rId8"/>
              </a:rPr>
              <a:t>snie@nju.edu.cn</a:t>
            </a:r>
            <a:r>
              <a:rPr lang="en-US" altLang="zh-CN" sz="2400" b="1" i="1">
                <a:solidFill>
                  <a:srgbClr val="444444"/>
                </a:solidFill>
                <a:latin typeface="Arial" panose="020B0604020202020204" pitchFamily="34" charset="0"/>
                <a:cs typeface="Arial" panose="020B0604020202020204" pitchFamily="34" charset="0"/>
              </a:rPr>
              <a:t>.</a:t>
            </a:r>
          </a:p>
          <a:p>
            <a:pPr>
              <a:spcBef>
                <a:spcPct val="0"/>
              </a:spcBef>
              <a:buFontTx/>
              <a:buNone/>
            </a:pPr>
            <a:endParaRPr lang="en-US" altLang="zh-CN" sz="2400">
              <a:solidFill>
                <a:schemeClr val="tx1"/>
              </a:solidFill>
              <a:cs typeface="Arial" panose="020B0604020202020204" pitchFamily="34" charset="0"/>
            </a:endParaRPr>
          </a:p>
        </p:txBody>
      </p:sp>
      <p:sp>
        <p:nvSpPr>
          <p:cNvPr id="79880" name="Rectangle 10">
            <a:extLst>
              <a:ext uri="{FF2B5EF4-FFF2-40B4-BE49-F238E27FC236}">
                <a16:creationId xmlns:a16="http://schemas.microsoft.com/office/drawing/2014/main" id="{5D363B02-E136-904B-92B6-A4AABB8BA6BA}"/>
              </a:ext>
            </a:extLst>
          </p:cNvPr>
          <p:cNvSpPr>
            <a:spLocks noChangeArrowheads="1"/>
          </p:cNvSpPr>
          <p:nvPr/>
        </p:nvSpPr>
        <p:spPr bwMode="auto">
          <a:xfrm>
            <a:off x="-971550" y="457200"/>
            <a:ext cx="6297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3427920" anchor="ct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fontAlgn="ctr">
              <a:spcBef>
                <a:spcPct val="0"/>
              </a:spcBef>
              <a:buFontTx/>
              <a:buNone/>
            </a:pPr>
            <a:r>
              <a:rPr lang="en-US" altLang="zh-CN" sz="2400" b="1" i="1">
                <a:solidFill>
                  <a:srgbClr val="444444"/>
                </a:solidFill>
                <a:latin typeface="Arial" panose="020B0604020202020204" pitchFamily="34" charset="0"/>
                <a:cs typeface="Arial" panose="020B0604020202020204" pitchFamily="34" charset="0"/>
              </a:rPr>
              <a:t>This article is part of the </a:t>
            </a:r>
            <a:r>
              <a:rPr lang="en-US" altLang="zh-CN" sz="2400" b="1" i="1">
                <a:solidFill>
                  <a:srgbClr val="444444"/>
                </a:solidFill>
                <a:latin typeface="Arial" panose="020B0604020202020204" pitchFamily="34" charset="0"/>
                <a:cs typeface="Arial" panose="020B0604020202020204" pitchFamily="34" charset="0"/>
                <a:hlinkClick r:id="rId9"/>
              </a:rPr>
              <a:t>Nanoparticles in Medicine</a:t>
            </a:r>
            <a:r>
              <a:rPr lang="en-US" altLang="zh-CN" sz="2400" b="1" i="1">
                <a:solidFill>
                  <a:srgbClr val="444444"/>
                </a:solidFill>
                <a:latin typeface="Arial" panose="020B0604020202020204" pitchFamily="34" charset="0"/>
                <a:cs typeface="Arial" panose="020B0604020202020204" pitchFamily="34" charset="0"/>
              </a:rPr>
              <a:t> special issue.</a:t>
            </a:r>
          </a:p>
          <a:p>
            <a:pPr>
              <a:spcBef>
                <a:spcPct val="0"/>
              </a:spcBef>
              <a:buFontTx/>
              <a:buNone/>
            </a:pPr>
            <a:endParaRPr lang="en-US" altLang="zh-CN" sz="2400">
              <a:solidFill>
                <a:schemeClr val="tx1"/>
              </a:solidFill>
              <a:cs typeface="Arial" panose="020B0604020202020204" pitchFamily="34" charset="0"/>
            </a:endParaRPr>
          </a:p>
        </p:txBody>
      </p:sp>
      <p:pic>
        <p:nvPicPr>
          <p:cNvPr id="79881" name="Picture 12" descr="http://pubs.acs.org/appl/literatum/publisher/achs/journals/content/chreay/2015/chreay.2015.115.issue-19/acs.chemrev.5b00265/20151008/images/medium/cr-2015-00265q_0002.gif">
            <a:extLst>
              <a:ext uri="{FF2B5EF4-FFF2-40B4-BE49-F238E27FC236}">
                <a16:creationId xmlns:a16="http://schemas.microsoft.com/office/drawing/2014/main" id="{A57E8A4C-8E06-CE48-A7A1-5D440ACE2A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50" y="17656175"/>
            <a:ext cx="38481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4" descr="http://pubs.acs.org/appl/literatum/publisher/achs/journals/content/chreay/2015/chreay.2015.115.issue-19/acs.chemrev.5b00265/20151008/images/medium/cr-2015-00265q_0002.gif">
            <a:extLst>
              <a:ext uri="{FF2B5EF4-FFF2-40B4-BE49-F238E27FC236}">
                <a16:creationId xmlns:a16="http://schemas.microsoft.com/office/drawing/2014/main" id="{F950A70C-16A2-B74F-B339-989946E045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363" y="3413125"/>
            <a:ext cx="1966912"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6" descr="http://pubs.acs.org/appl/literatum/publisher/achs/journals/content/chreay/2015/chreay.2015.115.issue-19/acs.chemrev.5b00265/20151008/images/medium/cr-2015-00265q_0003.gif">
            <a:extLst>
              <a:ext uri="{FF2B5EF4-FFF2-40B4-BE49-F238E27FC236}">
                <a16:creationId xmlns:a16="http://schemas.microsoft.com/office/drawing/2014/main" id="{95FFF18C-EF91-E546-B7E1-2BCAE1E647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4900" y="3325813"/>
            <a:ext cx="20161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8" descr="http://pubs.acs.org/appl/literatum/publisher/achs/journals/content/chreay/2015/chreay.2015.115.issue-19/acs.chemrev.5b00265/20151008/images/medium/cr-2015-00265q_0004.gif">
            <a:extLst>
              <a:ext uri="{FF2B5EF4-FFF2-40B4-BE49-F238E27FC236}">
                <a16:creationId xmlns:a16="http://schemas.microsoft.com/office/drawing/2014/main" id="{E6EB2516-78AC-BD40-B761-701E3CD37F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30963" y="3370263"/>
            <a:ext cx="19637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a:extLst>
              <a:ext uri="{FF2B5EF4-FFF2-40B4-BE49-F238E27FC236}">
                <a16:creationId xmlns:a16="http://schemas.microsoft.com/office/drawing/2014/main" id="{BEB7F7FE-A7EB-3142-B174-6C3BB3C13121}"/>
              </a:ext>
            </a:extLst>
          </p:cNvPr>
          <p:cNvSpPr/>
          <p:nvPr/>
        </p:nvSpPr>
        <p:spPr>
          <a:xfrm>
            <a:off x="508000" y="614363"/>
            <a:ext cx="8015288" cy="2616200"/>
          </a:xfrm>
          <a:prstGeom prst="rect">
            <a:avLst/>
          </a:prstGeom>
        </p:spPr>
        <p:txBody>
          <a:bodyPr>
            <a:spAutoFit/>
          </a:bodyPr>
          <a:lstStyle/>
          <a:p>
            <a:pPr algn="ctr">
              <a:defRPr/>
            </a:pPr>
            <a:r>
              <a:rPr lang="en-US" altLang="zh-CN" sz="2000" b="1" dirty="0"/>
              <a:t>SERS </a:t>
            </a:r>
            <a:r>
              <a:rPr lang="en-US" altLang="zh-CN" sz="2000" b="1" dirty="0" err="1"/>
              <a:t>Nanoparticles</a:t>
            </a:r>
            <a:r>
              <a:rPr lang="en-US" altLang="zh-CN" sz="2000" b="1" dirty="0"/>
              <a:t> in Medicine: From Label-Free Detection to Spectroscopic Tagging</a:t>
            </a:r>
          </a:p>
          <a:p>
            <a:pPr>
              <a:defRPr/>
            </a:pPr>
            <a:endParaRPr lang="en-US" altLang="zh-CN" sz="2000" b="1" dirty="0">
              <a:hlinkClick r:id="rId3"/>
            </a:endParaRPr>
          </a:p>
          <a:p>
            <a:pPr algn="ctr">
              <a:defRPr/>
            </a:pPr>
            <a:r>
              <a:rPr lang="en-US" altLang="zh-CN" u="none" dirty="0">
                <a:solidFill>
                  <a:schemeClr val="accent4">
                    <a:lumMod val="20000"/>
                    <a:lumOff val="80000"/>
                  </a:schemeClr>
                </a:solidFill>
                <a:hlinkClick r:id="rId3"/>
              </a:rPr>
              <a:t>Lucas A. Lane</a:t>
            </a:r>
            <a:r>
              <a:rPr lang="en-US" altLang="zh-CN" u="none" dirty="0">
                <a:solidFill>
                  <a:schemeClr val="accent4">
                    <a:lumMod val="20000"/>
                    <a:lumOff val="80000"/>
                  </a:schemeClr>
                </a:solidFill>
              </a:rPr>
              <a:t>, </a:t>
            </a:r>
            <a:r>
              <a:rPr lang="en-US" altLang="zh-CN" u="none" dirty="0">
                <a:solidFill>
                  <a:schemeClr val="accent4">
                    <a:lumMod val="20000"/>
                    <a:lumOff val="80000"/>
                  </a:schemeClr>
                </a:solidFill>
                <a:hlinkClick r:id="rId4"/>
              </a:rPr>
              <a:t>Ximei Qian</a:t>
            </a:r>
            <a:r>
              <a:rPr lang="en-US" altLang="zh-CN" u="none" dirty="0">
                <a:solidFill>
                  <a:schemeClr val="accent4">
                    <a:lumMod val="20000"/>
                    <a:lumOff val="80000"/>
                  </a:schemeClr>
                </a:solidFill>
              </a:rPr>
              <a:t>, and </a:t>
            </a:r>
            <a:r>
              <a:rPr lang="en-US" altLang="zh-CN" u="none" dirty="0">
                <a:solidFill>
                  <a:schemeClr val="accent4">
                    <a:lumMod val="20000"/>
                    <a:lumOff val="80000"/>
                  </a:schemeClr>
                </a:solidFill>
                <a:hlinkClick r:id="rId5"/>
              </a:rPr>
              <a:t>Shuming Nie</a:t>
            </a:r>
            <a:endParaRPr lang="en-US" altLang="zh-CN" u="none" dirty="0">
              <a:solidFill>
                <a:schemeClr val="accent4">
                  <a:lumMod val="20000"/>
                  <a:lumOff val="80000"/>
                </a:schemeClr>
              </a:solidFill>
            </a:endParaRPr>
          </a:p>
          <a:p>
            <a:pPr algn="ctr">
              <a:defRPr/>
            </a:pPr>
            <a:r>
              <a:rPr lang="en-US" altLang="zh-CN" sz="2000" i="1" u="none" dirty="0"/>
              <a:t>Chem. Rev.</a:t>
            </a:r>
            <a:r>
              <a:rPr lang="en-US" altLang="zh-CN" sz="2000" u="none" dirty="0"/>
              <a:t>, </a:t>
            </a:r>
            <a:r>
              <a:rPr lang="en-US" altLang="zh-CN" sz="2000" b="1" u="none" dirty="0"/>
              <a:t>2015</a:t>
            </a:r>
            <a:r>
              <a:rPr lang="en-US" altLang="zh-CN" sz="2000" u="none" dirty="0"/>
              <a:t>, </a:t>
            </a:r>
            <a:r>
              <a:rPr lang="en-US" altLang="zh-CN" sz="2000" i="1" u="none" dirty="0"/>
              <a:t>115</a:t>
            </a:r>
            <a:r>
              <a:rPr lang="en-US" altLang="zh-CN" sz="2000" u="none" dirty="0"/>
              <a:t> (19), pp 10489–10529</a:t>
            </a:r>
          </a:p>
          <a:p>
            <a:pPr algn="ctr">
              <a:defRPr/>
            </a:pPr>
            <a:r>
              <a:rPr lang="en-US" altLang="zh-CN" sz="2000" b="1" u="none" dirty="0"/>
              <a:t>DOI: </a:t>
            </a:r>
            <a:r>
              <a:rPr lang="en-US" altLang="zh-CN" sz="2000" u="none" dirty="0"/>
              <a:t>10.1021/acs.chemrev.5b00265</a:t>
            </a:r>
          </a:p>
          <a:p>
            <a:pPr algn="ctr">
              <a:defRPr/>
            </a:pPr>
            <a:r>
              <a:rPr lang="en-US" altLang="zh-CN" sz="2000" u="none" dirty="0"/>
              <a:t>Publication Date (Web): August 27, 2015</a:t>
            </a:r>
          </a:p>
          <a:p>
            <a:pPr algn="ctr">
              <a:defRPr/>
            </a:pPr>
            <a:r>
              <a:rPr lang="en-US" altLang="zh-CN" sz="2000" u="none" dirty="0"/>
              <a:t>Copyright © 2015 American Chemical Society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16">
            <a:extLst>
              <a:ext uri="{FF2B5EF4-FFF2-40B4-BE49-F238E27FC236}">
                <a16:creationId xmlns:a16="http://schemas.microsoft.com/office/drawing/2014/main" id="{66607E8A-9524-974C-9FA2-D5C7647FF0DD}"/>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800" b="1" u="none">
                <a:solidFill>
                  <a:schemeClr val="tx1"/>
                </a:solidFill>
              </a:rPr>
              <a:t>Encapsulated Gold Nanoparticles</a:t>
            </a:r>
          </a:p>
        </p:txBody>
      </p:sp>
      <p:pic>
        <p:nvPicPr>
          <p:cNvPr id="81922" name="Picture 1" descr="b708839f-f4.gif">
            <a:extLst>
              <a:ext uri="{FF2B5EF4-FFF2-40B4-BE49-F238E27FC236}">
                <a16:creationId xmlns:a16="http://schemas.microsoft.com/office/drawing/2014/main" id="{7D9ED816-7E19-C24E-9A3C-C98B25B5C1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550988"/>
            <a:ext cx="7620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6">
            <a:extLst>
              <a:ext uri="{FF2B5EF4-FFF2-40B4-BE49-F238E27FC236}">
                <a16:creationId xmlns:a16="http://schemas.microsoft.com/office/drawing/2014/main" id="{7656881C-B6CB-FB4E-9F42-83637C72AF01}"/>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800" b="1" u="none">
                <a:solidFill>
                  <a:schemeClr val="tx1"/>
                </a:solidFill>
              </a:rPr>
              <a:t>Surface Charge and Double Layer</a:t>
            </a:r>
          </a:p>
        </p:txBody>
      </p:sp>
      <p:pic>
        <p:nvPicPr>
          <p:cNvPr id="10242" name="Picture 1" descr="300px-Gold_nanoparticle_Zeta-potential.png">
            <a:extLst>
              <a:ext uri="{FF2B5EF4-FFF2-40B4-BE49-F238E27FC236}">
                <a16:creationId xmlns:a16="http://schemas.microsoft.com/office/drawing/2014/main" id="{1DFF2311-0EB7-1E46-B568-F4EFB6A99D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1135063"/>
            <a:ext cx="506095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2">
            <a:extLst>
              <a:ext uri="{FF2B5EF4-FFF2-40B4-BE49-F238E27FC236}">
                <a16:creationId xmlns:a16="http://schemas.microsoft.com/office/drawing/2014/main" id="{17F16838-247E-9844-B25C-435EB7F6602C}"/>
              </a:ext>
            </a:extLst>
          </p:cNvPr>
          <p:cNvGrpSpPr>
            <a:grpSpLocks/>
          </p:cNvGrpSpPr>
          <p:nvPr/>
        </p:nvGrpSpPr>
        <p:grpSpPr bwMode="auto">
          <a:xfrm>
            <a:off x="1643063" y="1389063"/>
            <a:ext cx="5570537" cy="4694237"/>
            <a:chOff x="240" y="336"/>
            <a:chExt cx="3792" cy="3744"/>
          </a:xfrm>
        </p:grpSpPr>
        <p:grpSp>
          <p:nvGrpSpPr>
            <p:cNvPr id="83972" name="Group 3">
              <a:extLst>
                <a:ext uri="{FF2B5EF4-FFF2-40B4-BE49-F238E27FC236}">
                  <a16:creationId xmlns:a16="http://schemas.microsoft.com/office/drawing/2014/main" id="{F98448DC-9C53-234F-997C-7E40EBA7DDD8}"/>
                </a:ext>
              </a:extLst>
            </p:cNvPr>
            <p:cNvGrpSpPr>
              <a:grpSpLocks/>
            </p:cNvGrpSpPr>
            <p:nvPr/>
          </p:nvGrpSpPr>
          <p:grpSpPr bwMode="auto">
            <a:xfrm>
              <a:off x="240" y="336"/>
              <a:ext cx="3792" cy="3744"/>
              <a:chOff x="192" y="336"/>
              <a:chExt cx="3792" cy="3744"/>
            </a:xfrm>
          </p:grpSpPr>
          <p:pic>
            <p:nvPicPr>
              <p:cNvPr id="83975" name="Picture 4">
                <a:extLst>
                  <a:ext uri="{FF2B5EF4-FFF2-40B4-BE49-F238E27FC236}">
                    <a16:creationId xmlns:a16="http://schemas.microsoft.com/office/drawing/2014/main" id="{719607A0-8C44-0F43-BABD-87E3F83C54A6}"/>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b="-85"/>
              <a:stretch>
                <a:fillRect/>
              </a:stretch>
            </p:blipFill>
            <p:spPr bwMode="auto">
              <a:xfrm>
                <a:off x="288" y="336"/>
                <a:ext cx="1728" cy="17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6" name="Picture 5">
                <a:extLst>
                  <a:ext uri="{FF2B5EF4-FFF2-40B4-BE49-F238E27FC236}">
                    <a16:creationId xmlns:a16="http://schemas.microsoft.com/office/drawing/2014/main" id="{967BCF71-2B24-CD45-8A02-2FA92B1060A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345"/>
                <a:ext cx="1727" cy="17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7" name="Picture 6">
                <a:extLst>
                  <a:ext uri="{FF2B5EF4-FFF2-40B4-BE49-F238E27FC236}">
                    <a16:creationId xmlns:a16="http://schemas.microsoft.com/office/drawing/2014/main" id="{306C9087-49E3-344F-8378-7798C2B7046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016"/>
                <a:ext cx="1968"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Picture 7">
                <a:extLst>
                  <a:ext uri="{FF2B5EF4-FFF2-40B4-BE49-F238E27FC236}">
                    <a16:creationId xmlns:a16="http://schemas.microsoft.com/office/drawing/2014/main" id="{CD37A478-C1D8-A348-9D1D-BDFDF1551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1968"/>
                <a:ext cx="2064"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3" name="Line 8">
              <a:extLst>
                <a:ext uri="{FF2B5EF4-FFF2-40B4-BE49-F238E27FC236}">
                  <a16:creationId xmlns:a16="http://schemas.microsoft.com/office/drawing/2014/main" id="{30DC68BA-0FF4-9C4C-A9BE-AC03DA8077C6}"/>
                </a:ext>
              </a:extLst>
            </p:cNvPr>
            <p:cNvSpPr>
              <a:spLocks noChangeShapeType="1"/>
            </p:cNvSpPr>
            <p:nvPr/>
          </p:nvSpPr>
          <p:spPr bwMode="auto">
            <a:xfrm>
              <a:off x="1392" y="1968"/>
              <a:ext cx="57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74" name="Text Box 9">
              <a:extLst>
                <a:ext uri="{FF2B5EF4-FFF2-40B4-BE49-F238E27FC236}">
                  <a16:creationId xmlns:a16="http://schemas.microsoft.com/office/drawing/2014/main" id="{FC753CF1-82C6-BC48-B522-C909572C4927}"/>
                </a:ext>
              </a:extLst>
            </p:cNvPr>
            <p:cNvSpPr txBox="1">
              <a:spLocks noChangeArrowheads="1"/>
            </p:cNvSpPr>
            <p:nvPr/>
          </p:nvSpPr>
          <p:spPr bwMode="auto">
            <a:xfrm>
              <a:off x="1457" y="1814"/>
              <a:ext cx="47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zh-CN" sz="1400" b="1" u="none">
                  <a:solidFill>
                    <a:schemeClr val="tx1"/>
                  </a:solidFill>
                  <a:latin typeface="Arial" panose="020B0604020202020204" pitchFamily="34" charset="0"/>
                </a:rPr>
                <a:t>60 nm</a:t>
              </a:r>
            </a:p>
          </p:txBody>
        </p:sp>
      </p:grpSp>
      <p:sp>
        <p:nvSpPr>
          <p:cNvPr id="83970" name="Text Box 10">
            <a:extLst>
              <a:ext uri="{FF2B5EF4-FFF2-40B4-BE49-F238E27FC236}">
                <a16:creationId xmlns:a16="http://schemas.microsoft.com/office/drawing/2014/main" id="{16EE4EA5-AB3B-E048-935C-87DA1A20E851}"/>
              </a:ext>
            </a:extLst>
          </p:cNvPr>
          <p:cNvSpPr txBox="1">
            <a:spLocks noChangeArrowheads="1"/>
          </p:cNvSpPr>
          <p:nvPr/>
        </p:nvSpPr>
        <p:spPr bwMode="auto">
          <a:xfrm>
            <a:off x="500063" y="615950"/>
            <a:ext cx="8196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zh-CN" sz="2000" b="1" u="none">
                <a:solidFill>
                  <a:schemeClr val="tx1"/>
                </a:solidFill>
              </a:rPr>
              <a:t>Encoded SERS Nanoparticle Tags with Enormous Plasmonic Electromagetic Field Enhancement </a:t>
            </a:r>
          </a:p>
        </p:txBody>
      </p:sp>
      <p:sp>
        <p:nvSpPr>
          <p:cNvPr id="83971" name="Text Box 11">
            <a:extLst>
              <a:ext uri="{FF2B5EF4-FFF2-40B4-BE49-F238E27FC236}">
                <a16:creationId xmlns:a16="http://schemas.microsoft.com/office/drawing/2014/main" id="{DE0EEF0A-E3B0-D343-ACA3-7B0B9308638D}"/>
              </a:ext>
            </a:extLst>
          </p:cNvPr>
          <p:cNvSpPr txBox="1">
            <a:spLocks noChangeArrowheads="1"/>
          </p:cNvSpPr>
          <p:nvPr/>
        </p:nvSpPr>
        <p:spPr bwMode="auto">
          <a:xfrm>
            <a:off x="3921125" y="5935663"/>
            <a:ext cx="474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zh-CN" sz="2000" b="1" u="none">
                <a:solidFill>
                  <a:schemeClr val="tx1"/>
                </a:solidFill>
              </a:rPr>
              <a:t>Doering and Nie, Anal. Chem. 2003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16">
            <a:extLst>
              <a:ext uri="{FF2B5EF4-FFF2-40B4-BE49-F238E27FC236}">
                <a16:creationId xmlns:a16="http://schemas.microsoft.com/office/drawing/2014/main" id="{2615B25F-AC2D-3F48-8581-DE97307CDAEB}"/>
              </a:ext>
            </a:extLst>
          </p:cNvPr>
          <p:cNvSpPr txBox="1">
            <a:spLocks noChangeArrowheads="1"/>
          </p:cNvSpPr>
          <p:nvPr/>
        </p:nvSpPr>
        <p:spPr bwMode="auto">
          <a:xfrm>
            <a:off x="623888" y="536575"/>
            <a:ext cx="79105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800" b="1" u="none">
                <a:solidFill>
                  <a:schemeClr val="tx1"/>
                </a:solidFill>
              </a:rPr>
              <a:t>Anchoring Reporter Molecules to Gold Nanoparticles </a:t>
            </a:r>
          </a:p>
        </p:txBody>
      </p:sp>
      <p:pic>
        <p:nvPicPr>
          <p:cNvPr id="86018" name="Picture 2">
            <a:extLst>
              <a:ext uri="{FF2B5EF4-FFF2-40B4-BE49-F238E27FC236}">
                <a16:creationId xmlns:a16="http://schemas.microsoft.com/office/drawing/2014/main" id="{E9E047F6-CA02-CC40-88E5-7BA137948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346200"/>
            <a:ext cx="7215188"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36594180-E055-3447-8EFD-74A9E1835EB9}"/>
              </a:ext>
            </a:extLst>
          </p:cNvPr>
          <p:cNvSpPr>
            <a:spLocks noGrp="1" noChangeArrowheads="1"/>
          </p:cNvSpPr>
          <p:nvPr>
            <p:ph type="title"/>
          </p:nvPr>
        </p:nvSpPr>
        <p:spPr>
          <a:xfrm>
            <a:off x="742950" y="1455738"/>
            <a:ext cx="7772400" cy="1143000"/>
          </a:xfrm>
        </p:spPr>
        <p:txBody>
          <a:bodyPr/>
          <a:lstStyle/>
          <a:p>
            <a:pPr eaLnBrk="1" hangingPunct="1"/>
            <a:r>
              <a:rPr lang="en-US" altLang="en-US" sz="3200">
                <a:ea typeface="ＭＳ Ｐゴシック" panose="020B0600070205080204" pitchFamily="34" charset="-128"/>
              </a:rPr>
              <a:t>SERS Detection of Circulating Tumor Cells (CTC): Clinical Trials of Head and Neck Cancer Patients at Emory University</a:t>
            </a:r>
            <a:br>
              <a:rPr lang="en-US" altLang="en-US" sz="3200">
                <a:ea typeface="ＭＳ Ｐゴシック" panose="020B0600070205080204" pitchFamily="34" charset="-128"/>
              </a:rPr>
            </a:br>
            <a:endParaRPr lang="en-US" altLang="en-US" sz="3200">
              <a:ea typeface="ＭＳ Ｐゴシック" panose="020B0600070205080204" pitchFamily="34" charset="-128"/>
            </a:endParaRPr>
          </a:p>
        </p:txBody>
      </p:sp>
      <p:sp>
        <p:nvSpPr>
          <p:cNvPr id="88066" name="Rectangle 3">
            <a:extLst>
              <a:ext uri="{FF2B5EF4-FFF2-40B4-BE49-F238E27FC236}">
                <a16:creationId xmlns:a16="http://schemas.microsoft.com/office/drawing/2014/main" id="{C8CBEB97-CF64-0840-981C-B83C0921D66C}"/>
              </a:ext>
            </a:extLst>
          </p:cNvPr>
          <p:cNvSpPr>
            <a:spLocks noGrp="1" noChangeArrowheads="1"/>
          </p:cNvSpPr>
          <p:nvPr>
            <p:ph type="body" idx="1"/>
          </p:nvPr>
        </p:nvSpPr>
        <p:spPr>
          <a:xfrm>
            <a:off x="820738" y="2943225"/>
            <a:ext cx="7772400" cy="4114800"/>
          </a:xfrm>
        </p:spPr>
        <p:txBody>
          <a:bodyPr/>
          <a:lstStyle/>
          <a:p>
            <a:pPr eaLnBrk="1" hangingPunct="1"/>
            <a:r>
              <a:rPr lang="en-US" altLang="en-US">
                <a:ea typeface="ＭＳ Ｐゴシック" panose="020B0600070205080204" pitchFamily="34" charset="-128"/>
              </a:rPr>
              <a:t>133 patients</a:t>
            </a:r>
          </a:p>
          <a:p>
            <a:pPr eaLnBrk="1" hangingPunct="1"/>
            <a:r>
              <a:rPr lang="en-US" altLang="en-US">
                <a:ea typeface="ＭＳ Ｐゴシック" panose="020B0600070205080204" pitchFamily="34" charset="-128"/>
              </a:rPr>
              <a:t>17 follow up patients – therapeutic monitoring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37594B8C-FD18-1548-A935-FEA0E106BEAC}"/>
              </a:ext>
            </a:extLst>
          </p:cNvPr>
          <p:cNvSpPr>
            <a:spLocks noGrp="1" noChangeArrowheads="1"/>
          </p:cNvSpPr>
          <p:nvPr>
            <p:ph type="title"/>
          </p:nvPr>
        </p:nvSpPr>
        <p:spPr>
          <a:xfrm>
            <a:off x="838200" y="727075"/>
            <a:ext cx="7467600" cy="949325"/>
          </a:xfrm>
        </p:spPr>
        <p:txBody>
          <a:bodyPr/>
          <a:lstStyle/>
          <a:p>
            <a:r>
              <a:rPr lang="en-US" altLang="en-US" sz="3600">
                <a:ea typeface="ＭＳ Ｐゴシック" panose="020B0600070205080204" pitchFamily="34" charset="-128"/>
              </a:rPr>
              <a:t>Sensitivity of detecting CTC in blood samples</a:t>
            </a:r>
          </a:p>
        </p:txBody>
      </p:sp>
      <p:sp>
        <p:nvSpPr>
          <p:cNvPr id="89090" name="Rectangle 3">
            <a:extLst>
              <a:ext uri="{FF2B5EF4-FFF2-40B4-BE49-F238E27FC236}">
                <a16:creationId xmlns:a16="http://schemas.microsoft.com/office/drawing/2014/main" id="{A7DBEEE9-F6B4-F249-A347-56FF73FE0B98}"/>
              </a:ext>
            </a:extLst>
          </p:cNvPr>
          <p:cNvSpPr>
            <a:spLocks noGrp="1" noChangeArrowheads="1"/>
          </p:cNvSpPr>
          <p:nvPr>
            <p:ph idx="1"/>
          </p:nvPr>
        </p:nvSpPr>
        <p:spPr>
          <a:xfrm>
            <a:off x="933450" y="1955800"/>
            <a:ext cx="7772400" cy="3581400"/>
          </a:xfrm>
        </p:spPr>
        <p:txBody>
          <a:bodyPr/>
          <a:lstStyle/>
          <a:p>
            <a:pPr>
              <a:buFontTx/>
              <a:buNone/>
            </a:pPr>
            <a:r>
              <a:rPr lang="en-US" altLang="en-US">
                <a:ea typeface="ＭＳ Ｐゴシック" panose="020B0600070205080204" pitchFamily="34" charset="-128"/>
              </a:rPr>
              <a:t>Adding:</a:t>
            </a:r>
          </a:p>
          <a:p>
            <a:r>
              <a:rPr lang="en-US" altLang="en-US">
                <a:ea typeface="ＭＳ Ｐゴシック" panose="020B0600070205080204" pitchFamily="34" charset="-128"/>
              </a:rPr>
              <a:t>10 TU212 cells,</a:t>
            </a:r>
          </a:p>
          <a:p>
            <a:r>
              <a:rPr lang="en-US" altLang="en-US">
                <a:ea typeface="ＭＳ Ｐゴシック" panose="020B0600070205080204" pitchFamily="34" charset="-128"/>
              </a:rPr>
              <a:t>100 TU212 cells,</a:t>
            </a:r>
          </a:p>
          <a:p>
            <a:r>
              <a:rPr lang="en-US" altLang="en-US">
                <a:ea typeface="ＭＳ Ｐゴシック" panose="020B0600070205080204" pitchFamily="34" charset="-128"/>
              </a:rPr>
              <a:t>500 TU212 cells,</a:t>
            </a:r>
          </a:p>
          <a:p>
            <a:r>
              <a:rPr lang="en-US" altLang="en-US">
                <a:ea typeface="ＭＳ Ｐゴシック" panose="020B0600070205080204" pitchFamily="34" charset="-128"/>
              </a:rPr>
              <a:t>1000 TU212 cells </a:t>
            </a:r>
          </a:p>
          <a:p>
            <a:pPr>
              <a:buFontTx/>
              <a:buNone/>
            </a:pPr>
            <a:r>
              <a:rPr lang="en-US" altLang="en-US">
                <a:ea typeface="ＭＳ Ｐゴシック" panose="020B0600070205080204" pitchFamily="34" charset="-128"/>
              </a:rPr>
              <a:t>Into 2 ml blood samples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C005AB8A-FD79-8D43-8EB4-E3A1D643D3B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0114" name="Content Placeholder 2">
            <a:extLst>
              <a:ext uri="{FF2B5EF4-FFF2-40B4-BE49-F238E27FC236}">
                <a16:creationId xmlns:a16="http://schemas.microsoft.com/office/drawing/2014/main" id="{16A6CF80-78EB-0D4C-8031-ED222B4D66F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graphicFrame>
        <p:nvGraphicFramePr>
          <p:cNvPr id="90115" name="Object 2">
            <a:extLst>
              <a:ext uri="{FF2B5EF4-FFF2-40B4-BE49-F238E27FC236}">
                <a16:creationId xmlns:a16="http://schemas.microsoft.com/office/drawing/2014/main" id="{6604FF2B-ECFA-F54D-ACAC-437EB26EADD5}"/>
              </a:ext>
            </a:extLst>
          </p:cNvPr>
          <p:cNvGraphicFramePr>
            <a:graphicFrameLocks noChangeAspect="1"/>
          </p:cNvGraphicFramePr>
          <p:nvPr/>
        </p:nvGraphicFramePr>
        <p:xfrm>
          <a:off x="704850" y="750888"/>
          <a:ext cx="7902575" cy="5645150"/>
        </p:xfrm>
        <a:graphic>
          <a:graphicData uri="http://schemas.openxmlformats.org/presentationml/2006/ole">
            <mc:AlternateContent xmlns:mc="http://schemas.openxmlformats.org/markup-compatibility/2006">
              <mc:Choice xmlns:v="urn:schemas-microsoft-com:vml" Requires="v">
                <p:oleObj spid="_x0000_s90116" name="SPW 10.0 Graph" r:id="rId3" imgW="55727600" imgH="39814500" progId="SigmaPlotGraphicObject.9">
                  <p:embed/>
                </p:oleObj>
              </mc:Choice>
              <mc:Fallback>
                <p:oleObj name="SPW 10.0 Graph" r:id="rId3" imgW="55727600" imgH="39814500" progId="SigmaPlotGraphicObject.9">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750888"/>
                        <a:ext cx="7902575"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4">
            <a:extLst>
              <a:ext uri="{FF2B5EF4-FFF2-40B4-BE49-F238E27FC236}">
                <a16:creationId xmlns:a16="http://schemas.microsoft.com/office/drawing/2014/main" id="{9BF16071-00AF-924F-838A-EAA55C1C41D5}"/>
              </a:ext>
            </a:extLst>
          </p:cNvPr>
          <p:cNvSpPr>
            <a:spLocks noGrp="1" noChangeArrowheads="1"/>
          </p:cNvSpPr>
          <p:nvPr>
            <p:ph type="title"/>
          </p:nvPr>
        </p:nvSpPr>
        <p:spPr>
          <a:xfrm>
            <a:off x="685800" y="152400"/>
            <a:ext cx="8229600" cy="1139825"/>
          </a:xfrm>
        </p:spPr>
        <p:txBody>
          <a:bodyPr/>
          <a:lstStyle/>
          <a:p>
            <a:pPr eaLnBrk="1" hangingPunct="1"/>
            <a:r>
              <a:rPr lang="en-US" altLang="en-US" sz="4000">
                <a:ea typeface="ＭＳ Ｐゴシック" panose="020B0600070205080204" pitchFamily="34" charset="-128"/>
              </a:rPr>
              <a:t>Detection Sensitivity</a:t>
            </a:r>
          </a:p>
        </p:txBody>
      </p:sp>
      <p:graphicFrame>
        <p:nvGraphicFramePr>
          <p:cNvPr id="91138" name="Object 3">
            <a:extLst>
              <a:ext uri="{FF2B5EF4-FFF2-40B4-BE49-F238E27FC236}">
                <a16:creationId xmlns:a16="http://schemas.microsoft.com/office/drawing/2014/main" id="{2A598E1A-4BBF-F04B-83D5-87448DA371E3}"/>
              </a:ext>
            </a:extLst>
          </p:cNvPr>
          <p:cNvGraphicFramePr>
            <a:graphicFrameLocks noGrp="1" noChangeAspect="1"/>
          </p:cNvGraphicFramePr>
          <p:nvPr>
            <p:ph idx="1"/>
          </p:nvPr>
        </p:nvGraphicFramePr>
        <p:xfrm>
          <a:off x="838200" y="1219200"/>
          <a:ext cx="7764463" cy="5486400"/>
        </p:xfrm>
        <a:graphic>
          <a:graphicData uri="http://schemas.openxmlformats.org/presentationml/2006/ole">
            <mc:AlternateContent xmlns:mc="http://schemas.openxmlformats.org/markup-compatibility/2006">
              <mc:Choice xmlns:v="urn:schemas-microsoft-com:vml" Requires="v">
                <p:oleObj spid="_x0000_s91139" name="Image" r:id="rId3" imgW="11512550" imgH="8134350" progId="">
                  <p:embed/>
                </p:oleObj>
              </mc:Choice>
              <mc:Fallback>
                <p:oleObj name="Image" r:id="rId3" imgW="11512550" imgH="8134350"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19200"/>
                        <a:ext cx="77644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9F41FA38-3EC7-2441-93E5-D52488D3A9B8}"/>
              </a:ext>
            </a:extLst>
          </p:cNvPr>
          <p:cNvSpPr>
            <a:spLocks noGrp="1" noChangeArrowheads="1"/>
          </p:cNvSpPr>
          <p:nvPr>
            <p:ph type="title"/>
          </p:nvPr>
        </p:nvSpPr>
        <p:spPr>
          <a:xfrm>
            <a:off x="990600" y="365125"/>
            <a:ext cx="7772400" cy="914400"/>
          </a:xfrm>
        </p:spPr>
        <p:txBody>
          <a:bodyPr/>
          <a:lstStyle/>
          <a:p>
            <a:r>
              <a:rPr lang="en-US" altLang="en-US">
                <a:ea typeface="ＭＳ Ｐゴシック" panose="020B0600070205080204" pitchFamily="34" charset="-128"/>
              </a:rPr>
              <a:t>Patient1 blood sample spectra</a:t>
            </a:r>
          </a:p>
        </p:txBody>
      </p:sp>
      <p:pic>
        <p:nvPicPr>
          <p:cNvPr id="92162" name="Picture 1">
            <a:extLst>
              <a:ext uri="{FF2B5EF4-FFF2-40B4-BE49-F238E27FC236}">
                <a16:creationId xmlns:a16="http://schemas.microsoft.com/office/drawing/2014/main" id="{9C49E6B1-1DF3-C448-A44A-7FC1DA24A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63" y="1377950"/>
            <a:ext cx="7015162"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542A0C34-1294-3048-9376-47FC4D387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81819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5">
            <a:extLst>
              <a:ext uri="{FF2B5EF4-FFF2-40B4-BE49-F238E27FC236}">
                <a16:creationId xmlns:a16="http://schemas.microsoft.com/office/drawing/2014/main" id="{048E7AE5-9F68-1842-9061-1EDBF11C83F1}"/>
              </a:ext>
            </a:extLst>
          </p:cNvPr>
          <p:cNvSpPr>
            <a:spLocks noGrp="1" noChangeArrowheads="1"/>
          </p:cNvSpPr>
          <p:nvPr>
            <p:ph type="title"/>
          </p:nvPr>
        </p:nvSpPr>
        <p:spPr>
          <a:xfrm>
            <a:off x="533400" y="152400"/>
            <a:ext cx="4495800" cy="1295400"/>
          </a:xfrm>
        </p:spPr>
        <p:txBody>
          <a:bodyPr/>
          <a:lstStyle/>
          <a:p>
            <a:pPr eaLnBrk="1" hangingPunct="1"/>
            <a:r>
              <a:rPr lang="en-US" altLang="en-US" sz="4000">
                <a:ea typeface="ＭＳ Ｐゴシック" panose="020B0600070205080204" pitchFamily="34" charset="-128"/>
              </a:rPr>
              <a:t>Single-Cell SERS</a:t>
            </a:r>
          </a:p>
        </p:txBody>
      </p:sp>
      <p:cxnSp>
        <p:nvCxnSpPr>
          <p:cNvPr id="25" name="Straight Arrow Connector 24">
            <a:extLst>
              <a:ext uri="{FF2B5EF4-FFF2-40B4-BE49-F238E27FC236}">
                <a16:creationId xmlns:a16="http://schemas.microsoft.com/office/drawing/2014/main" id="{3740E8BD-1977-0A43-A45E-D32391C1904F}"/>
              </a:ext>
            </a:extLst>
          </p:cNvPr>
          <p:cNvCxnSpPr>
            <a:cxnSpLocks noChangeShapeType="1"/>
          </p:cNvCxnSpPr>
          <p:nvPr/>
        </p:nvCxnSpPr>
        <p:spPr bwMode="auto">
          <a:xfrm flipH="1">
            <a:off x="4191000" y="2743200"/>
            <a:ext cx="914400" cy="955675"/>
          </a:xfrm>
          <a:prstGeom prst="straightConnector1">
            <a:avLst/>
          </a:prstGeom>
          <a:noFill/>
          <a:ln w="25400">
            <a:solidFill>
              <a:srgbClr val="C0504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CB434AF1-D07D-9F40-B3FE-ADA0D1BCE632}"/>
              </a:ext>
            </a:extLst>
          </p:cNvPr>
          <p:cNvCxnSpPr>
            <a:cxnSpLocks noChangeShapeType="1"/>
          </p:cNvCxnSpPr>
          <p:nvPr/>
        </p:nvCxnSpPr>
        <p:spPr bwMode="auto">
          <a:xfrm flipH="1" flipV="1">
            <a:off x="1981200" y="5570538"/>
            <a:ext cx="3124200" cy="525462"/>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93189" name="Object 9">
            <a:extLst>
              <a:ext uri="{FF2B5EF4-FFF2-40B4-BE49-F238E27FC236}">
                <a16:creationId xmlns:a16="http://schemas.microsoft.com/office/drawing/2014/main" id="{6C1B55C2-3FCB-1E43-ACC2-92ACCC493C91}"/>
              </a:ext>
            </a:extLst>
          </p:cNvPr>
          <p:cNvGraphicFramePr>
            <a:graphicFrameLocks noChangeAspect="1"/>
          </p:cNvGraphicFramePr>
          <p:nvPr/>
        </p:nvGraphicFramePr>
        <p:xfrm>
          <a:off x="5105400" y="3952875"/>
          <a:ext cx="4038600" cy="2905125"/>
        </p:xfrm>
        <a:graphic>
          <a:graphicData uri="http://schemas.openxmlformats.org/presentationml/2006/ole">
            <mc:AlternateContent xmlns:mc="http://schemas.openxmlformats.org/markup-compatibility/2006">
              <mc:Choice xmlns:v="urn:schemas-microsoft-com:vml" Requires="v">
                <p:oleObj spid="_x0000_s93191" name="SPW 10.0 Graph" r:id="rId4" imgW="55346600" imgH="39814500" progId="SigmaPlotGraphicObject.9">
                  <p:embed/>
                </p:oleObj>
              </mc:Choice>
              <mc:Fallback>
                <p:oleObj name="SPW 10.0 Graph" r:id="rId4" imgW="55346600" imgH="39814500" progId="SigmaPlotGraphicObject.9">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952875"/>
                        <a:ext cx="40386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93190" name="Object 10">
            <a:extLst>
              <a:ext uri="{FF2B5EF4-FFF2-40B4-BE49-F238E27FC236}">
                <a16:creationId xmlns:a16="http://schemas.microsoft.com/office/drawing/2014/main" id="{8CEF8708-C01B-C443-BE21-4C48C32772D8}"/>
              </a:ext>
            </a:extLst>
          </p:cNvPr>
          <p:cNvGraphicFramePr>
            <a:graphicFrameLocks noChangeAspect="1"/>
          </p:cNvGraphicFramePr>
          <p:nvPr/>
        </p:nvGraphicFramePr>
        <p:xfrm>
          <a:off x="5105400" y="0"/>
          <a:ext cx="4038600" cy="2905125"/>
        </p:xfrm>
        <a:graphic>
          <a:graphicData uri="http://schemas.openxmlformats.org/presentationml/2006/ole">
            <mc:AlternateContent xmlns:mc="http://schemas.openxmlformats.org/markup-compatibility/2006">
              <mc:Choice xmlns:v="urn:schemas-microsoft-com:vml" Requires="v">
                <p:oleObj spid="_x0000_s93192" name="SPW 10.0 Graph" r:id="rId6" imgW="55346600" imgH="39814500" progId="SigmaPlotGraphicObject.9">
                  <p:embed/>
                </p:oleObj>
              </mc:Choice>
              <mc:Fallback>
                <p:oleObj name="SPW 10.0 Graph" r:id="rId6" imgW="55346600" imgH="39814500" progId="SigmaPlotGraphicObject.9">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0"/>
                        <a:ext cx="40386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7670DF00-4119-5C42-901C-E98A961F455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4210" name="Content Placeholder 2">
            <a:extLst>
              <a:ext uri="{FF2B5EF4-FFF2-40B4-BE49-F238E27FC236}">
                <a16:creationId xmlns:a16="http://schemas.microsoft.com/office/drawing/2014/main" id="{E98EC674-4D93-DD45-B6B0-412B5EAEAB5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94211" name="Picture 2">
            <a:extLst>
              <a:ext uri="{FF2B5EF4-FFF2-40B4-BE49-F238E27FC236}">
                <a16:creationId xmlns:a16="http://schemas.microsoft.com/office/drawing/2014/main" id="{F3B5FB69-8CC7-2248-83F3-4AB6520CA895}"/>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228600" y="209550"/>
            <a:ext cx="88646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Box 4">
            <a:extLst>
              <a:ext uri="{FF2B5EF4-FFF2-40B4-BE49-F238E27FC236}">
                <a16:creationId xmlns:a16="http://schemas.microsoft.com/office/drawing/2014/main" id="{8D571A92-C467-874D-ADA0-B0ACD9740F3C}"/>
              </a:ext>
            </a:extLst>
          </p:cNvPr>
          <p:cNvSpPr txBox="1">
            <a:spLocks noChangeArrowheads="1"/>
          </p:cNvSpPr>
          <p:nvPr/>
        </p:nvSpPr>
        <p:spPr bwMode="auto">
          <a:xfrm>
            <a:off x="228600" y="228600"/>
            <a:ext cx="173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chemeClr val="bg1"/>
                </a:solidFill>
              </a:rPr>
              <a:t>P1 lower part</a:t>
            </a:r>
          </a:p>
        </p:txBody>
      </p:sp>
      <p:cxnSp>
        <p:nvCxnSpPr>
          <p:cNvPr id="7" name="Straight Arrow Connector 6">
            <a:extLst>
              <a:ext uri="{FF2B5EF4-FFF2-40B4-BE49-F238E27FC236}">
                <a16:creationId xmlns:a16="http://schemas.microsoft.com/office/drawing/2014/main" id="{96800B2A-79B8-2042-947F-C16FBD980786}"/>
              </a:ext>
            </a:extLst>
          </p:cNvPr>
          <p:cNvCxnSpPr/>
          <p:nvPr/>
        </p:nvCxnSpPr>
        <p:spPr>
          <a:xfrm>
            <a:off x="2971800" y="3124200"/>
            <a:ext cx="4572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214" name="TextBox 7">
            <a:extLst>
              <a:ext uri="{FF2B5EF4-FFF2-40B4-BE49-F238E27FC236}">
                <a16:creationId xmlns:a16="http://schemas.microsoft.com/office/drawing/2014/main" id="{41B4E136-6C5D-7F4C-A60D-E8DEB9900B58}"/>
              </a:ext>
            </a:extLst>
          </p:cNvPr>
          <p:cNvSpPr txBox="1">
            <a:spLocks noChangeArrowheads="1"/>
          </p:cNvSpPr>
          <p:nvPr/>
        </p:nvSpPr>
        <p:spPr bwMode="auto">
          <a:xfrm>
            <a:off x="2590800" y="2743200"/>
            <a:ext cx="766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chemeClr val="bg1"/>
                </a:solidFill>
              </a:rPr>
              <a:t>CTCs</a:t>
            </a:r>
          </a:p>
        </p:txBody>
      </p:sp>
      <p:sp>
        <p:nvSpPr>
          <p:cNvPr id="94215" name="TextBox 8">
            <a:extLst>
              <a:ext uri="{FF2B5EF4-FFF2-40B4-BE49-F238E27FC236}">
                <a16:creationId xmlns:a16="http://schemas.microsoft.com/office/drawing/2014/main" id="{B2C4ECD9-C635-744E-8679-E8149D6CA8BC}"/>
              </a:ext>
            </a:extLst>
          </p:cNvPr>
          <p:cNvSpPr txBox="1">
            <a:spLocks noChangeArrowheads="1"/>
          </p:cNvSpPr>
          <p:nvPr/>
        </p:nvSpPr>
        <p:spPr bwMode="auto">
          <a:xfrm>
            <a:off x="3200400" y="1905000"/>
            <a:ext cx="1716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chemeClr val="bg1"/>
                </a:solidFill>
              </a:rPr>
              <a:t>Morphology: </a:t>
            </a:r>
          </a:p>
          <a:p>
            <a:pPr eaLnBrk="1" hangingPunct="1">
              <a:spcBef>
                <a:spcPct val="0"/>
              </a:spcBef>
              <a:buFontTx/>
              <a:buNone/>
            </a:pPr>
            <a:r>
              <a:rPr lang="en-US" altLang="en-US" sz="2400">
                <a:solidFill>
                  <a:schemeClr val="bg1"/>
                </a:solidFill>
              </a:rPr>
              <a:t>bigger size</a:t>
            </a:r>
          </a:p>
        </p:txBody>
      </p:sp>
      <p:sp>
        <p:nvSpPr>
          <p:cNvPr id="10" name="Oval 9">
            <a:extLst>
              <a:ext uri="{FF2B5EF4-FFF2-40B4-BE49-F238E27FC236}">
                <a16:creationId xmlns:a16="http://schemas.microsoft.com/office/drawing/2014/main" id="{345927F2-3954-E949-ABCF-965ABB5382E2}"/>
              </a:ext>
            </a:extLst>
          </p:cNvPr>
          <p:cNvSpPr/>
          <p:nvPr/>
        </p:nvSpPr>
        <p:spPr>
          <a:xfrm>
            <a:off x="3429000" y="2590800"/>
            <a:ext cx="1524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5">
            <a:extLst>
              <a:ext uri="{FF2B5EF4-FFF2-40B4-BE49-F238E27FC236}">
                <a16:creationId xmlns:a16="http://schemas.microsoft.com/office/drawing/2014/main" id="{540F9AA3-245F-8A41-9A2B-0B93BB502FB7}"/>
              </a:ext>
            </a:extLst>
          </p:cNvPr>
          <p:cNvSpPr>
            <a:spLocks noGrp="1" noChangeArrowheads="1"/>
          </p:cNvSpPr>
          <p:nvPr>
            <p:ph type="title"/>
          </p:nvPr>
        </p:nvSpPr>
        <p:spPr>
          <a:xfrm>
            <a:off x="628650" y="166688"/>
            <a:ext cx="7772400" cy="1143000"/>
          </a:xfrm>
        </p:spPr>
        <p:txBody>
          <a:bodyPr/>
          <a:lstStyle/>
          <a:p>
            <a:pPr eaLnBrk="1" hangingPunct="1"/>
            <a:r>
              <a:rPr lang="en-US" altLang="en-US" sz="3200">
                <a:ea typeface="ＭＳ Ｐゴシック" panose="020B0600070205080204" pitchFamily="34" charset="-128"/>
              </a:rPr>
              <a:t>CTC numbers decreased in ten patients</a:t>
            </a:r>
          </a:p>
        </p:txBody>
      </p:sp>
      <p:graphicFrame>
        <p:nvGraphicFramePr>
          <p:cNvPr id="95234" name="Object 4">
            <a:extLst>
              <a:ext uri="{FF2B5EF4-FFF2-40B4-BE49-F238E27FC236}">
                <a16:creationId xmlns:a16="http://schemas.microsoft.com/office/drawing/2014/main" id="{4425BCE0-FA8D-3848-AFF3-68301F2CE08E}"/>
              </a:ext>
            </a:extLst>
          </p:cNvPr>
          <p:cNvGraphicFramePr>
            <a:graphicFrameLocks noGrp="1" noChangeAspect="1"/>
          </p:cNvGraphicFramePr>
          <p:nvPr>
            <p:ph idx="1"/>
          </p:nvPr>
        </p:nvGraphicFramePr>
        <p:xfrm>
          <a:off x="1314450" y="1098550"/>
          <a:ext cx="6629400" cy="5110163"/>
        </p:xfrm>
        <a:graphic>
          <a:graphicData uri="http://schemas.openxmlformats.org/presentationml/2006/ole">
            <mc:AlternateContent xmlns:mc="http://schemas.openxmlformats.org/markup-compatibility/2006">
              <mc:Choice xmlns:v="urn:schemas-microsoft-com:vml" Requires="v">
                <p:oleObj spid="_x0000_s95235" name="SPW 10.0 Graph" r:id="rId4" imgW="54330600" imgH="41884600" progId="SigmaPlotGraphicObject.9">
                  <p:embed/>
                </p:oleObj>
              </mc:Choice>
              <mc:Fallback>
                <p:oleObj name="SPW 10.0 Graph" r:id="rId4" imgW="54330600" imgH="41884600" progId="SigmaPlotGraphicObject.9">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1098550"/>
                        <a:ext cx="6629400" cy="51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6">
            <a:extLst>
              <a:ext uri="{FF2B5EF4-FFF2-40B4-BE49-F238E27FC236}">
                <a16:creationId xmlns:a16="http://schemas.microsoft.com/office/drawing/2014/main" id="{E185DAB5-8BBA-1649-9340-905849B5F72B}"/>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800" b="1" u="none">
                <a:solidFill>
                  <a:schemeClr val="tx1"/>
                </a:solidFill>
              </a:rPr>
              <a:t>Sharp Edges and Gaps (Junctions)</a:t>
            </a:r>
          </a:p>
        </p:txBody>
      </p:sp>
      <p:pic>
        <p:nvPicPr>
          <p:cNvPr id="12290" name="Picture 2" descr="c3cs60187k-f1.gif">
            <a:extLst>
              <a:ext uri="{FF2B5EF4-FFF2-40B4-BE49-F238E27FC236}">
                <a16:creationId xmlns:a16="http://schemas.microsoft.com/office/drawing/2014/main" id="{57A57EA8-6D18-7E4E-84F6-7DD3673609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5738" y="1516063"/>
            <a:ext cx="35210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5">
            <a:extLst>
              <a:ext uri="{FF2B5EF4-FFF2-40B4-BE49-F238E27FC236}">
                <a16:creationId xmlns:a16="http://schemas.microsoft.com/office/drawing/2014/main" id="{D2879052-0CCA-1B40-B01D-40EAF203BF94}"/>
              </a:ext>
            </a:extLst>
          </p:cNvPr>
          <p:cNvSpPr>
            <a:spLocks noGrp="1" noChangeArrowheads="1"/>
          </p:cNvSpPr>
          <p:nvPr>
            <p:ph type="title"/>
          </p:nvPr>
        </p:nvSpPr>
        <p:spPr>
          <a:xfrm>
            <a:off x="704850" y="244475"/>
            <a:ext cx="7772400" cy="1143000"/>
          </a:xfrm>
        </p:spPr>
        <p:txBody>
          <a:bodyPr/>
          <a:lstStyle/>
          <a:p>
            <a:pPr eaLnBrk="1" hangingPunct="1"/>
            <a:r>
              <a:rPr lang="en-US" altLang="en-US" sz="3200">
                <a:ea typeface="ＭＳ Ｐゴシック" panose="020B0600070205080204" pitchFamily="34" charset="-128"/>
              </a:rPr>
              <a:t>CTC numbers are stable in two patients</a:t>
            </a:r>
          </a:p>
        </p:txBody>
      </p:sp>
      <p:graphicFrame>
        <p:nvGraphicFramePr>
          <p:cNvPr id="97282" name="Object 4">
            <a:extLst>
              <a:ext uri="{FF2B5EF4-FFF2-40B4-BE49-F238E27FC236}">
                <a16:creationId xmlns:a16="http://schemas.microsoft.com/office/drawing/2014/main" id="{0C4FEF7E-F24A-BE47-B39A-F3AB0C57389E}"/>
              </a:ext>
            </a:extLst>
          </p:cNvPr>
          <p:cNvGraphicFramePr>
            <a:graphicFrameLocks noGrp="1" noChangeAspect="1"/>
          </p:cNvGraphicFramePr>
          <p:nvPr>
            <p:ph idx="1"/>
          </p:nvPr>
        </p:nvGraphicFramePr>
        <p:xfrm>
          <a:off x="1371600" y="1311275"/>
          <a:ext cx="6629400" cy="5064125"/>
        </p:xfrm>
        <a:graphic>
          <a:graphicData uri="http://schemas.openxmlformats.org/presentationml/2006/ole">
            <mc:AlternateContent xmlns:mc="http://schemas.openxmlformats.org/markup-compatibility/2006">
              <mc:Choice xmlns:v="urn:schemas-microsoft-com:vml" Requires="v">
                <p:oleObj spid="_x0000_s97283" name="SPW 10.0 Graph" r:id="rId3" imgW="56032400" imgH="41884600" progId="SigmaPlotGraphicObject.9">
                  <p:embed/>
                </p:oleObj>
              </mc:Choice>
              <mc:Fallback>
                <p:oleObj name="SPW 10.0 Graph" r:id="rId3" imgW="56032400" imgH="41884600" progId="SigmaPlotGraphicObject.9">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11275"/>
                        <a:ext cx="6629400"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
            <a:extLst>
              <a:ext uri="{FF2B5EF4-FFF2-40B4-BE49-F238E27FC236}">
                <a16:creationId xmlns:a16="http://schemas.microsoft.com/office/drawing/2014/main" id="{2CF56980-C866-C747-A2FB-23E4B4FA8ADF}"/>
              </a:ext>
            </a:extLst>
          </p:cNvPr>
          <p:cNvSpPr>
            <a:spLocks noGrp="1" noChangeArrowheads="1"/>
          </p:cNvSpPr>
          <p:nvPr>
            <p:ph type="title"/>
          </p:nvPr>
        </p:nvSpPr>
        <p:spPr>
          <a:xfrm>
            <a:off x="685800" y="192088"/>
            <a:ext cx="7772400" cy="1143000"/>
          </a:xfrm>
        </p:spPr>
        <p:txBody>
          <a:bodyPr/>
          <a:lstStyle/>
          <a:p>
            <a:pPr eaLnBrk="1" hangingPunct="1"/>
            <a:r>
              <a:rPr lang="en-US" altLang="en-US" sz="3200">
                <a:ea typeface="ＭＳ Ｐゴシック" panose="020B0600070205080204" pitchFamily="34" charset="-128"/>
              </a:rPr>
              <a:t>CTC numbers increased in five patients </a:t>
            </a:r>
          </a:p>
        </p:txBody>
      </p:sp>
      <p:graphicFrame>
        <p:nvGraphicFramePr>
          <p:cNvPr id="98306" name="Object 4">
            <a:extLst>
              <a:ext uri="{FF2B5EF4-FFF2-40B4-BE49-F238E27FC236}">
                <a16:creationId xmlns:a16="http://schemas.microsoft.com/office/drawing/2014/main" id="{F89B7F73-E1A3-2A49-A2B7-B5F4AF50971E}"/>
              </a:ext>
            </a:extLst>
          </p:cNvPr>
          <p:cNvGraphicFramePr>
            <a:graphicFrameLocks noGrp="1" noChangeAspect="1"/>
          </p:cNvGraphicFramePr>
          <p:nvPr>
            <p:ph idx="1"/>
          </p:nvPr>
        </p:nvGraphicFramePr>
        <p:xfrm>
          <a:off x="1312863" y="1347788"/>
          <a:ext cx="6477000" cy="4840287"/>
        </p:xfrm>
        <a:graphic>
          <a:graphicData uri="http://schemas.openxmlformats.org/presentationml/2006/ole">
            <mc:AlternateContent xmlns:mc="http://schemas.openxmlformats.org/markup-compatibility/2006">
              <mc:Choice xmlns:v="urn:schemas-microsoft-com:vml" Requires="v">
                <p:oleObj spid="_x0000_s98307" name="SPW 10.0 Graph" r:id="rId4" imgW="56032400" imgH="41884600" progId="SigmaPlotGraphicObject.9">
                  <p:embed/>
                </p:oleObj>
              </mc:Choice>
              <mc:Fallback>
                <p:oleObj name="SPW 10.0 Graph" r:id="rId4" imgW="56032400" imgH="41884600" progId="SigmaPlotGraphicObject.9">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2863" y="1347788"/>
                        <a:ext cx="6477000"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a:extLst>
              <a:ext uri="{FF2B5EF4-FFF2-40B4-BE49-F238E27FC236}">
                <a16:creationId xmlns:a16="http://schemas.microsoft.com/office/drawing/2014/main" id="{720585D4-8A04-554F-8F1B-C134FCA47DDD}"/>
              </a:ext>
            </a:extLst>
          </p:cNvPr>
          <p:cNvSpPr>
            <a:spLocks noGrp="1" noChangeArrowheads="1"/>
          </p:cNvSpPr>
          <p:nvPr>
            <p:ph type="title"/>
          </p:nvPr>
        </p:nvSpPr>
        <p:spPr>
          <a:xfrm>
            <a:off x="381000" y="785813"/>
            <a:ext cx="8763000" cy="1219200"/>
          </a:xfrm>
        </p:spPr>
        <p:txBody>
          <a:bodyPr/>
          <a:lstStyle/>
          <a:p>
            <a:pPr eaLnBrk="1" hangingPunct="1">
              <a:defRPr/>
            </a:pPr>
            <a:r>
              <a:rPr lang="en-US" altLang="x-none" sz="3200">
                <a:effectLst>
                  <a:outerShdw blurRad="38100" dist="38100" dir="2700000" algn="tl">
                    <a:srgbClr val="000000"/>
                  </a:outerShdw>
                </a:effectLst>
                <a:ea typeface="ＭＳ Ｐゴシック" charset="-128"/>
              </a:rPr>
              <a:t>Correlation between CTC quantity and overall survival (in half year follow-up)</a:t>
            </a:r>
            <a:br>
              <a:rPr lang="en-US" altLang="x-none" sz="3200">
                <a:effectLst>
                  <a:outerShdw blurRad="38100" dist="38100" dir="2700000" algn="tl">
                    <a:srgbClr val="000000"/>
                  </a:outerShdw>
                </a:effectLst>
                <a:ea typeface="ＭＳ Ｐゴシック" charset="-128"/>
              </a:rPr>
            </a:br>
            <a:endParaRPr lang="en-US" altLang="x-none" sz="3200">
              <a:effectLst>
                <a:outerShdw blurRad="38100" dist="38100" dir="2700000" algn="tl">
                  <a:srgbClr val="000000"/>
                </a:outerShdw>
              </a:effectLst>
              <a:ea typeface="ＭＳ Ｐゴシック" charset="-128"/>
            </a:endParaRPr>
          </a:p>
        </p:txBody>
      </p:sp>
      <p:graphicFrame>
        <p:nvGraphicFramePr>
          <p:cNvPr id="100354" name="Object 3">
            <a:extLst>
              <a:ext uri="{FF2B5EF4-FFF2-40B4-BE49-F238E27FC236}">
                <a16:creationId xmlns:a16="http://schemas.microsoft.com/office/drawing/2014/main" id="{5C8B472F-0A44-8D4A-BF84-5308789547E2}"/>
              </a:ext>
            </a:extLst>
          </p:cNvPr>
          <p:cNvGraphicFramePr>
            <a:graphicFrameLocks noChangeAspect="1"/>
          </p:cNvGraphicFramePr>
          <p:nvPr/>
        </p:nvGraphicFramePr>
        <p:xfrm>
          <a:off x="2039938" y="1838325"/>
          <a:ext cx="5521325" cy="3911600"/>
        </p:xfrm>
        <a:graphic>
          <a:graphicData uri="http://schemas.openxmlformats.org/presentationml/2006/ole">
            <mc:AlternateContent xmlns:mc="http://schemas.openxmlformats.org/markup-compatibility/2006">
              <mc:Choice xmlns:v="urn:schemas-microsoft-com:vml" Requires="v">
                <p:oleObj spid="_x0000_s100356" name="SPW 10.0 Graph" r:id="rId4" imgW="55219600" imgH="39128700" progId="SigmaPlotGraphicObject.9">
                  <p:embed/>
                </p:oleObj>
              </mc:Choice>
              <mc:Fallback>
                <p:oleObj name="SPW 10.0 Graph" r:id="rId4" imgW="55219600" imgH="39128700" progId="SigmaPlotGraphicObject.9">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938" y="1838325"/>
                        <a:ext cx="5521325"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55" name="TextBox 5">
            <a:extLst>
              <a:ext uri="{FF2B5EF4-FFF2-40B4-BE49-F238E27FC236}">
                <a16:creationId xmlns:a16="http://schemas.microsoft.com/office/drawing/2014/main" id="{C843A8E0-D1CE-9E43-86CD-C85D40D634CC}"/>
              </a:ext>
            </a:extLst>
          </p:cNvPr>
          <p:cNvSpPr txBox="1">
            <a:spLocks noChangeArrowheads="1"/>
          </p:cNvSpPr>
          <p:nvPr/>
        </p:nvSpPr>
        <p:spPr bwMode="auto">
          <a:xfrm>
            <a:off x="703263" y="5711825"/>
            <a:ext cx="7300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chemeClr val="tx1"/>
                </a:solidFill>
              </a:rPr>
              <a:t>NED: no evidence of disease. DOD: died of disease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8BFDCDE8-FF9F-5240-8981-BF174FAAFD79}"/>
              </a:ext>
            </a:extLst>
          </p:cNvPr>
          <p:cNvSpPr>
            <a:spLocks noGrp="1" noChangeArrowheads="1"/>
          </p:cNvSpPr>
          <p:nvPr>
            <p:ph type="ctrTitle"/>
          </p:nvPr>
        </p:nvSpPr>
        <p:spPr>
          <a:xfrm>
            <a:off x="2105025" y="508000"/>
            <a:ext cx="4953000" cy="576263"/>
          </a:xfrm>
        </p:spPr>
        <p:txBody>
          <a:bodyPr/>
          <a:lstStyle/>
          <a:p>
            <a:pPr eaLnBrk="1" hangingPunct="1"/>
            <a:r>
              <a:rPr lang="en-US" altLang="zh-CN" sz="3600" b="1" u="sng">
                <a:solidFill>
                  <a:schemeClr val="tx1"/>
                </a:solidFill>
                <a:latin typeface="Arial" panose="020B0604020202020204" pitchFamily="34" charset="0"/>
                <a:ea typeface="SimSun" panose="02010600030101010101" pitchFamily="2" charset="-122"/>
              </a:rPr>
              <a:t>Acknowledgment</a:t>
            </a:r>
          </a:p>
        </p:txBody>
      </p:sp>
      <p:sp>
        <p:nvSpPr>
          <p:cNvPr id="102402" name="Text Box 3">
            <a:extLst>
              <a:ext uri="{FF2B5EF4-FFF2-40B4-BE49-F238E27FC236}">
                <a16:creationId xmlns:a16="http://schemas.microsoft.com/office/drawing/2014/main" id="{03A36989-FBC5-4B48-A628-E6DB349E945C}"/>
              </a:ext>
            </a:extLst>
          </p:cNvPr>
          <p:cNvSpPr txBox="1">
            <a:spLocks noChangeArrowheads="1"/>
          </p:cNvSpPr>
          <p:nvPr/>
        </p:nvSpPr>
        <p:spPr bwMode="auto">
          <a:xfrm>
            <a:off x="914400" y="25146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zh-CN" altLang="en-US" sz="2000" u="none">
              <a:solidFill>
                <a:schemeClr val="tx1"/>
              </a:solidFill>
              <a:ea typeface="SimSun" panose="02010600030101010101" pitchFamily="2" charset="-122"/>
            </a:endParaRPr>
          </a:p>
        </p:txBody>
      </p:sp>
      <p:sp>
        <p:nvSpPr>
          <p:cNvPr id="102403" name="Text Box 4">
            <a:extLst>
              <a:ext uri="{FF2B5EF4-FFF2-40B4-BE49-F238E27FC236}">
                <a16:creationId xmlns:a16="http://schemas.microsoft.com/office/drawing/2014/main" id="{52429436-1D0A-9D48-9D02-DFE4FFB35EDA}"/>
              </a:ext>
            </a:extLst>
          </p:cNvPr>
          <p:cNvSpPr txBox="1">
            <a:spLocks noChangeArrowheads="1"/>
          </p:cNvSpPr>
          <p:nvPr/>
        </p:nvSpPr>
        <p:spPr bwMode="auto">
          <a:xfrm>
            <a:off x="914400" y="441960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zh-CN" altLang="en-US" sz="2000" u="none">
              <a:solidFill>
                <a:schemeClr val="tx1"/>
              </a:solidFill>
              <a:ea typeface="SimSun" panose="02010600030101010101" pitchFamily="2" charset="-122"/>
            </a:endParaRPr>
          </a:p>
          <a:p>
            <a:pPr>
              <a:spcBef>
                <a:spcPct val="0"/>
              </a:spcBef>
              <a:buFontTx/>
              <a:buNone/>
            </a:pPr>
            <a:endParaRPr lang="zh-CN" altLang="en-US" sz="2000" u="none">
              <a:solidFill>
                <a:schemeClr val="tx1"/>
              </a:solidFill>
              <a:ea typeface="SimSun" panose="02010600030101010101" pitchFamily="2" charset="-122"/>
            </a:endParaRPr>
          </a:p>
        </p:txBody>
      </p:sp>
      <p:sp>
        <p:nvSpPr>
          <p:cNvPr id="102404" name="Text Box 5">
            <a:extLst>
              <a:ext uri="{FF2B5EF4-FFF2-40B4-BE49-F238E27FC236}">
                <a16:creationId xmlns:a16="http://schemas.microsoft.com/office/drawing/2014/main" id="{F97C7CB0-94F6-704D-841A-0AB04E87A9F2}"/>
              </a:ext>
            </a:extLst>
          </p:cNvPr>
          <p:cNvSpPr txBox="1">
            <a:spLocks noChangeArrowheads="1"/>
          </p:cNvSpPr>
          <p:nvPr/>
        </p:nvSpPr>
        <p:spPr bwMode="auto">
          <a:xfrm>
            <a:off x="685800" y="59436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zh-CN" altLang="en-US" sz="2000" u="none">
              <a:solidFill>
                <a:schemeClr val="tx1"/>
              </a:solidFill>
              <a:ea typeface="SimSun" panose="02010600030101010101" pitchFamily="2" charset="-122"/>
            </a:endParaRPr>
          </a:p>
        </p:txBody>
      </p:sp>
      <p:sp>
        <p:nvSpPr>
          <p:cNvPr id="102405" name="Text Box 6">
            <a:extLst>
              <a:ext uri="{FF2B5EF4-FFF2-40B4-BE49-F238E27FC236}">
                <a16:creationId xmlns:a16="http://schemas.microsoft.com/office/drawing/2014/main" id="{4692C870-1933-844D-842B-400B7E77D4AD}"/>
              </a:ext>
            </a:extLst>
          </p:cNvPr>
          <p:cNvSpPr txBox="1">
            <a:spLocks noChangeArrowheads="1"/>
          </p:cNvSpPr>
          <p:nvPr/>
        </p:nvSpPr>
        <p:spPr bwMode="auto">
          <a:xfrm>
            <a:off x="563563" y="1122363"/>
            <a:ext cx="8088312"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tabLst>
                <a:tab pos="457200" algn="l"/>
              </a:tabLst>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tabLst>
                <a:tab pos="457200" algn="l"/>
              </a:tabLst>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tabLst>
                <a:tab pos="457200" algn="l"/>
              </a:tabLst>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tabLst>
                <a:tab pos="457200" algn="l"/>
              </a:tabLst>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tabLst>
                <a:tab pos="457200" algn="l"/>
              </a:tabLst>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tabLst>
                <a:tab pos="457200" algn="l"/>
              </a:tabLst>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tabLst>
                <a:tab pos="457200" algn="l"/>
              </a:tabLst>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tabLst>
                <a:tab pos="457200" algn="l"/>
              </a:tabLst>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tabLst>
                <a:tab pos="457200" algn="l"/>
              </a:tabLst>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25000"/>
              </a:spcBef>
              <a:buFontTx/>
              <a:buNone/>
            </a:pPr>
            <a:r>
              <a:rPr lang="en-US" altLang="zh-CN" sz="2400" b="1">
                <a:solidFill>
                  <a:schemeClr val="tx1"/>
                </a:solidFill>
                <a:latin typeface="Arial" panose="020B0604020202020204" pitchFamily="34" charset="0"/>
              </a:rPr>
              <a:t>• </a:t>
            </a:r>
            <a:r>
              <a:rPr lang="en-US" altLang="zh-CN" sz="2000" b="1">
                <a:solidFill>
                  <a:schemeClr val="tx1"/>
                </a:solidFill>
                <a:latin typeface="Arial" panose="020B0604020202020204" pitchFamily="34" charset="0"/>
              </a:rPr>
              <a:t>Nie Research Group (NIH, DOE, DOD, ABI, GCC, GRA, Coulter): </a:t>
            </a:r>
            <a:r>
              <a:rPr lang="en-US" altLang="zh-CN" sz="1600" b="1" u="none">
                <a:solidFill>
                  <a:schemeClr val="tx1"/>
                </a:solidFill>
                <a:latin typeface="Arial" panose="020B0604020202020204" pitchFamily="34" charset="0"/>
              </a:rPr>
              <a:t>Amit Agrawal, Risha Bostick, Dominic Ansari, Michelle Bluman, Michelle Denney, Ryan Jowers, Gloria Kim, Matt Rhyner, Tushar Sathe, Andrew Smith, Kate Lee, Ximei Qian, Ali Saheb, Rui Yuan, Yun Xing, Hongwei Duan, Gang Ruan, Min Kuang, Jun Li, Chris Shen, Xingguang Su, Aaron Mohs, Debatosh Majumdar,  Jeff Wang, </a:t>
            </a:r>
          </a:p>
          <a:p>
            <a:pPr>
              <a:spcBef>
                <a:spcPct val="25000"/>
              </a:spcBef>
              <a:buFontTx/>
              <a:buNone/>
            </a:pPr>
            <a:r>
              <a:rPr lang="en-US" altLang="zh-CN" sz="2400" b="1">
                <a:solidFill>
                  <a:schemeClr val="tx1"/>
                </a:solidFill>
              </a:rPr>
              <a:t>•</a:t>
            </a:r>
            <a:r>
              <a:rPr lang="en-US" altLang="zh-CN" sz="2400">
                <a:solidFill>
                  <a:schemeClr val="tx1"/>
                </a:solidFill>
              </a:rPr>
              <a:t> </a:t>
            </a:r>
            <a:r>
              <a:rPr lang="en-US" altLang="zh-CN" sz="2000" b="1">
                <a:solidFill>
                  <a:schemeClr val="tx1"/>
                </a:solidFill>
                <a:latin typeface="Arial" panose="020B0604020202020204" pitchFamily="34" charset="0"/>
              </a:rPr>
              <a:t>Emory-Georgia Tech Cancer Nanotechnology Center (NCI U54): </a:t>
            </a:r>
            <a:r>
              <a:rPr lang="en-US" altLang="zh-CN" sz="2000" b="1" u="none">
                <a:solidFill>
                  <a:schemeClr val="tx1"/>
                </a:solidFill>
                <a:latin typeface="Arial" panose="020B0604020202020204" pitchFamily="34" charset="0"/>
              </a:rPr>
              <a:t> </a:t>
            </a:r>
            <a:r>
              <a:rPr lang="en-US" altLang="zh-CN" sz="1600" b="1" u="none">
                <a:solidFill>
                  <a:schemeClr val="tx1"/>
                </a:solidFill>
                <a:latin typeface="Arial" panose="020B0604020202020204" pitchFamily="34" charset="0"/>
              </a:rPr>
              <a:t>Jonathan Simons (MD), Ruth O’Regan (MD), Gang Bao (PhD), Michael Natan (PhD), Dong Shin (MD), Leland Chung (PhD), May Wang (PhD), ZL Wang (PhD), Andrew Young (MD), and 66 more investigators. </a:t>
            </a:r>
          </a:p>
          <a:p>
            <a:pPr>
              <a:spcBef>
                <a:spcPct val="25000"/>
              </a:spcBef>
              <a:buFontTx/>
              <a:buNone/>
            </a:pPr>
            <a:r>
              <a:rPr lang="en-US" altLang="zh-CN" sz="2400" b="1">
                <a:solidFill>
                  <a:schemeClr val="tx1"/>
                </a:solidFill>
              </a:rPr>
              <a:t>•</a:t>
            </a:r>
            <a:r>
              <a:rPr lang="en-US" altLang="zh-CN" sz="2400">
                <a:solidFill>
                  <a:schemeClr val="tx1"/>
                </a:solidFill>
              </a:rPr>
              <a:t> </a:t>
            </a:r>
            <a:r>
              <a:rPr lang="en-US" altLang="zh-CN" sz="2000" b="1">
                <a:solidFill>
                  <a:schemeClr val="tx1"/>
                </a:solidFill>
                <a:latin typeface="Arial" panose="020B0604020202020204" pitchFamily="34" charset="0"/>
              </a:rPr>
              <a:t>Emory-Georgia Tech Bioengineering Partnership (NCI BRP/R01):</a:t>
            </a:r>
            <a:r>
              <a:rPr lang="en-US" altLang="zh-CN" sz="2000" b="1" u="none">
                <a:solidFill>
                  <a:schemeClr val="tx1"/>
                </a:solidFill>
                <a:latin typeface="Arial" panose="020B0604020202020204" pitchFamily="34" charset="0"/>
              </a:rPr>
              <a:t> </a:t>
            </a:r>
            <a:r>
              <a:rPr lang="en-US" altLang="zh-CN" sz="1600" b="1" u="none">
                <a:solidFill>
                  <a:schemeClr val="tx1"/>
                </a:solidFill>
                <a:latin typeface="Arial" panose="020B0604020202020204" pitchFamily="34" charset="0"/>
              </a:rPr>
              <a:t>John Petros (MD), Leland Chung (PhD), Gang Bao (PhD), May Wang (PhD), and Richard Levenson (MD), and 20 more investigators.</a:t>
            </a:r>
          </a:p>
          <a:p>
            <a:pPr>
              <a:spcBef>
                <a:spcPct val="25000"/>
              </a:spcBef>
              <a:buFontTx/>
              <a:buNone/>
            </a:pPr>
            <a:r>
              <a:rPr lang="en-US" altLang="zh-CN" sz="2400" b="1">
                <a:solidFill>
                  <a:schemeClr val="tx1"/>
                </a:solidFill>
              </a:rPr>
              <a:t>•</a:t>
            </a:r>
            <a:r>
              <a:rPr lang="en-US" altLang="zh-CN" sz="2400">
                <a:solidFill>
                  <a:schemeClr val="tx1"/>
                </a:solidFill>
              </a:rPr>
              <a:t> </a:t>
            </a:r>
            <a:r>
              <a:rPr lang="en-US" altLang="zh-CN" sz="2000" b="1">
                <a:solidFill>
                  <a:schemeClr val="tx1"/>
                </a:solidFill>
                <a:latin typeface="Arial" panose="020B0604020202020204" pitchFamily="34" charset="0"/>
              </a:rPr>
              <a:t>NIH Roadmap Program for Molecular Imaging Probes (NIGMS P20):</a:t>
            </a:r>
            <a:r>
              <a:rPr lang="en-US" altLang="zh-CN" sz="1600" b="1" u="none">
                <a:solidFill>
                  <a:schemeClr val="tx1"/>
                </a:solidFill>
                <a:latin typeface="Arial" panose="020B0604020202020204" pitchFamily="34" charset="0"/>
              </a:rPr>
              <a:t> KC Nicolaou (PhD), Sunney Xie (PhD), May Wang (PhD), Gang Bao (PhD), and Leland Chung (PhD).</a:t>
            </a:r>
          </a:p>
          <a:p>
            <a:pPr>
              <a:spcBef>
                <a:spcPct val="25000"/>
              </a:spcBef>
              <a:buFontTx/>
              <a:buNone/>
            </a:pPr>
            <a:endParaRPr lang="en-US" altLang="zh-CN" sz="1600" b="1" u="none">
              <a:solidFill>
                <a:schemeClr val="tx1"/>
              </a:solidFill>
              <a:latin typeface="Arial" panose="020B0604020202020204" pitchFamily="34" charset="0"/>
            </a:endParaRPr>
          </a:p>
        </p:txBody>
      </p:sp>
      <p:sp>
        <p:nvSpPr>
          <p:cNvPr id="102406" name="Text Box 7">
            <a:extLst>
              <a:ext uri="{FF2B5EF4-FFF2-40B4-BE49-F238E27FC236}">
                <a16:creationId xmlns:a16="http://schemas.microsoft.com/office/drawing/2014/main" id="{B19C003B-C46C-504E-9200-1A6AC8F37FBD}"/>
              </a:ext>
            </a:extLst>
          </p:cNvPr>
          <p:cNvSpPr txBox="1">
            <a:spLocks noChangeArrowheads="1"/>
          </p:cNvSpPr>
          <p:nvPr/>
        </p:nvSpPr>
        <p:spPr bwMode="auto">
          <a:xfrm>
            <a:off x="5791200" y="16764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zh-CN" altLang="en-US" sz="2000" u="none">
              <a:solidFill>
                <a:schemeClr val="tx1"/>
              </a:solidFill>
              <a:ea typeface="SimSun" panose="02010600030101010101"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6">
            <a:extLst>
              <a:ext uri="{FF2B5EF4-FFF2-40B4-BE49-F238E27FC236}">
                <a16:creationId xmlns:a16="http://schemas.microsoft.com/office/drawing/2014/main" id="{FFE42DF7-3CED-8244-AFE4-F79AE9939904}"/>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800" b="1" u="none">
                <a:solidFill>
                  <a:schemeClr val="tx1"/>
                </a:solidFill>
              </a:rPr>
              <a:t>Blue Men and Women - Argyria</a:t>
            </a:r>
          </a:p>
        </p:txBody>
      </p:sp>
      <p:pic>
        <p:nvPicPr>
          <p:cNvPr id="104450" name="Picture 2">
            <a:extLst>
              <a:ext uri="{FF2B5EF4-FFF2-40B4-BE49-F238E27FC236}">
                <a16:creationId xmlns:a16="http://schemas.microsoft.com/office/drawing/2014/main" id="{79316AC1-E257-3A4F-B792-165168FA2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63" y="1350963"/>
            <a:ext cx="3595687"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a:extLst>
              <a:ext uri="{FF2B5EF4-FFF2-40B4-BE49-F238E27FC236}">
                <a16:creationId xmlns:a16="http://schemas.microsoft.com/office/drawing/2014/main" id="{4F8F76E2-97A0-B64A-9BA1-2BE717C4E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463" y="1350963"/>
            <a:ext cx="341788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6">
            <a:extLst>
              <a:ext uri="{FF2B5EF4-FFF2-40B4-BE49-F238E27FC236}">
                <a16:creationId xmlns:a16="http://schemas.microsoft.com/office/drawing/2014/main" id="{BF4F93EE-0F45-3641-8A51-3598882FA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050" y="3487738"/>
            <a:ext cx="293211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EB5237F8-AE90-4647-99C0-95CE5860ACDF}"/>
              </a:ext>
            </a:extLst>
          </p:cNvPr>
          <p:cNvSpPr>
            <a:spLocks noChangeArrowheads="1"/>
          </p:cNvSpPr>
          <p:nvPr/>
        </p:nvSpPr>
        <p:spPr bwMode="auto">
          <a:xfrm>
            <a:off x="420688" y="709613"/>
            <a:ext cx="8172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u="none">
                <a:solidFill>
                  <a:schemeClr val="tx1"/>
                </a:solidFill>
                <a:latin typeface="Arial" panose="020B0604020202020204" pitchFamily="34" charset="0"/>
              </a:rPr>
              <a:t>Encoded SERS Nanoparticle Tags – Uniformity and Reproducibility</a:t>
            </a:r>
            <a:endParaRPr lang="en-US" altLang="zh-CN" sz="2000" b="1" u="none">
              <a:latin typeface="Arial" panose="020B0604020202020204" pitchFamily="34" charset="0"/>
            </a:endParaRPr>
          </a:p>
        </p:txBody>
      </p:sp>
      <p:pic>
        <p:nvPicPr>
          <p:cNvPr id="14338" name="Picture 11" descr="C:\Users\Lucas\Desktop\Picture1.png">
            <a:extLst>
              <a:ext uri="{FF2B5EF4-FFF2-40B4-BE49-F238E27FC236}">
                <a16:creationId xmlns:a16="http://schemas.microsoft.com/office/drawing/2014/main" id="{22BAFA21-4A8F-624A-9093-A6ABD0CDA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2078038"/>
            <a:ext cx="7662863"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6">
            <a:extLst>
              <a:ext uri="{FF2B5EF4-FFF2-40B4-BE49-F238E27FC236}">
                <a16:creationId xmlns:a16="http://schemas.microsoft.com/office/drawing/2014/main" id="{DF112B07-480F-7044-A101-E3C872896012}"/>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n-US" sz="2800" b="1" u="none">
                <a:solidFill>
                  <a:schemeClr val="tx1"/>
                </a:solidFill>
              </a:rPr>
              <a:t>Surface Plasmon Scattering and Absorption</a:t>
            </a:r>
          </a:p>
        </p:txBody>
      </p:sp>
      <p:pic>
        <p:nvPicPr>
          <p:cNvPr id="16386" name="Picture 1" descr="b708839f-f3.gif">
            <a:extLst>
              <a:ext uri="{FF2B5EF4-FFF2-40B4-BE49-F238E27FC236}">
                <a16:creationId xmlns:a16="http://schemas.microsoft.com/office/drawing/2014/main" id="{7158AE2C-C17A-1241-BBCE-3EF639CA50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3938" y="1493838"/>
            <a:ext cx="749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a:extLst>
              <a:ext uri="{FF2B5EF4-FFF2-40B4-BE49-F238E27FC236}">
                <a16:creationId xmlns:a16="http://schemas.microsoft.com/office/drawing/2014/main" id="{D1242ECB-FFBC-A04B-822E-ECE3DF4F6168}"/>
              </a:ext>
            </a:extLst>
          </p:cNvPr>
          <p:cNvSpPr txBox="1">
            <a:spLocks noChangeArrowheads="1"/>
          </p:cNvSpPr>
          <p:nvPr/>
        </p:nvSpPr>
        <p:spPr bwMode="auto">
          <a:xfrm>
            <a:off x="439738" y="204788"/>
            <a:ext cx="8193087"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zh-CN" sz="2600" b="1" u="none">
              <a:solidFill>
                <a:schemeClr val="tx1"/>
              </a:solidFill>
              <a:latin typeface="Arial" panose="020B0604020202020204" pitchFamily="34" charset="0"/>
              <a:cs typeface="Arial" panose="020B0604020202020204" pitchFamily="34" charset="0"/>
            </a:endParaRPr>
          </a:p>
          <a:p>
            <a:pPr algn="ctr">
              <a:spcBef>
                <a:spcPct val="0"/>
              </a:spcBef>
              <a:buFontTx/>
              <a:buNone/>
            </a:pPr>
            <a:r>
              <a:rPr lang="en-US" altLang="zh-CN" sz="1800" b="1" u="none">
                <a:solidFill>
                  <a:schemeClr val="tx1"/>
                </a:solidFill>
                <a:latin typeface="Arial" panose="020B0604020202020204" pitchFamily="34" charset="0"/>
                <a:cs typeface="Arial" panose="020B0604020202020204" pitchFamily="34" charset="0"/>
              </a:rPr>
              <a:t>On Serendipity and Scientific Discovery: The Story of SERS</a:t>
            </a:r>
          </a:p>
          <a:p>
            <a:pPr algn="ctr">
              <a:spcBef>
                <a:spcPct val="0"/>
              </a:spcBef>
              <a:buFontTx/>
              <a:buNone/>
            </a:pPr>
            <a:endParaRPr lang="en-US" altLang="zh-CN" sz="1800" b="1" u="none">
              <a:solidFill>
                <a:schemeClr val="tx1"/>
              </a:solidFill>
              <a:latin typeface="Arial" panose="020B0604020202020204" pitchFamily="34" charset="0"/>
              <a:cs typeface="Arial" panose="020B0604020202020204" pitchFamily="34" charset="0"/>
            </a:endParaRPr>
          </a:p>
        </p:txBody>
      </p:sp>
      <p:pic>
        <p:nvPicPr>
          <p:cNvPr id="18434" name="Picture 1">
            <a:extLst>
              <a:ext uri="{FF2B5EF4-FFF2-40B4-BE49-F238E27FC236}">
                <a16:creationId xmlns:a16="http://schemas.microsoft.com/office/drawing/2014/main" id="{5CD3C3B7-4069-DD40-9B9B-0E01EB351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2720975"/>
            <a:ext cx="485775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Fleischmann-02.JPG">
            <a:extLst>
              <a:ext uri="{FF2B5EF4-FFF2-40B4-BE49-F238E27FC236}">
                <a16:creationId xmlns:a16="http://schemas.microsoft.com/office/drawing/2014/main" id="{1C911089-FDC1-8D45-B96A-8901FFFFF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1554163"/>
            <a:ext cx="3144837"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VanDuyne-02.JPG">
            <a:extLst>
              <a:ext uri="{FF2B5EF4-FFF2-40B4-BE49-F238E27FC236}">
                <a16:creationId xmlns:a16="http://schemas.microsoft.com/office/drawing/2014/main" id="{0C447046-2D45-4B49-9549-3B6BDFB19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3687763"/>
            <a:ext cx="1933575"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5">
            <a:extLst>
              <a:ext uri="{FF2B5EF4-FFF2-40B4-BE49-F238E27FC236}">
                <a16:creationId xmlns:a16="http://schemas.microsoft.com/office/drawing/2014/main" id="{4BFE1CD7-95EE-2443-9ED5-574630C9550B}"/>
              </a:ext>
            </a:extLst>
          </p:cNvPr>
          <p:cNvSpPr txBox="1">
            <a:spLocks noChangeArrowheads="1"/>
          </p:cNvSpPr>
          <p:nvPr/>
        </p:nvSpPr>
        <p:spPr bwMode="auto">
          <a:xfrm>
            <a:off x="6157913" y="5965825"/>
            <a:ext cx="1755775" cy="307975"/>
          </a:xfrm>
          <a:prstGeom prst="rect">
            <a:avLst/>
          </a:prstGeom>
          <a:noFill/>
          <a:ln>
            <a:noFill/>
          </a:ln>
          <a:extLst>
            <a:ext uri="{909E8E84-426E-40dd-AFC4-6F175D3DCCD1}"/>
            <a:ext uri="{91240B29-F687-4f45-9708-019B960494DF}"/>
          </a:extLst>
        </p:spPr>
        <p:txBody>
          <a:bodyPr>
            <a:spAutoFit/>
          </a:bodyPr>
          <a:lstStyle>
            <a:lvl1pPr eaLnBrk="0" hangingPunct="0">
              <a:defRPr sz="2400" u="sng">
                <a:solidFill>
                  <a:schemeClr val="tx1"/>
                </a:solidFill>
                <a:latin typeface="Times New Roman" charset="0"/>
                <a:ea typeface="ＭＳ Ｐゴシック" charset="0"/>
                <a:cs typeface="ＭＳ Ｐゴシック" charset="0"/>
              </a:defRPr>
            </a:lvl1pPr>
            <a:lvl2pPr marL="742950" indent="-285750" eaLnBrk="0" hangingPunct="0">
              <a:defRPr sz="2400" u="sng">
                <a:solidFill>
                  <a:schemeClr val="tx1"/>
                </a:solidFill>
                <a:latin typeface="Times New Roman" charset="0"/>
                <a:ea typeface="ＭＳ Ｐゴシック" charset="0"/>
              </a:defRPr>
            </a:lvl2pPr>
            <a:lvl3pPr marL="1143000" indent="-228600" eaLnBrk="0" hangingPunct="0">
              <a:defRPr sz="2400" u="sng">
                <a:solidFill>
                  <a:schemeClr val="tx1"/>
                </a:solidFill>
                <a:latin typeface="Times New Roman" charset="0"/>
                <a:ea typeface="ＭＳ Ｐゴシック" charset="0"/>
              </a:defRPr>
            </a:lvl3pPr>
            <a:lvl4pPr marL="1600200" indent="-228600" eaLnBrk="0" hangingPunct="0">
              <a:defRPr sz="2400" u="sng">
                <a:solidFill>
                  <a:schemeClr val="tx1"/>
                </a:solidFill>
                <a:latin typeface="Times New Roman" charset="0"/>
                <a:ea typeface="ＭＳ Ｐゴシック" charset="0"/>
              </a:defRPr>
            </a:lvl4pPr>
            <a:lvl5pPr marL="2057400" indent="-228600" eaLnBrk="0" hangingPunct="0">
              <a:defRPr sz="2400" u="sng">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New Roman" charset="0"/>
                <a:ea typeface="ＭＳ Ｐゴシック" charset="0"/>
              </a:defRPr>
            </a:lvl9pPr>
          </a:lstStyle>
          <a:p>
            <a:pPr eaLnBrk="1" hangingPunct="1">
              <a:defRPr/>
            </a:pPr>
            <a:r>
              <a:rPr lang="en-US" sz="1400" u="none" dirty="0">
                <a:solidFill>
                  <a:schemeClr val="bg2">
                    <a:lumMod val="20000"/>
                    <a:lumOff val="80000"/>
                  </a:schemeClr>
                </a:solidFill>
              </a:rPr>
              <a:t>Richard P. Van </a:t>
            </a:r>
            <a:r>
              <a:rPr lang="en-US" sz="1400" u="none" dirty="0" err="1">
                <a:solidFill>
                  <a:schemeClr val="bg2">
                    <a:lumMod val="20000"/>
                    <a:lumOff val="80000"/>
                  </a:schemeClr>
                </a:solidFill>
              </a:rPr>
              <a:t>Duyne</a:t>
            </a:r>
            <a:r>
              <a:rPr lang="en-US" sz="1400" u="none" dirty="0">
                <a:solidFill>
                  <a:schemeClr val="bg2">
                    <a:lumMod val="20000"/>
                    <a:lumOff val="80000"/>
                  </a:schemeClr>
                </a:solid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6">
            <a:extLst>
              <a:ext uri="{FF2B5EF4-FFF2-40B4-BE49-F238E27FC236}">
                <a16:creationId xmlns:a16="http://schemas.microsoft.com/office/drawing/2014/main" id="{0D58EB0C-E52C-C046-B024-07F06CECB3A6}"/>
              </a:ext>
            </a:extLst>
          </p:cNvPr>
          <p:cNvSpPr txBox="1">
            <a:spLocks noChangeArrowheads="1"/>
          </p:cNvSpPr>
          <p:nvPr/>
        </p:nvSpPr>
        <p:spPr bwMode="auto">
          <a:xfrm>
            <a:off x="623888" y="53657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accent2"/>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accent2"/>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accent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zh-CN" sz="2800" b="1" u="none">
                <a:solidFill>
                  <a:schemeClr val="tx1"/>
                </a:solidFill>
              </a:rPr>
              <a:t>What is Raman Scattering?</a:t>
            </a:r>
          </a:p>
        </p:txBody>
      </p:sp>
      <p:pic>
        <p:nvPicPr>
          <p:cNvPr id="20482" name="Picture 2" descr="350px-Raman_energy_levels.svg.png">
            <a:extLst>
              <a:ext uri="{FF2B5EF4-FFF2-40B4-BE49-F238E27FC236}">
                <a16:creationId xmlns:a16="http://schemas.microsoft.com/office/drawing/2014/main" id="{262BC6EF-D2C5-BE40-9F8E-88C5E268C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75" y="1439863"/>
            <a:ext cx="5789613"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
      <a:dk1>
        <a:srgbClr val="0000FF"/>
      </a:dk1>
      <a:lt1>
        <a:srgbClr val="0000FF"/>
      </a:lt1>
      <a:dk2>
        <a:srgbClr val="0000FF"/>
      </a:dk2>
      <a:lt2>
        <a:srgbClr val="808080"/>
      </a:lt2>
      <a:accent1>
        <a:srgbClr val="00CC99"/>
      </a:accent1>
      <a:accent2>
        <a:srgbClr val="3333CC"/>
      </a:accent2>
      <a:accent3>
        <a:srgbClr val="AAAAFF"/>
      </a:accent3>
      <a:accent4>
        <a:srgbClr val="0000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9976</TotalTime>
  <Words>1009</Words>
  <Application>Microsoft Macintosh PowerPoint</Application>
  <PresentationFormat>On-screen Show (4:3)</PresentationFormat>
  <Paragraphs>179</Paragraphs>
  <Slides>54</Slides>
  <Notes>46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54</vt:i4>
      </vt:variant>
    </vt:vector>
  </HeadingPairs>
  <TitlesOfParts>
    <vt:vector size="62" baseType="lpstr">
      <vt:lpstr>Times New Roman</vt:lpstr>
      <vt:lpstr>ＭＳ Ｐゴシック</vt:lpstr>
      <vt:lpstr>Arial</vt:lpstr>
      <vt:lpstr>SimSun</vt:lpstr>
      <vt:lpstr>Rockwell</vt:lpstr>
      <vt:lpstr>Default Design</vt:lpstr>
      <vt:lpstr>Image</vt:lpstr>
      <vt:lpstr>SPW 10.0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Single-Molecule and Single Nanoparticle 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SERS Detection of Circulating Tumor Cells (CTC): Clinical Trials of Head and Neck Cancer Patients at Emory University </vt:lpstr>
      <vt:lpstr>Sensitivity of detecting CTC in blood samples</vt:lpstr>
      <vt:lpstr>PowerPoint Presentation</vt:lpstr>
      <vt:lpstr>Detection Sensitivity</vt:lpstr>
      <vt:lpstr>Patient1 blood sample spectra</vt:lpstr>
      <vt:lpstr>Single-Cell SERS</vt:lpstr>
      <vt:lpstr>PowerPoint Presentation</vt:lpstr>
      <vt:lpstr>CTC numbers decreased in ten patients</vt:lpstr>
      <vt:lpstr>CTC numbers are stable in two patients</vt:lpstr>
      <vt:lpstr>CTC numbers increased in five patients </vt:lpstr>
      <vt:lpstr>Correlation between CTC quantity and overall survival (in half year follow-up) </vt:lpstr>
      <vt:lpstr>Acknowledgment</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Utah Seminar 2004</dc:title>
  <dc:subject>Seminar Slides</dc:subject>
  <dc:creator>Shuming Nie</dc:creator>
  <cp:lastModifiedBy>Nie, Shuming</cp:lastModifiedBy>
  <cp:revision>319</cp:revision>
  <dcterms:created xsi:type="dcterms:W3CDTF">2001-05-05T18:57:50Z</dcterms:created>
  <dcterms:modified xsi:type="dcterms:W3CDTF">2019-02-18T07:11:00Z</dcterms:modified>
</cp:coreProperties>
</file>