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55" r:id="rId2"/>
    <p:sldId id="259" r:id="rId3"/>
    <p:sldId id="386" r:id="rId4"/>
    <p:sldId id="387" r:id="rId5"/>
    <p:sldId id="351" r:id="rId6"/>
    <p:sldId id="352" r:id="rId7"/>
    <p:sldId id="337" r:id="rId8"/>
    <p:sldId id="272" r:id="rId9"/>
    <p:sldId id="273" r:id="rId10"/>
    <p:sldId id="274" r:id="rId11"/>
    <p:sldId id="275" r:id="rId12"/>
    <p:sldId id="339" r:id="rId13"/>
    <p:sldId id="340" r:id="rId14"/>
    <p:sldId id="279" r:id="rId15"/>
    <p:sldId id="338" r:id="rId16"/>
    <p:sldId id="350" r:id="rId17"/>
    <p:sldId id="384" r:id="rId18"/>
    <p:sldId id="385" r:id="rId19"/>
    <p:sldId id="270" r:id="rId20"/>
    <p:sldId id="262" r:id="rId21"/>
    <p:sldId id="265" r:id="rId22"/>
    <p:sldId id="271" r:id="rId23"/>
    <p:sldId id="280" r:id="rId24"/>
    <p:sldId id="383" r:id="rId25"/>
    <p:sldId id="390" r:id="rId26"/>
    <p:sldId id="389" r:id="rId27"/>
    <p:sldId id="391" r:id="rId28"/>
    <p:sldId id="410" r:id="rId29"/>
    <p:sldId id="400" r:id="rId30"/>
    <p:sldId id="392" r:id="rId31"/>
    <p:sldId id="399" r:id="rId32"/>
    <p:sldId id="402" r:id="rId33"/>
    <p:sldId id="401" r:id="rId34"/>
    <p:sldId id="413" r:id="rId35"/>
    <p:sldId id="405" r:id="rId36"/>
    <p:sldId id="404" r:id="rId37"/>
    <p:sldId id="407" r:id="rId38"/>
    <p:sldId id="406" r:id="rId39"/>
    <p:sldId id="408" r:id="rId40"/>
    <p:sldId id="409" r:id="rId41"/>
    <p:sldId id="357" r:id="rId42"/>
    <p:sldId id="393" r:id="rId43"/>
    <p:sldId id="38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66" autoAdjust="0"/>
    <p:restoredTop sz="76431"/>
  </p:normalViewPr>
  <p:slideViewPr>
    <p:cSldViewPr>
      <p:cViewPr varScale="1">
        <p:scale>
          <a:sx n="98" d="100"/>
          <a:sy n="98" d="100"/>
        </p:scale>
        <p:origin x="2600" y="20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87D2B7-3916-2441-9F99-931AF2C48B16}" type="datetimeFigureOut">
              <a:rPr lang="en-US" smtClean="0"/>
              <a:t>1/25/19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629021-3AC0-B448-8259-C8A4195B1369}" type="slidenum">
              <a:rPr lang="en-US" smtClean="0"/>
              <a:t>‹#›</a:t>
            </a:fld>
            <a:endParaRPr lang="en-US"/>
          </a:p>
        </p:txBody>
      </p:sp>
    </p:spTree>
    <p:extLst>
      <p:ext uri="{BB962C8B-B14F-4D97-AF65-F5344CB8AC3E}">
        <p14:creationId xmlns:p14="http://schemas.microsoft.com/office/powerpoint/2010/main" val="14904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4FBD0-C67E-4453-9514-3F343985E655}" type="datetimeFigureOut">
              <a:rPr lang="en-US" smtClean="0"/>
              <a:t>1/25/19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23846-EBE3-437A-896E-647443F14A4B}" type="slidenum">
              <a:rPr lang="en-US" smtClean="0"/>
              <a:t>‹#›</a:t>
            </a:fld>
            <a:endParaRPr lang="en-US"/>
          </a:p>
        </p:txBody>
      </p:sp>
    </p:spTree>
    <p:extLst>
      <p:ext uri="{BB962C8B-B14F-4D97-AF65-F5344CB8AC3E}">
        <p14:creationId xmlns:p14="http://schemas.microsoft.com/office/powerpoint/2010/main" val="40034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charset="0"/>
                <a:ea typeface="ＭＳ Ｐゴシック" charset="0"/>
                <a:cs typeface="ＭＳ Ｐゴシック" charset="0"/>
              </a:defRPr>
            </a:lvl1pPr>
            <a:lvl2pPr marL="702756" indent="-270291">
              <a:defRPr sz="2300">
                <a:solidFill>
                  <a:schemeClr val="tx1"/>
                </a:solidFill>
                <a:latin typeface="Times New Roman" charset="0"/>
                <a:ea typeface="ＭＳ Ｐゴシック" charset="0"/>
              </a:defRPr>
            </a:lvl2pPr>
            <a:lvl3pPr marL="1081164" indent="-216233">
              <a:defRPr sz="2300">
                <a:solidFill>
                  <a:schemeClr val="tx1"/>
                </a:solidFill>
                <a:latin typeface="Times New Roman" charset="0"/>
                <a:ea typeface="ＭＳ Ｐゴシック" charset="0"/>
              </a:defRPr>
            </a:lvl3pPr>
            <a:lvl4pPr marL="1513629" indent="-216233">
              <a:defRPr sz="2300">
                <a:solidFill>
                  <a:schemeClr val="tx1"/>
                </a:solidFill>
                <a:latin typeface="Times New Roman" charset="0"/>
                <a:ea typeface="ＭＳ Ｐゴシック" charset="0"/>
              </a:defRPr>
            </a:lvl4pPr>
            <a:lvl5pPr marL="1946095" indent="-216233">
              <a:defRPr sz="2300">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a:solidFill>
                  <a:schemeClr val="tx1"/>
                </a:solidFill>
                <a:latin typeface="Times New Roman" charset="0"/>
                <a:ea typeface="ＭＳ Ｐゴシック" charset="0"/>
              </a:defRPr>
            </a:lvl9pPr>
          </a:lstStyle>
          <a:p>
            <a:fld id="{0CA21179-D6B0-6042-B548-F5CC3E5657FA}" type="slidenum">
              <a:rPr lang="en-US" sz="1100"/>
              <a:pPr/>
              <a:t>1</a:t>
            </a:fld>
            <a:endParaRPr lang="en-US" sz="1100"/>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16233" indent="-216233">
              <a:buAutoNum type="arabicPeriod"/>
            </a:pPr>
            <a:r>
              <a:rPr lang="en-US" dirty="0">
                <a:latin typeface="Times New Roman" charset="0"/>
              </a:rPr>
              <a:t>What are QDs and what are they used for</a:t>
            </a:r>
          </a:p>
          <a:p>
            <a:r>
              <a:rPr lang="en-US" dirty="0">
                <a:latin typeface="Times New Roman" charset="0"/>
              </a:rPr>
              <a:t>	</a:t>
            </a:r>
            <a:r>
              <a:rPr lang="en-US" dirty="0" err="1">
                <a:latin typeface="Times New Roman" charset="0"/>
              </a:rPr>
              <a:t>Nanocrystals</a:t>
            </a:r>
            <a:r>
              <a:rPr lang="en-US" dirty="0">
                <a:latin typeface="Times New Roman" charset="0"/>
              </a:rPr>
              <a:t> composed of semiconductors</a:t>
            </a:r>
          </a:p>
          <a:p>
            <a:r>
              <a:rPr lang="en-US" dirty="0">
                <a:latin typeface="Times New Roman" charset="0"/>
              </a:rPr>
              <a:t>	Fluorescent</a:t>
            </a:r>
          </a:p>
          <a:p>
            <a:r>
              <a:rPr lang="en-US" dirty="0">
                <a:latin typeface="Times New Roman" charset="0"/>
              </a:rPr>
              <a:t>2. </a:t>
            </a:r>
            <a:r>
              <a:rPr lang="en-US" dirty="0" err="1">
                <a:latin typeface="Times New Roman" charset="0"/>
              </a:rPr>
              <a:t>Nie</a:t>
            </a:r>
            <a:r>
              <a:rPr lang="en-US" dirty="0">
                <a:latin typeface="Times New Roman" charset="0"/>
              </a:rPr>
              <a:t> group first of 2</a:t>
            </a:r>
          </a:p>
          <a:p>
            <a:r>
              <a:rPr lang="en-US" dirty="0">
                <a:latin typeface="Times New Roman" charset="0"/>
              </a:rPr>
              <a:t>3.</a:t>
            </a:r>
            <a:r>
              <a:rPr lang="en-US" baseline="0" dirty="0">
                <a:latin typeface="Times New Roman" charset="0"/>
              </a:rPr>
              <a:t> </a:t>
            </a:r>
            <a:r>
              <a:rPr lang="en-US" dirty="0">
                <a:latin typeface="Times New Roman" charset="0"/>
              </a:rPr>
              <a:t>Used throughout biology in situations where dyes</a:t>
            </a:r>
            <a:r>
              <a:rPr lang="en-US" baseline="0" dirty="0">
                <a:latin typeface="Times New Roman" charset="0"/>
              </a:rPr>
              <a:t> and proteins have been used </a:t>
            </a:r>
          </a:p>
          <a:p>
            <a:r>
              <a:rPr lang="en-US" baseline="0" dirty="0">
                <a:latin typeface="Times New Roman" charset="0"/>
              </a:rPr>
              <a:t>3. Major advantage for molecular scale imaging dynamic</a:t>
            </a:r>
          </a:p>
          <a:p>
            <a:r>
              <a:rPr lang="en-US" dirty="0">
                <a:latin typeface="Times New Roman" charset="0"/>
              </a:rPr>
              <a:t>	Main benefit: single molecule imaging in cells</a:t>
            </a:r>
          </a:p>
          <a:p>
            <a:endParaRPr lang="en-US" dirty="0">
              <a:latin typeface="Times New Roman" charset="0"/>
            </a:endParaRPr>
          </a:p>
          <a:p>
            <a:endParaRPr lang="en-US" dirty="0">
              <a:latin typeface="Times New Roman" charset="0"/>
            </a:endParaRPr>
          </a:p>
          <a:p>
            <a:r>
              <a:rPr lang="en-US" dirty="0">
                <a:latin typeface="Times New Roman" charset="0"/>
              </a:rPr>
              <a:t>Top-down </a:t>
            </a:r>
            <a:r>
              <a:rPr lang="en-US" dirty="0" err="1">
                <a:latin typeface="Times New Roman" charset="0"/>
              </a:rPr>
              <a:t>vs</a:t>
            </a:r>
            <a:r>
              <a:rPr lang="en-US" dirty="0">
                <a:latin typeface="Times New Roman" charset="0"/>
              </a:rPr>
              <a:t> bottom up</a:t>
            </a:r>
          </a:p>
        </p:txBody>
      </p:sp>
    </p:spTree>
    <p:extLst>
      <p:ext uri="{BB962C8B-B14F-4D97-AF65-F5344CB8AC3E}">
        <p14:creationId xmlns:p14="http://schemas.microsoft.com/office/powerpoint/2010/main" val="180514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5734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5734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35899BF1-6504-4776-8E22-EA66D1849163}" type="slidenum">
              <a:rPr lang="en-US" sz="1200">
                <a:latin typeface="Times" pitchFamily="18" charset="0"/>
              </a:rPr>
              <a:pPr algn="r" defTabSz="900113" eaLnBrk="0" hangingPunct="0">
                <a:lnSpc>
                  <a:spcPts val="1300"/>
                </a:lnSpc>
              </a:pPr>
              <a:t>18</a:t>
            </a:fld>
            <a:endParaRPr lang="en-US" sz="1200">
              <a:latin typeface="Times" pitchFamily="18" charset="0"/>
            </a:endParaRPr>
          </a:p>
        </p:txBody>
      </p:sp>
      <p:sp>
        <p:nvSpPr>
          <p:cNvPr id="5734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5734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A malignant tumor, a “cancer,” is a more serious health problem than a benign tumor because cancer cells can spread to distant parts of the body. For example, a melanoma (a cancer of pigmented cells) arising in the skin can have cells that enter the bloodstream and spread to distant organs such as the liver or brain. Cancer cells in the liver would be called metastatic melanoma, not liver cancer. Metastases share the name of the original (“primary”) tumor. Melanoma cells growing in the brain or liver can disrupt the functions of these vital organs and so are potentially life threatening.</a:t>
            </a:r>
          </a:p>
        </p:txBody>
      </p:sp>
    </p:spTree>
    <p:extLst>
      <p:ext uri="{BB962C8B-B14F-4D97-AF65-F5344CB8AC3E}">
        <p14:creationId xmlns:p14="http://schemas.microsoft.com/office/powerpoint/2010/main" val="2007749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3686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3686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B9F02D93-7A50-40BA-A7B5-C1B0F89DB2E8}" type="slidenum">
              <a:rPr lang="en-US" sz="1200">
                <a:latin typeface="Times" pitchFamily="18" charset="0"/>
              </a:rPr>
              <a:pPr algn="r" defTabSz="900113" eaLnBrk="0" hangingPunct="0">
                <a:lnSpc>
                  <a:spcPts val="1300"/>
                </a:lnSpc>
              </a:pPr>
              <a:t>19</a:t>
            </a:fld>
            <a:endParaRPr lang="en-US" sz="1200">
              <a:latin typeface="Times" pitchFamily="18" charset="0"/>
            </a:endParaRPr>
          </a:p>
        </p:txBody>
      </p:sp>
      <p:sp>
        <p:nvSpPr>
          <p:cNvPr id="3686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3686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r>
              <a:rPr lang="en-US" dirty="0">
                <a:solidFill>
                  <a:srgbClr val="000000"/>
                </a:solidFill>
              </a:rPr>
              <a:t>Cancer can originate almost anywhere in the body.</a:t>
            </a:r>
          </a:p>
          <a:p>
            <a:pPr eaLnBrk="1" hangingPunct="1"/>
            <a:r>
              <a:rPr lang="en-US" b="1" dirty="0">
                <a:solidFill>
                  <a:srgbClr val="000000"/>
                </a:solidFill>
              </a:rPr>
              <a:t>Carcinomas</a:t>
            </a:r>
            <a:r>
              <a:rPr lang="en-US" dirty="0">
                <a:solidFill>
                  <a:srgbClr val="000000"/>
                </a:solidFill>
              </a:rPr>
              <a:t>, the most common types of cancer, arise from epithelial cells that cover external and internal body surfaces. Lung, breast, and colon are the most frequent cancers of this type in the United States.</a:t>
            </a:r>
          </a:p>
          <a:p>
            <a:pPr eaLnBrk="1" hangingPunct="1"/>
            <a:r>
              <a:rPr lang="en-US" b="1" dirty="0">
                <a:solidFill>
                  <a:srgbClr val="000000"/>
                </a:solidFill>
              </a:rPr>
              <a:t>Sarcomas</a:t>
            </a:r>
            <a:r>
              <a:rPr lang="en-US" dirty="0">
                <a:solidFill>
                  <a:srgbClr val="000000"/>
                </a:solidFill>
              </a:rPr>
              <a:t> are cancers arising from cells found in the supporting tissues of the body such as bone, cartilage, fat, connective tissue, and muscle.</a:t>
            </a:r>
          </a:p>
          <a:p>
            <a:pPr eaLnBrk="1" hangingPunct="1"/>
            <a:r>
              <a:rPr lang="en-US" b="1" dirty="0">
                <a:solidFill>
                  <a:srgbClr val="000000"/>
                </a:solidFill>
              </a:rPr>
              <a:t>Lymphomas</a:t>
            </a:r>
            <a:r>
              <a:rPr lang="en-US" dirty="0">
                <a:solidFill>
                  <a:srgbClr val="000000"/>
                </a:solidFill>
              </a:rPr>
              <a:t> are cancers that arise in the lymph nodes and tissues of the body’s immune system.</a:t>
            </a:r>
          </a:p>
          <a:p>
            <a:pPr eaLnBrk="1" hangingPunct="1"/>
            <a:r>
              <a:rPr lang="en-US" b="1" dirty="0" err="1">
                <a:solidFill>
                  <a:srgbClr val="000000"/>
                </a:solidFill>
              </a:rPr>
              <a:t>Leukemias</a:t>
            </a:r>
            <a:r>
              <a:rPr lang="en-US" dirty="0">
                <a:solidFill>
                  <a:srgbClr val="000000"/>
                </a:solidFill>
              </a:rPr>
              <a:t> are cancers of the immature blood cells that grow in the bone marrow and tend to accumulate in large numbers in the bloodstream.</a:t>
            </a:r>
          </a:p>
        </p:txBody>
      </p:sp>
    </p:spTree>
    <p:extLst>
      <p:ext uri="{BB962C8B-B14F-4D97-AF65-F5344CB8AC3E}">
        <p14:creationId xmlns:p14="http://schemas.microsoft.com/office/powerpoint/2010/main" val="162970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38914"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38915"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03FCF058-521B-47A9-80EA-79F0B3785A4F}" type="slidenum">
              <a:rPr lang="en-US" sz="1200">
                <a:latin typeface="Times" pitchFamily="18" charset="0"/>
              </a:rPr>
              <a:pPr algn="r" defTabSz="900113" eaLnBrk="0" hangingPunct="0">
                <a:lnSpc>
                  <a:spcPts val="1300"/>
                </a:lnSpc>
              </a:pPr>
              <a:t>22</a:t>
            </a:fld>
            <a:endParaRPr lang="en-US" sz="1200">
              <a:latin typeface="Times" pitchFamily="18" charset="0"/>
            </a:endParaRPr>
          </a:p>
        </p:txBody>
      </p:sp>
      <p:sp>
        <p:nvSpPr>
          <p:cNvPr id="38916"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38917"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r>
              <a:rPr lang="en-US" dirty="0">
                <a:solidFill>
                  <a:srgbClr val="000000"/>
                </a:solidFill>
              </a:rPr>
              <a:t>Scientists use a variety of technical names to distinguish the many different types of carcinomas, sarcomas, lymphomas, and </a:t>
            </a:r>
            <a:r>
              <a:rPr lang="en-US" dirty="0" err="1">
                <a:solidFill>
                  <a:srgbClr val="000000"/>
                </a:solidFill>
              </a:rPr>
              <a:t>leukemias</a:t>
            </a:r>
            <a:r>
              <a:rPr lang="en-US" dirty="0">
                <a:solidFill>
                  <a:srgbClr val="000000"/>
                </a:solidFill>
              </a:rPr>
              <a:t>. In general, these names are created by using different Latin prefixes that stand for the location where the cancer began its unchecked growth. For example, the prefix “</a:t>
            </a:r>
            <a:r>
              <a:rPr lang="en-US" dirty="0" err="1">
                <a:solidFill>
                  <a:srgbClr val="000000"/>
                </a:solidFill>
              </a:rPr>
              <a:t>osteo</a:t>
            </a:r>
            <a:r>
              <a:rPr lang="en-US" dirty="0">
                <a:solidFill>
                  <a:srgbClr val="000000"/>
                </a:solidFill>
              </a:rPr>
              <a:t>” means bone, so a cancer arising in bone is called an osteosarcoma. Similarly, the prefix “</a:t>
            </a:r>
            <a:r>
              <a:rPr lang="en-US" dirty="0" err="1">
                <a:solidFill>
                  <a:srgbClr val="000000"/>
                </a:solidFill>
              </a:rPr>
              <a:t>adeno</a:t>
            </a:r>
            <a:r>
              <a:rPr lang="en-US" dirty="0">
                <a:solidFill>
                  <a:srgbClr val="000000"/>
                </a:solidFill>
              </a:rPr>
              <a:t>” means gland, so a cancer of gland cells is called adenocarcinoma--breast, prostate, lung, stomach, esophagus, pancreas.</a:t>
            </a:r>
            <a:r>
              <a:rPr lang="en-US" dirty="0"/>
              <a:t> </a:t>
            </a:r>
          </a:p>
          <a:p>
            <a:pPr eaLnBrk="1" hangingPunct="1"/>
            <a:r>
              <a:rPr lang="en-US" dirty="0"/>
              <a:t>Acute </a:t>
            </a:r>
            <a:r>
              <a:rPr lang="en-US" dirty="0" err="1"/>
              <a:t>myelogenous</a:t>
            </a:r>
            <a:r>
              <a:rPr lang="en-US" dirty="0"/>
              <a:t> leukemia (AML) is a fast-growing cancer of the blood and bone marrow. In AML, the bone marrow makes many unformed cells called blasts. Blasts normally develop into white blood cells that fight infection. However, the blasts are abnormal in AML. They do not develop and cannot fight infections. The bone marrow may also make abnormal red blood cells and platelets. The number of abnormal cells (or leukemia cells) grows quickly. They crowd out the normal red blood cells, white blood cells and platelets the body needs.</a:t>
            </a:r>
            <a:endParaRPr lang="en-US" dirty="0">
              <a:solidFill>
                <a:srgbClr val="000000"/>
              </a:solidFill>
            </a:endParaRPr>
          </a:p>
        </p:txBody>
      </p:sp>
    </p:spTree>
    <p:extLst>
      <p:ext uri="{BB962C8B-B14F-4D97-AF65-F5344CB8AC3E}">
        <p14:creationId xmlns:p14="http://schemas.microsoft.com/office/powerpoint/2010/main" val="69212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5734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5734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35899BF1-6504-4776-8E22-EA66D1849163}" type="slidenum">
              <a:rPr lang="en-US" sz="1200">
                <a:latin typeface="Times" pitchFamily="18" charset="0"/>
              </a:rPr>
              <a:pPr algn="r" defTabSz="900113" eaLnBrk="0" hangingPunct="0">
                <a:lnSpc>
                  <a:spcPts val="1300"/>
                </a:lnSpc>
              </a:pPr>
              <a:t>23</a:t>
            </a:fld>
            <a:endParaRPr lang="en-US" sz="1200">
              <a:latin typeface="Times" pitchFamily="18" charset="0"/>
            </a:endParaRPr>
          </a:p>
        </p:txBody>
      </p:sp>
      <p:sp>
        <p:nvSpPr>
          <p:cNvPr id="5734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5734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A malignant tumor, a “cancer,” is a more serious health problem than a benign tumor because cancer cells can spread to distant parts of the body. For example, a melanoma (a cancer of pigmented cells) arising in the skin can have cells that enter the bloodstream and spread to distant organs such as the liver or brain. Cancer cells in the liver would be called metastatic melanoma, not liver cancer. Metastases share the name of the original (“primary”) tumor. Melanoma cells growing in the brain or liver can disrupt the functions of these vital organs and so are potentially life threatening.</a:t>
            </a:r>
          </a:p>
        </p:txBody>
      </p:sp>
    </p:spTree>
    <p:extLst>
      <p:ext uri="{BB962C8B-B14F-4D97-AF65-F5344CB8AC3E}">
        <p14:creationId xmlns:p14="http://schemas.microsoft.com/office/powerpoint/2010/main" val="183561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5734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5734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35899BF1-6504-4776-8E22-EA66D1849163}" type="slidenum">
              <a:rPr lang="en-US" sz="1200">
                <a:latin typeface="Times" pitchFamily="18" charset="0"/>
              </a:rPr>
              <a:pPr algn="r" defTabSz="900113" eaLnBrk="0" hangingPunct="0">
                <a:lnSpc>
                  <a:spcPts val="1300"/>
                </a:lnSpc>
              </a:pPr>
              <a:t>24</a:t>
            </a:fld>
            <a:endParaRPr lang="en-US" sz="1200">
              <a:latin typeface="Times" pitchFamily="18" charset="0"/>
            </a:endParaRPr>
          </a:p>
        </p:txBody>
      </p:sp>
      <p:sp>
        <p:nvSpPr>
          <p:cNvPr id="5734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5734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A malignant tumor, a “cancer,” is a more serious health problem than a benign tumor because cancer cells can spread to distant parts of the body. For example, a melanoma (a cancer of pigmented cells) arising in the skin can have cells that enter the bloodstream and spread to distant organs such as the liver or brain. Cancer cells in the liver would be called metastatic melanoma, not liver cancer. Metastases share the name of the original (“primary”) tumor. Melanoma cells growing in the brain or liver can disrupt the functions of these vital organs and so are potentially life threatening.</a:t>
            </a:r>
          </a:p>
        </p:txBody>
      </p:sp>
    </p:spTree>
    <p:extLst>
      <p:ext uri="{BB962C8B-B14F-4D97-AF65-F5344CB8AC3E}">
        <p14:creationId xmlns:p14="http://schemas.microsoft.com/office/powerpoint/2010/main" val="162265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23846-EBE3-437A-896E-647443F14A4B}" type="slidenum">
              <a:rPr lang="en-US" smtClean="0"/>
              <a:t>38</a:t>
            </a:fld>
            <a:endParaRPr lang="en-US"/>
          </a:p>
        </p:txBody>
      </p:sp>
    </p:spTree>
    <p:extLst>
      <p:ext uri="{BB962C8B-B14F-4D97-AF65-F5344CB8AC3E}">
        <p14:creationId xmlns:p14="http://schemas.microsoft.com/office/powerpoint/2010/main" val="2732678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23846-EBE3-437A-896E-647443F14A4B}" type="slidenum">
              <a:rPr lang="en-US" smtClean="0"/>
              <a:t>40</a:t>
            </a:fld>
            <a:endParaRPr lang="en-US"/>
          </a:p>
        </p:txBody>
      </p:sp>
    </p:spTree>
    <p:extLst>
      <p:ext uri="{BB962C8B-B14F-4D97-AF65-F5344CB8AC3E}">
        <p14:creationId xmlns:p14="http://schemas.microsoft.com/office/powerpoint/2010/main" val="424282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5734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5734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35899BF1-6504-4776-8E22-EA66D1849163}" type="slidenum">
              <a:rPr lang="en-US" sz="1200">
                <a:latin typeface="Times" pitchFamily="18" charset="0"/>
              </a:rPr>
              <a:pPr algn="r" defTabSz="900113" eaLnBrk="0" hangingPunct="0">
                <a:lnSpc>
                  <a:spcPts val="1300"/>
                </a:lnSpc>
              </a:pPr>
              <a:t>43</a:t>
            </a:fld>
            <a:endParaRPr lang="en-US" sz="1200">
              <a:latin typeface="Times" pitchFamily="18" charset="0"/>
            </a:endParaRPr>
          </a:p>
        </p:txBody>
      </p:sp>
      <p:sp>
        <p:nvSpPr>
          <p:cNvPr id="5734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5734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A malignant tumor, a “cancer,” is a more serious health problem than a benign tumor because cancer cells can spread to distant parts of the body. For example, a melanoma (a cancer of pigmented cells) arising in the skin can have cells that enter the bloodstream and spread to distant organs such as the liver or brain. Cancer cells in the liver would be called metastatic melanoma, not liver cancer. Metastases share the name of the original (“primary”) tumor. Melanoma cells growing in the brain or liver can disrupt the functions of these vital organs and so are potentially life threatening.</a:t>
            </a:r>
          </a:p>
        </p:txBody>
      </p:sp>
    </p:spTree>
    <p:extLst>
      <p:ext uri="{BB962C8B-B14F-4D97-AF65-F5344CB8AC3E}">
        <p14:creationId xmlns:p14="http://schemas.microsoft.com/office/powerpoint/2010/main" val="35917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001" tIns="45501" rIns="91001" bIns="45501" anchor="b"/>
          <a:lstStyle/>
          <a:p>
            <a:pPr algn="r" defTabSz="909638"/>
            <a:fld id="{E1FFDA3B-A2DB-4FDF-8DC2-2EF08B8E0ACB}" type="slidenum">
              <a:rPr lang="en-US" sz="1200">
                <a:latin typeface="KeplerRegular"/>
                <a:ea typeface="ＭＳ Ｐゴシック"/>
                <a:cs typeface="ＭＳ Ｐゴシック"/>
              </a:rPr>
              <a:pPr algn="r" defTabSz="909638"/>
              <a:t>2</a:t>
            </a:fld>
            <a:endParaRPr lang="en-US" sz="1200">
              <a:latin typeface="KeplerRegular"/>
              <a:ea typeface="ＭＳ Ｐゴシック"/>
              <a:cs typeface="ＭＳ Ｐゴシック"/>
            </a:endParaRPr>
          </a:p>
        </p:txBody>
      </p:sp>
      <p:sp>
        <p:nvSpPr>
          <p:cNvPr id="18434" name="Rectangle 2"/>
          <p:cNvSpPr>
            <a:spLocks noGrp="1" noRot="1" noChangeAspect="1" noChangeArrowheads="1" noTextEdit="1"/>
          </p:cNvSpPr>
          <p:nvPr>
            <p:ph type="sldImg"/>
          </p:nvPr>
        </p:nvSpPr>
        <p:spPr bwMode="auto">
          <a:xfrm>
            <a:off x="1144588" y="685800"/>
            <a:ext cx="4570412" cy="3427413"/>
          </a:xfrm>
          <a:noFill/>
          <a:ln>
            <a:solidFill>
              <a:srgbClr val="000000"/>
            </a:solidFill>
            <a:miter lim="800000"/>
            <a:headEnd/>
            <a:tailEnd/>
          </a:ln>
        </p:spPr>
      </p:sp>
      <p:sp>
        <p:nvSpPr>
          <p:cNvPr id="18435" name="Rectangle 3"/>
          <p:cNvSpPr>
            <a:spLocks noGrp="1" noChangeArrowheads="1"/>
          </p:cNvSpPr>
          <p:nvPr>
            <p:ph type="body" idx="1"/>
          </p:nvPr>
        </p:nvSpPr>
        <p:spPr bwMode="auto">
          <a:xfrm>
            <a:off x="914400" y="4343400"/>
            <a:ext cx="5029200" cy="4114800"/>
          </a:xfrm>
          <a:noFill/>
        </p:spPr>
        <p:txBody>
          <a:bodyPr wrap="square" lIns="91001" tIns="45501" rIns="91001" bIns="45501" numCol="1" anchor="t" anchorCtr="0" compatLnSpc="1">
            <a:prstTxWarp prst="textNoShape">
              <a:avLst/>
            </a:prstTxWarp>
          </a:bodyPr>
          <a:lstStyle/>
          <a:p>
            <a:pPr eaLnBrk="1" hangingPunct="1"/>
            <a:r>
              <a:rPr lang="en-US">
                <a:cs typeface="Times New Roman" pitchFamily="18" charset="0"/>
              </a:rPr>
              <a:t>Cancer accounts for nearly one-quarter of deaths in the United States, exceeded only by heart diseases.  In 2007, there were 562,875 cancer deaths in the US.</a:t>
            </a:r>
          </a:p>
        </p:txBody>
      </p:sp>
    </p:spTree>
    <p:extLst>
      <p:ext uri="{BB962C8B-B14F-4D97-AF65-F5344CB8AC3E}">
        <p14:creationId xmlns:p14="http://schemas.microsoft.com/office/powerpoint/2010/main" val="166594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40962"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40963"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5C1AD646-F158-47DA-BA0F-B49A90131A3D}" type="slidenum">
              <a:rPr lang="en-US" sz="1200">
                <a:latin typeface="Times" pitchFamily="18" charset="0"/>
              </a:rPr>
              <a:pPr algn="r" defTabSz="900113" eaLnBrk="0" hangingPunct="0">
                <a:lnSpc>
                  <a:spcPts val="1300"/>
                </a:lnSpc>
              </a:pPr>
              <a:t>8</a:t>
            </a:fld>
            <a:endParaRPr lang="en-US" sz="1200">
              <a:latin typeface="Times" pitchFamily="18" charset="0"/>
            </a:endParaRPr>
          </a:p>
        </p:txBody>
      </p:sp>
      <p:sp>
        <p:nvSpPr>
          <p:cNvPr id="40964"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40965"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r>
              <a:rPr lang="en-US" dirty="0">
                <a:solidFill>
                  <a:srgbClr val="000000"/>
                </a:solidFill>
              </a:rPr>
              <a:t>To illustrate what is meant by normal growth control, consider the skin. The thin outermost layer of normal skin, called the epidermis, is roughly a dozen cells thick. Cells in the bottom row of this layer, called the basal layer, divide just fast enough to replenish cells that are continually being shed from the surface of the skin. Each time one of these basal cells divides, it produces two cells. One remains in the basal layer and retains the capacity to divide. The other migrates out of the basal layer and loses the capacity to divide. The number of dividing cells in the basal layer, therefore, stays the same.</a:t>
            </a:r>
          </a:p>
          <a:p>
            <a:pPr>
              <a:lnSpc>
                <a:spcPct val="90000"/>
              </a:lnSpc>
            </a:pPr>
            <a:r>
              <a:rPr lang="en-US" dirty="0">
                <a:solidFill>
                  <a:srgbClr val="000000"/>
                </a:solidFill>
              </a:rPr>
              <a:t>I</a:t>
            </a:r>
            <a:r>
              <a:rPr lang="en-US" dirty="0"/>
              <a:t>n babies, 100% of bone turns over per year</a:t>
            </a:r>
          </a:p>
          <a:p>
            <a:pPr>
              <a:lnSpc>
                <a:spcPct val="90000"/>
              </a:lnSpc>
            </a:pPr>
            <a:r>
              <a:rPr lang="en-US" dirty="0"/>
              <a:t>In adults, 18% of bone turns over per year</a:t>
            </a:r>
          </a:p>
          <a:p>
            <a:pPr>
              <a:lnSpc>
                <a:spcPct val="90000"/>
              </a:lnSpc>
            </a:pPr>
            <a:r>
              <a:rPr lang="en-US" dirty="0"/>
              <a:t>Remodeling essential for bone strength and adaptation to changes in weight bearing</a:t>
            </a:r>
          </a:p>
          <a:p>
            <a:pPr eaLnBrk="1" hangingPunct="1"/>
            <a:r>
              <a:rPr lang="en-US" dirty="0">
                <a:solidFill>
                  <a:srgbClr val="000000"/>
                </a:solidFill>
              </a:rPr>
              <a:t>Turnover of GI epithelium in mouse one day in stomach &amp; colon.  Duodenum 2.5 days to migrate from crypts to villi tips.</a:t>
            </a:r>
          </a:p>
        </p:txBody>
      </p:sp>
    </p:spTree>
    <p:extLst>
      <p:ext uri="{BB962C8B-B14F-4D97-AF65-F5344CB8AC3E}">
        <p14:creationId xmlns:p14="http://schemas.microsoft.com/office/powerpoint/2010/main" val="99826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43010"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43011"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32859B62-4DA6-4829-8321-946B08184EE4}" type="slidenum">
              <a:rPr lang="en-US" sz="1200">
                <a:latin typeface="Times" pitchFamily="18" charset="0"/>
              </a:rPr>
              <a:pPr algn="r" defTabSz="900113" eaLnBrk="0" hangingPunct="0">
                <a:lnSpc>
                  <a:spcPts val="1300"/>
                </a:lnSpc>
              </a:pPr>
              <a:t>9</a:t>
            </a:fld>
            <a:endParaRPr lang="en-US" sz="1200">
              <a:latin typeface="Times" pitchFamily="18" charset="0"/>
            </a:endParaRPr>
          </a:p>
        </p:txBody>
      </p:sp>
      <p:sp>
        <p:nvSpPr>
          <p:cNvPr id="43012"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43013"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Instead of finding a benign or malignant tumor, microscopic examination of a biopsy specimen will sometimes detect a condition called “hyperplasia.” Hyperplasia refers to tissue growth based on an excessive rate of cell division, leading to a larger than usual number of cells. Nonetheless, cell structure and the orderly arrangement of cells within the tissue remain normal, and the process of hyperplasia is potentially reversible. Hyperplasia can be a normal tissue response to an irritating stimulus. An example of hyperplasia is a callus that may form on your hand when you first learn to swing a tennis racket or a golf club.</a:t>
            </a:r>
          </a:p>
        </p:txBody>
      </p:sp>
    </p:spTree>
    <p:extLst>
      <p:ext uri="{BB962C8B-B14F-4D97-AF65-F5344CB8AC3E}">
        <p14:creationId xmlns:p14="http://schemas.microsoft.com/office/powerpoint/2010/main" val="171738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45058"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45059"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467A32DB-6EC1-491F-B5D2-D491D398585A}" type="slidenum">
              <a:rPr lang="en-US" sz="1200">
                <a:latin typeface="Times" pitchFamily="18" charset="0"/>
              </a:rPr>
              <a:pPr algn="r" defTabSz="900113" eaLnBrk="0" hangingPunct="0">
                <a:lnSpc>
                  <a:spcPts val="1300"/>
                </a:lnSpc>
              </a:pPr>
              <a:t>10</a:t>
            </a:fld>
            <a:endParaRPr lang="en-US" sz="1200">
              <a:latin typeface="Times" pitchFamily="18" charset="0"/>
            </a:endParaRPr>
          </a:p>
        </p:txBody>
      </p:sp>
      <p:sp>
        <p:nvSpPr>
          <p:cNvPr id="45060"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45061"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In addition to hyperplasia, microscopic examination of a biopsy specimen can detect another type of noncancerous condition called “dysplasia.” Dysplasia is an abnormal type of excessive cell proliferation characterized by loss of normal tissue arrangement and cell structure. Often such cells revert back to normal behavior, but occasionally they gradually become malignant. Because of their potential for becoming malignant, areas of dysplasia should be closely monitored by a health professional. Sometimes they need treatment.</a:t>
            </a:r>
          </a:p>
        </p:txBody>
      </p:sp>
    </p:spTree>
    <p:extLst>
      <p:ext uri="{BB962C8B-B14F-4D97-AF65-F5344CB8AC3E}">
        <p14:creationId xmlns:p14="http://schemas.microsoft.com/office/powerpoint/2010/main" val="193426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4710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4710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7EB75057-21ED-4431-8717-17F59639C9B2}" type="slidenum">
              <a:rPr lang="en-US" sz="1200">
                <a:latin typeface="Times" pitchFamily="18" charset="0"/>
              </a:rPr>
              <a:pPr algn="r" defTabSz="900113" eaLnBrk="0" hangingPunct="0">
                <a:lnSpc>
                  <a:spcPts val="1300"/>
                </a:lnSpc>
              </a:pPr>
              <a:t>11</a:t>
            </a:fld>
            <a:endParaRPr lang="en-US" sz="1200">
              <a:latin typeface="Times" pitchFamily="18" charset="0"/>
            </a:endParaRPr>
          </a:p>
        </p:txBody>
      </p:sp>
      <p:sp>
        <p:nvSpPr>
          <p:cNvPr id="4710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4710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The most severe cases of dysplasia are sometimes referred to as “carcinoma in situ.” In Latin, the term “in situ” means “in place,” so carcinoma in situ refers to an uncontrolled growth of cells that remains in the original location. However, carcinoma in situ may develop into an invasive, metastatic malignancy and, therefore, is usually removed surgically, if possible.</a:t>
            </a:r>
          </a:p>
        </p:txBody>
      </p:sp>
    </p:spTree>
    <p:extLst>
      <p:ext uri="{BB962C8B-B14F-4D97-AF65-F5344CB8AC3E}">
        <p14:creationId xmlns:p14="http://schemas.microsoft.com/office/powerpoint/2010/main" val="66247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55298"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55299"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73D59148-910E-4AB9-A631-EC361F839DFD}" type="slidenum">
              <a:rPr lang="en-US" sz="1200">
                <a:latin typeface="Times" pitchFamily="18" charset="0"/>
              </a:rPr>
              <a:pPr algn="r" defTabSz="900113" eaLnBrk="0" hangingPunct="0">
                <a:lnSpc>
                  <a:spcPts val="1300"/>
                </a:lnSpc>
              </a:pPr>
              <a:t>14</a:t>
            </a:fld>
            <a:endParaRPr lang="en-US" sz="1200">
              <a:latin typeface="Times" pitchFamily="18" charset="0"/>
            </a:endParaRPr>
          </a:p>
        </p:txBody>
      </p:sp>
      <p:sp>
        <p:nvSpPr>
          <p:cNvPr id="55300"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55301"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Depending on whether or not they can spread by invasion and metastasis, tumors are classified as being either benign or malignant. Benign tumors are tumors that cannot spread by invasion or metastasis; hence, they only grow locally. Malignant tumors are tumors that are capable of spreading by invasion and metastasis. By definition, the term “cancer” applies only to malignant tumors.</a:t>
            </a:r>
          </a:p>
        </p:txBody>
      </p:sp>
    </p:spTree>
    <p:extLst>
      <p:ext uri="{BB962C8B-B14F-4D97-AF65-F5344CB8AC3E}">
        <p14:creationId xmlns:p14="http://schemas.microsoft.com/office/powerpoint/2010/main" val="93096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23846-EBE3-437A-896E-647443F14A4B}" type="slidenum">
              <a:rPr lang="en-US" smtClean="0"/>
              <a:t>16</a:t>
            </a:fld>
            <a:endParaRPr lang="en-US"/>
          </a:p>
        </p:txBody>
      </p:sp>
    </p:spTree>
    <p:extLst>
      <p:ext uri="{BB962C8B-B14F-4D97-AF65-F5344CB8AC3E}">
        <p14:creationId xmlns:p14="http://schemas.microsoft.com/office/powerpoint/2010/main" val="57110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txBox="1">
            <a:spLocks noGrp="1" noChangeArrowheads="1"/>
          </p:cNvSpPr>
          <p:nvPr/>
        </p:nvSpPr>
        <p:spPr bwMode="auto">
          <a:xfrm>
            <a:off x="455613" y="127000"/>
            <a:ext cx="5942012" cy="630238"/>
          </a:xfrm>
          <a:prstGeom prst="rect">
            <a:avLst/>
          </a:prstGeom>
          <a:noFill/>
          <a:ln w="9525">
            <a:noFill/>
            <a:miter lim="800000"/>
            <a:headEnd/>
            <a:tailEnd/>
          </a:ln>
        </p:spPr>
        <p:txBody>
          <a:bodyPr lIns="0" tIns="0" rIns="0" bIns="0"/>
          <a:lstStyle/>
          <a:p>
            <a:pPr algn="ctr" defTabSz="900113" eaLnBrk="0" hangingPunct="0"/>
            <a:r>
              <a:rPr lang="en-US" sz="1100"/>
              <a:t>National Cancer Institute</a:t>
            </a:r>
            <a:endParaRPr lang="en-US" sz="1100" b="1" i="1"/>
          </a:p>
          <a:p>
            <a:pPr algn="ctr" defTabSz="900113" eaLnBrk="0" hangingPunct="0"/>
            <a:r>
              <a:rPr lang="en-US" sz="1200" b="1" i="1"/>
              <a:t>Understanding Cancer and Related Topics  </a:t>
            </a:r>
          </a:p>
          <a:p>
            <a:pPr algn="ctr" defTabSz="900113" eaLnBrk="0" hangingPunct="0"/>
            <a:r>
              <a:rPr lang="en-US" sz="1400" b="1">
                <a:solidFill>
                  <a:srgbClr val="000000"/>
                </a:solidFill>
              </a:rPr>
              <a:t>Understanding Cancer</a:t>
            </a:r>
          </a:p>
        </p:txBody>
      </p:sp>
      <p:sp>
        <p:nvSpPr>
          <p:cNvPr id="57346" name="Rectangle 6"/>
          <p:cNvSpPr txBox="1">
            <a:spLocks noGrp="1" noChangeArrowheads="1"/>
          </p:cNvSpPr>
          <p:nvPr/>
        </p:nvSpPr>
        <p:spPr bwMode="auto">
          <a:xfrm>
            <a:off x="455613" y="8737600"/>
            <a:ext cx="4497387" cy="301625"/>
          </a:xfrm>
          <a:prstGeom prst="rect">
            <a:avLst/>
          </a:prstGeom>
          <a:noFill/>
          <a:ln w="9525">
            <a:noFill/>
            <a:miter lim="800000"/>
            <a:headEnd/>
            <a:tailEnd/>
          </a:ln>
        </p:spPr>
        <p:txBody>
          <a:bodyPr lIns="0" tIns="0" rIns="0" bIns="0" anchor="b"/>
          <a:lstStyle/>
          <a:p>
            <a:pPr defTabSz="900113" eaLnBrk="0" hangingPunct="0"/>
            <a:r>
              <a:rPr lang="en-US" sz="1200">
                <a:latin typeface="Times" pitchFamily="18" charset="0"/>
              </a:rPr>
              <a:t>NCI Web site: http://cancer.gov/cancertopics/understandingcancer</a:t>
            </a:r>
          </a:p>
        </p:txBody>
      </p:sp>
      <p:sp>
        <p:nvSpPr>
          <p:cNvPr id="57347" name="Rectangle 7"/>
          <p:cNvSpPr txBox="1">
            <a:spLocks noGrp="1" noChangeArrowheads="1"/>
          </p:cNvSpPr>
          <p:nvPr/>
        </p:nvSpPr>
        <p:spPr bwMode="auto">
          <a:xfrm>
            <a:off x="4799013" y="8686800"/>
            <a:ext cx="1600200" cy="357188"/>
          </a:xfrm>
          <a:prstGeom prst="rect">
            <a:avLst/>
          </a:prstGeom>
          <a:noFill/>
          <a:ln w="9525">
            <a:noFill/>
            <a:miter lim="800000"/>
            <a:headEnd/>
            <a:tailEnd/>
          </a:ln>
        </p:spPr>
        <p:txBody>
          <a:bodyPr lIns="0" tIns="0" rIns="0" bIns="0" anchor="b"/>
          <a:lstStyle/>
          <a:p>
            <a:pPr algn="r" defTabSz="900113" eaLnBrk="0" hangingPunct="0">
              <a:lnSpc>
                <a:spcPts val="1300"/>
              </a:lnSpc>
            </a:pPr>
            <a:fld id="{35899BF1-6504-4776-8E22-EA66D1849163}" type="slidenum">
              <a:rPr lang="en-US" sz="1200">
                <a:latin typeface="Times" pitchFamily="18" charset="0"/>
              </a:rPr>
              <a:pPr algn="r" defTabSz="900113" eaLnBrk="0" hangingPunct="0">
                <a:lnSpc>
                  <a:spcPts val="1300"/>
                </a:lnSpc>
              </a:pPr>
              <a:t>17</a:t>
            </a:fld>
            <a:endParaRPr lang="en-US" sz="1200">
              <a:latin typeface="Times" pitchFamily="18" charset="0"/>
            </a:endParaRPr>
          </a:p>
        </p:txBody>
      </p:sp>
      <p:sp>
        <p:nvSpPr>
          <p:cNvPr id="57348" name="Rectangle 2"/>
          <p:cNvSpPr>
            <a:spLocks noGrp="1" noRot="1" noChangeAspect="1" noChangeArrowheads="1" noTextEdit="1"/>
          </p:cNvSpPr>
          <p:nvPr>
            <p:ph type="sldImg"/>
          </p:nvPr>
        </p:nvSpPr>
        <p:spPr bwMode="auto">
          <a:xfrm>
            <a:off x="457200" y="762000"/>
            <a:ext cx="5943600" cy="4457700"/>
          </a:xfrm>
          <a:noFill/>
          <a:ln>
            <a:solidFill>
              <a:srgbClr val="000000"/>
            </a:solidFill>
            <a:miter lim="800000"/>
            <a:headEnd/>
            <a:tailEnd/>
          </a:ln>
        </p:spPr>
      </p:sp>
      <p:sp>
        <p:nvSpPr>
          <p:cNvPr id="57349" name="Rectangle 3"/>
          <p:cNvSpPr>
            <a:spLocks noGrp="1" noChangeArrowheads="1"/>
          </p:cNvSpPr>
          <p:nvPr>
            <p:ph type="body" idx="1"/>
          </p:nvPr>
        </p:nvSpPr>
        <p:spPr bwMode="auto">
          <a:xfrm>
            <a:off x="455613" y="5337175"/>
            <a:ext cx="5942012" cy="3427413"/>
          </a:xfrm>
          <a:noFill/>
        </p:spPr>
        <p:txBody>
          <a:bodyPr wrap="square" lIns="0" tIns="0" rIns="0" bIns="0" numCol="1" anchor="t" anchorCtr="0" compatLnSpc="1">
            <a:prstTxWarp prst="textNoShape">
              <a:avLst/>
            </a:prstTxWarp>
          </a:bodyPr>
          <a:lstStyle/>
          <a:p>
            <a:pPr eaLnBrk="1" hangingPunct="1">
              <a:spcAft>
                <a:spcPts val="613"/>
              </a:spcAft>
            </a:pPr>
            <a:r>
              <a:rPr lang="en-US">
                <a:solidFill>
                  <a:srgbClr val="000000"/>
                </a:solidFill>
              </a:rPr>
              <a:t>A malignant tumor, a “cancer,” is a more serious health problem than a benign tumor because cancer cells can spread to distant parts of the body. For example, a melanoma (a cancer of pigmented cells) arising in the skin can have cells that enter the bloodstream and spread to distant organs such as the liver or brain. Cancer cells in the liver would be called metastatic melanoma, not liver cancer. Metastases share the name of the original (“primary”) tumor. Melanoma cells growing in the brain or liver can disrupt the functions of these vital organs and so are potentially life threatening.</a:t>
            </a:r>
          </a:p>
        </p:txBody>
      </p:sp>
    </p:spTree>
    <p:extLst>
      <p:ext uri="{BB962C8B-B14F-4D97-AF65-F5344CB8AC3E}">
        <p14:creationId xmlns:p14="http://schemas.microsoft.com/office/powerpoint/2010/main" val="229043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D4612F-BD5E-47AB-BA4B-2F0FBAD0F508}"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130415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4612F-BD5E-47AB-BA4B-2F0FBAD0F508}"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174419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4612F-BD5E-47AB-BA4B-2F0FBAD0F508}"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3865024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D17BAB77-5124-49C7-9F75-25715C551C9B}" type="slidenum">
              <a:rPr lang="en-US"/>
              <a:pPr/>
              <a:t>‹#›</a:t>
            </a:fld>
            <a:endParaRPr lang="en-US"/>
          </a:p>
        </p:txBody>
      </p:sp>
    </p:spTree>
    <p:extLst>
      <p:ext uri="{BB962C8B-B14F-4D97-AF65-F5344CB8AC3E}">
        <p14:creationId xmlns:p14="http://schemas.microsoft.com/office/powerpoint/2010/main" val="159269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4612F-BD5E-47AB-BA4B-2F0FBAD0F508}"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50795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D4612F-BD5E-47AB-BA4B-2F0FBAD0F508}"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385409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D4612F-BD5E-47AB-BA4B-2F0FBAD0F508}"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412036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D4612F-BD5E-47AB-BA4B-2F0FBAD0F508}" type="datetimeFigureOut">
              <a:rPr lang="en-US" smtClean="0"/>
              <a:t>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149230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4612F-BD5E-47AB-BA4B-2F0FBAD0F508}" type="datetimeFigureOut">
              <a:rPr lang="en-US" smtClean="0"/>
              <a:t>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351983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4612F-BD5E-47AB-BA4B-2F0FBAD0F508}" type="datetimeFigureOut">
              <a:rPr lang="en-US" smtClean="0"/>
              <a:t>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375215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4612F-BD5E-47AB-BA4B-2F0FBAD0F508}"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408749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4612F-BD5E-47AB-BA4B-2F0FBAD0F508}"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5600F-CAD0-49E6-9A01-C782938C739C}" type="slidenum">
              <a:rPr lang="en-US" smtClean="0"/>
              <a:t>‹#›</a:t>
            </a:fld>
            <a:endParaRPr lang="en-US"/>
          </a:p>
        </p:txBody>
      </p:sp>
    </p:spTree>
    <p:extLst>
      <p:ext uri="{BB962C8B-B14F-4D97-AF65-F5344CB8AC3E}">
        <p14:creationId xmlns:p14="http://schemas.microsoft.com/office/powerpoint/2010/main" val="76483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4612F-BD5E-47AB-BA4B-2F0FBAD0F508}" type="datetimeFigureOut">
              <a:rPr lang="en-US" smtClean="0"/>
              <a:t>1/25/19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5600F-CAD0-49E6-9A01-C782938C739C}" type="slidenum">
              <a:rPr lang="en-US" smtClean="0"/>
              <a:t>‹#›</a:t>
            </a:fld>
            <a:endParaRPr lang="en-US"/>
          </a:p>
        </p:txBody>
      </p:sp>
    </p:spTree>
    <p:extLst>
      <p:ext uri="{BB962C8B-B14F-4D97-AF65-F5344CB8AC3E}">
        <p14:creationId xmlns:p14="http://schemas.microsoft.com/office/powerpoint/2010/main" val="3902841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IOE-slide-bkgds2-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14" name="Rectangle 5"/>
          <p:cNvSpPr>
            <a:spLocks noChangeArrowheads="1"/>
          </p:cNvSpPr>
          <p:nvPr/>
        </p:nvSpPr>
        <p:spPr bwMode="auto">
          <a:xfrm>
            <a:off x="457200" y="1142320"/>
            <a:ext cx="8229600" cy="5258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400" b="1" dirty="0">
              <a:solidFill>
                <a:srgbClr val="B5471E"/>
              </a:solidFill>
              <a:latin typeface="Arial"/>
              <a:cs typeface="Arial"/>
            </a:endParaRPr>
          </a:p>
          <a:p>
            <a:pPr algn="ctr"/>
            <a:r>
              <a:rPr lang="en-US" sz="4400" b="1" dirty="0">
                <a:solidFill>
                  <a:srgbClr val="B5471E"/>
                </a:solidFill>
                <a:latin typeface="Arial"/>
                <a:cs typeface="Arial"/>
              </a:rPr>
              <a:t>Cancer Biology and Clinical Oncology</a:t>
            </a:r>
          </a:p>
          <a:p>
            <a:pPr algn="ctr"/>
            <a:endParaRPr lang="en-US" sz="4400" b="1" dirty="0">
              <a:solidFill>
                <a:srgbClr val="B5471E"/>
              </a:solidFill>
              <a:latin typeface="Arial"/>
              <a:cs typeface="Arial"/>
            </a:endParaRPr>
          </a:p>
          <a:p>
            <a:pPr algn="ctr"/>
            <a:r>
              <a:rPr lang="en-US" sz="2000" b="1" dirty="0">
                <a:solidFill>
                  <a:srgbClr val="B5471E"/>
                </a:solidFill>
                <a:latin typeface="Arial"/>
                <a:cs typeface="Arial"/>
              </a:rPr>
              <a:t>With Special Thanks to Professor Andrew Smith</a:t>
            </a:r>
          </a:p>
          <a:p>
            <a:pPr algn="ctr"/>
            <a:endParaRPr lang="en-US" sz="2000" b="1" dirty="0">
              <a:solidFill>
                <a:srgbClr val="B5471E"/>
              </a:solidFill>
              <a:latin typeface="Arial"/>
              <a:cs typeface="Arial"/>
            </a:endParaRPr>
          </a:p>
          <a:p>
            <a:pPr marL="989013"/>
            <a:r>
              <a:rPr lang="en-US" sz="2700" b="1" dirty="0">
                <a:latin typeface="Arial" charset="0"/>
              </a:rPr>
              <a:t>University of Illinois at Urbana-Champaign</a:t>
            </a:r>
          </a:p>
          <a:p>
            <a:pPr marL="989013"/>
            <a:r>
              <a:rPr lang="en-US" sz="3800" b="1" dirty="0">
                <a:latin typeface="Arial" charset="0"/>
              </a:rPr>
              <a:t>Department of Bioengineering</a:t>
            </a:r>
            <a:endParaRPr lang="en-US" sz="3800" b="1" dirty="0">
              <a:solidFill>
                <a:srgbClr val="B5471E"/>
              </a:solidFill>
              <a:latin typeface="Arial"/>
              <a:cs typeface="Arial"/>
            </a:endParaRPr>
          </a:p>
        </p:txBody>
      </p:sp>
      <p:pic>
        <p:nvPicPr>
          <p:cNvPr id="5" name="Picture 4"/>
          <p:cNvPicPr>
            <a:picLocks noChangeAspect="1"/>
          </p:cNvPicPr>
          <p:nvPr/>
        </p:nvPicPr>
        <p:blipFill>
          <a:blip r:embed="rId4"/>
          <a:stretch>
            <a:fillRect/>
          </a:stretch>
        </p:blipFill>
        <p:spPr>
          <a:xfrm>
            <a:off x="342419" y="4419600"/>
            <a:ext cx="1019021" cy="1319823"/>
          </a:xfrm>
          <a:prstGeom prst="rect">
            <a:avLst/>
          </a:prstGeom>
        </p:spPr>
      </p:pic>
      <p:sp>
        <p:nvSpPr>
          <p:cNvPr id="2" name="TextBox 1"/>
          <p:cNvSpPr txBox="1"/>
          <p:nvPr/>
        </p:nvSpPr>
        <p:spPr>
          <a:xfrm>
            <a:off x="1595120" y="101600"/>
            <a:ext cx="5984240" cy="1938992"/>
          </a:xfrm>
          <a:prstGeom prst="rect">
            <a:avLst/>
          </a:prstGeom>
          <a:noFill/>
        </p:spPr>
        <p:txBody>
          <a:bodyPr wrap="square" rtlCol="0">
            <a:spAutoFit/>
          </a:bodyPr>
          <a:lstStyle/>
          <a:p>
            <a:pPr algn="ctr"/>
            <a:r>
              <a:rPr lang="en-US" sz="2000" b="1" dirty="0">
                <a:latin typeface="Arial"/>
                <a:cs typeface="Arial"/>
              </a:rPr>
              <a:t>Cancer Nanotechnology</a:t>
            </a:r>
          </a:p>
          <a:p>
            <a:pPr algn="ctr"/>
            <a:endParaRPr lang="en-US" sz="2000" dirty="0">
              <a:latin typeface="Arial"/>
              <a:cs typeface="Arial"/>
            </a:endParaRPr>
          </a:p>
          <a:p>
            <a:pPr algn="ctr"/>
            <a:r>
              <a:rPr lang="en-US" sz="2000" dirty="0">
                <a:latin typeface="Arial"/>
                <a:cs typeface="Arial"/>
              </a:rPr>
              <a:t>Spring 2019 </a:t>
            </a:r>
          </a:p>
          <a:p>
            <a:pPr algn="ctr"/>
            <a:r>
              <a:rPr lang="en-US" sz="2000" dirty="0">
                <a:latin typeface="Arial"/>
                <a:cs typeface="Arial"/>
              </a:rPr>
              <a:t>BIOE 479 / 598</a:t>
            </a:r>
          </a:p>
          <a:p>
            <a:pPr algn="ctr"/>
            <a:endParaRPr lang="en-US" sz="2000" dirty="0">
              <a:latin typeface="Arial"/>
              <a:cs typeface="Arial"/>
            </a:endParaRPr>
          </a:p>
          <a:p>
            <a:pPr algn="ctr"/>
            <a:r>
              <a:rPr lang="is-IS" sz="2000" b="1" dirty="0">
                <a:latin typeface="Arial"/>
                <a:cs typeface="Arial"/>
              </a:rPr>
              <a:t>I</a:t>
            </a:r>
            <a:r>
              <a:rPr lang="en-US" sz="2000" b="1" dirty="0">
                <a:latin typeface="Arial"/>
                <a:cs typeface="Arial"/>
              </a:rPr>
              <a:t>n</a:t>
            </a:r>
            <a:r>
              <a:rPr lang="is-IS" sz="2000" b="1" dirty="0">
                <a:latin typeface="Arial"/>
                <a:cs typeface="Arial"/>
              </a:rPr>
              <a:t>structor: Prof. Shuming Nie</a:t>
            </a:r>
            <a:endParaRPr lang="en-US" sz="2000" b="1" dirty="0">
              <a:latin typeface="Arial"/>
              <a:cs typeface="Arial"/>
            </a:endParaRPr>
          </a:p>
        </p:txBody>
      </p:sp>
    </p:spTree>
    <p:extLst>
      <p:ext uri="{BB962C8B-B14F-4D97-AF65-F5344CB8AC3E}">
        <p14:creationId xmlns:p14="http://schemas.microsoft.com/office/powerpoint/2010/main" val="1262122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304800" y="196850"/>
            <a:ext cx="8839200" cy="641350"/>
          </a:xfrm>
          <a:prstGeom prst="rect">
            <a:avLst/>
          </a:prstGeom>
          <a:noFill/>
          <a:ln w="9525">
            <a:noFill/>
            <a:miter lim="800000"/>
            <a:headEnd/>
            <a:tailEnd/>
          </a:ln>
        </p:spPr>
        <p:txBody>
          <a:bodyPr/>
          <a:lstStyle/>
          <a:p>
            <a:pPr>
              <a:spcBef>
                <a:spcPct val="30000"/>
              </a:spcBef>
            </a:pPr>
            <a:r>
              <a:rPr lang="en-US" sz="4400" dirty="0">
                <a:cs typeface="Times New Roman" pitchFamily="18" charset="0"/>
              </a:rPr>
              <a:t>Dysplasia</a:t>
            </a:r>
          </a:p>
        </p:txBody>
      </p:sp>
      <p:pic>
        <p:nvPicPr>
          <p:cNvPr id="44034" name="Picture 3" descr="21"/>
          <p:cNvPicPr>
            <a:picLocks noChangeAspect="1" noChangeArrowheads="1"/>
          </p:cNvPicPr>
          <p:nvPr/>
        </p:nvPicPr>
        <p:blipFill>
          <a:blip r:embed="rId3"/>
          <a:srcRect/>
          <a:stretch>
            <a:fillRect/>
          </a:stretch>
        </p:blipFill>
        <p:spPr bwMode="auto">
          <a:xfrm>
            <a:off x="747713" y="1984375"/>
            <a:ext cx="7648575" cy="3425825"/>
          </a:xfrm>
          <a:prstGeom prst="rect">
            <a:avLst/>
          </a:prstGeom>
          <a:noFill/>
          <a:ln w="9525">
            <a:noFill/>
            <a:miter lim="800000"/>
            <a:headEnd/>
            <a:tailEnd/>
          </a:ln>
        </p:spPr>
      </p:pic>
      <p:sp>
        <p:nvSpPr>
          <p:cNvPr id="44035" name="Rectangle 4"/>
          <p:cNvSpPr>
            <a:spLocks noChangeArrowheads="1"/>
          </p:cNvSpPr>
          <p:nvPr/>
        </p:nvSpPr>
        <p:spPr bwMode="auto">
          <a:xfrm>
            <a:off x="3898900" y="5499100"/>
            <a:ext cx="1295400" cy="274638"/>
          </a:xfrm>
          <a:prstGeom prst="rect">
            <a:avLst/>
          </a:prstGeom>
          <a:noFill/>
          <a:ln w="25400">
            <a:noFill/>
            <a:miter lim="800000"/>
            <a:headEnd/>
            <a:tailEnd type="none" w="sm" len="sm"/>
          </a:ln>
        </p:spPr>
        <p:txBody>
          <a:bodyPr wrap="none" lIns="0" tIns="0" rIns="0" bIns="0">
            <a:spAutoFit/>
          </a:bodyPr>
          <a:lstStyle/>
          <a:p>
            <a:pPr eaLnBrk="0" hangingPunct="0"/>
            <a:r>
              <a:rPr lang="en-US" b="1"/>
              <a:t>Hyperplasia</a:t>
            </a:r>
          </a:p>
        </p:txBody>
      </p:sp>
      <p:sp>
        <p:nvSpPr>
          <p:cNvPr id="44036" name="Rectangle 5"/>
          <p:cNvSpPr>
            <a:spLocks noChangeArrowheads="1"/>
          </p:cNvSpPr>
          <p:nvPr/>
        </p:nvSpPr>
        <p:spPr bwMode="auto">
          <a:xfrm>
            <a:off x="6375400" y="5499100"/>
            <a:ext cx="1562100" cy="274638"/>
          </a:xfrm>
          <a:prstGeom prst="rect">
            <a:avLst/>
          </a:prstGeom>
          <a:noFill/>
          <a:ln w="25400">
            <a:noFill/>
            <a:miter lim="800000"/>
            <a:headEnd/>
            <a:tailEnd type="none" w="sm" len="sm"/>
          </a:ln>
        </p:spPr>
        <p:txBody>
          <a:bodyPr wrap="none" lIns="0" tIns="0" rIns="0" bIns="0">
            <a:spAutoFit/>
          </a:bodyPr>
          <a:lstStyle/>
          <a:p>
            <a:pPr eaLnBrk="0" hangingPunct="0"/>
            <a:r>
              <a:rPr lang="en-US" b="1"/>
              <a:t>Mild dysplasia</a:t>
            </a:r>
          </a:p>
        </p:txBody>
      </p:sp>
      <p:sp>
        <p:nvSpPr>
          <p:cNvPr id="44037" name="Rectangle 6"/>
          <p:cNvSpPr>
            <a:spLocks noChangeArrowheads="1"/>
          </p:cNvSpPr>
          <p:nvPr/>
        </p:nvSpPr>
        <p:spPr bwMode="auto">
          <a:xfrm>
            <a:off x="1422400" y="5499100"/>
            <a:ext cx="787400" cy="274638"/>
          </a:xfrm>
          <a:prstGeom prst="rect">
            <a:avLst/>
          </a:prstGeom>
          <a:noFill/>
          <a:ln w="25400">
            <a:noFill/>
            <a:miter lim="800000"/>
            <a:headEnd/>
            <a:tailEnd type="none" w="sm" len="sm"/>
          </a:ln>
        </p:spPr>
        <p:txBody>
          <a:bodyPr wrap="none" lIns="0" tIns="0" rIns="0" bIns="0">
            <a:spAutoFit/>
          </a:bodyPr>
          <a:lstStyle/>
          <a:p>
            <a:pPr eaLnBrk="0" hangingPunct="0"/>
            <a:r>
              <a:rPr lang="en-US" b="1"/>
              <a:t>Normal</a:t>
            </a:r>
          </a:p>
        </p:txBody>
      </p:sp>
      <p:sp>
        <p:nvSpPr>
          <p:cNvPr id="44039" name="Line 4"/>
          <p:cNvSpPr>
            <a:spLocks noChangeShapeType="1"/>
          </p:cNvSpPr>
          <p:nvPr/>
        </p:nvSpPr>
        <p:spPr bwMode="auto">
          <a:xfrm>
            <a:off x="0" y="1066800"/>
            <a:ext cx="9144000" cy="0"/>
          </a:xfrm>
          <a:prstGeom prst="line">
            <a:avLst/>
          </a:prstGeom>
          <a:noFill/>
          <a:ln w="28575">
            <a:solidFill>
              <a:srgbClr val="000099"/>
            </a:solidFill>
            <a:round/>
            <a:headEnd/>
            <a:tailEnd/>
          </a:ln>
          <a:effectLst/>
        </p:spPr>
        <p:txBody>
          <a:bodyPr wrap="none" anchor="ctr"/>
          <a:lstStyle/>
          <a:p>
            <a:endParaRPr lang="en-US"/>
          </a:p>
        </p:txBody>
      </p:sp>
    </p:spTree>
    <p:extLst>
      <p:ext uri="{BB962C8B-B14F-4D97-AF65-F5344CB8AC3E}">
        <p14:creationId xmlns:p14="http://schemas.microsoft.com/office/powerpoint/2010/main" val="201892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304800" y="196850"/>
            <a:ext cx="8839200" cy="641350"/>
          </a:xfrm>
          <a:prstGeom prst="rect">
            <a:avLst/>
          </a:prstGeom>
          <a:noFill/>
          <a:ln w="9525">
            <a:noFill/>
            <a:miter lim="800000"/>
            <a:headEnd/>
            <a:tailEnd/>
          </a:ln>
        </p:spPr>
        <p:txBody>
          <a:bodyPr/>
          <a:lstStyle/>
          <a:p>
            <a:pPr>
              <a:spcBef>
                <a:spcPct val="30000"/>
              </a:spcBef>
            </a:pPr>
            <a:r>
              <a:rPr lang="en-US" sz="4400" dirty="0">
                <a:cs typeface="Times New Roman" pitchFamily="18" charset="0"/>
              </a:rPr>
              <a:t>Oncogenesis &amp; Tumor Progression</a:t>
            </a:r>
          </a:p>
        </p:txBody>
      </p:sp>
      <p:pic>
        <p:nvPicPr>
          <p:cNvPr id="46082" name="Picture 5" descr="21"/>
          <p:cNvPicPr>
            <a:picLocks noChangeAspect="1" noChangeArrowheads="1"/>
          </p:cNvPicPr>
          <p:nvPr/>
        </p:nvPicPr>
        <p:blipFill>
          <a:blip r:embed="rId3"/>
          <a:srcRect/>
          <a:stretch>
            <a:fillRect/>
          </a:stretch>
        </p:blipFill>
        <p:spPr bwMode="auto">
          <a:xfrm>
            <a:off x="390525" y="2165350"/>
            <a:ext cx="8362950" cy="2786063"/>
          </a:xfrm>
          <a:prstGeom prst="rect">
            <a:avLst/>
          </a:prstGeom>
          <a:noFill/>
          <a:ln w="9525">
            <a:noFill/>
            <a:miter lim="800000"/>
            <a:headEnd/>
            <a:tailEnd/>
          </a:ln>
        </p:spPr>
      </p:pic>
      <p:sp>
        <p:nvSpPr>
          <p:cNvPr id="46083" name="Rectangle 6"/>
          <p:cNvSpPr>
            <a:spLocks noChangeArrowheads="1"/>
          </p:cNvSpPr>
          <p:nvPr/>
        </p:nvSpPr>
        <p:spPr bwMode="auto">
          <a:xfrm>
            <a:off x="4016375" y="4508500"/>
            <a:ext cx="1041400" cy="482600"/>
          </a:xfrm>
          <a:prstGeom prst="rect">
            <a:avLst/>
          </a:prstGeom>
          <a:noFill/>
          <a:ln w="25400">
            <a:noFill/>
            <a:miter lim="800000"/>
            <a:headEnd/>
            <a:tailEnd type="none" w="sm" len="sm"/>
          </a:ln>
        </p:spPr>
        <p:txBody>
          <a:bodyPr wrap="none" lIns="0" tIns="0" rIns="0" bIns="0">
            <a:spAutoFit/>
          </a:bodyPr>
          <a:lstStyle/>
          <a:p>
            <a:pPr algn="ctr" eaLnBrk="0" hangingPunct="0">
              <a:lnSpc>
                <a:spcPts val="1900"/>
              </a:lnSpc>
            </a:pPr>
            <a:r>
              <a:rPr lang="en-US" b="1"/>
              <a:t>Mild</a:t>
            </a:r>
            <a:br>
              <a:rPr lang="en-US" b="1"/>
            </a:br>
            <a:r>
              <a:rPr lang="en-US" b="1"/>
              <a:t>dysplasia</a:t>
            </a:r>
          </a:p>
        </p:txBody>
      </p:sp>
      <p:sp>
        <p:nvSpPr>
          <p:cNvPr id="46084" name="Rectangle 7"/>
          <p:cNvSpPr>
            <a:spLocks noChangeArrowheads="1"/>
          </p:cNvSpPr>
          <p:nvPr/>
        </p:nvSpPr>
        <p:spPr bwMode="auto">
          <a:xfrm>
            <a:off x="5280025" y="4508500"/>
            <a:ext cx="1828800" cy="723900"/>
          </a:xfrm>
          <a:prstGeom prst="rect">
            <a:avLst/>
          </a:prstGeom>
          <a:noFill/>
          <a:ln w="25400">
            <a:noFill/>
            <a:miter lim="800000"/>
            <a:headEnd/>
            <a:tailEnd type="none" w="sm" len="sm"/>
          </a:ln>
        </p:spPr>
        <p:txBody>
          <a:bodyPr lIns="0" tIns="0" rIns="0" bIns="0">
            <a:spAutoFit/>
          </a:bodyPr>
          <a:lstStyle/>
          <a:p>
            <a:pPr algn="ctr" eaLnBrk="0" hangingPunct="0">
              <a:lnSpc>
                <a:spcPts val="1900"/>
              </a:lnSpc>
            </a:pPr>
            <a:r>
              <a:rPr lang="en-US" b="1"/>
              <a:t>Carcinoma in situ (severe dysplasia)</a:t>
            </a:r>
          </a:p>
        </p:txBody>
      </p:sp>
      <p:sp>
        <p:nvSpPr>
          <p:cNvPr id="46085" name="Rectangle 8"/>
          <p:cNvSpPr>
            <a:spLocks noChangeArrowheads="1"/>
          </p:cNvSpPr>
          <p:nvPr/>
        </p:nvSpPr>
        <p:spPr bwMode="auto">
          <a:xfrm>
            <a:off x="7380288" y="5003800"/>
            <a:ext cx="1054100" cy="482600"/>
          </a:xfrm>
          <a:prstGeom prst="rect">
            <a:avLst/>
          </a:prstGeom>
          <a:noFill/>
          <a:ln w="25400">
            <a:noFill/>
            <a:miter lim="800000"/>
            <a:headEnd/>
            <a:tailEnd type="none" w="sm" len="sm"/>
          </a:ln>
        </p:spPr>
        <p:txBody>
          <a:bodyPr wrap="none" lIns="0" tIns="0" rIns="0" bIns="0">
            <a:spAutoFit/>
          </a:bodyPr>
          <a:lstStyle/>
          <a:p>
            <a:pPr algn="ctr" eaLnBrk="0" hangingPunct="0">
              <a:lnSpc>
                <a:spcPts val="1900"/>
              </a:lnSpc>
            </a:pPr>
            <a:r>
              <a:rPr lang="en-US" b="1"/>
              <a:t>Cancer</a:t>
            </a:r>
            <a:br>
              <a:rPr lang="en-US" b="1"/>
            </a:br>
            <a:r>
              <a:rPr lang="en-US" b="1"/>
              <a:t>(invasive)</a:t>
            </a:r>
          </a:p>
        </p:txBody>
      </p:sp>
      <p:sp>
        <p:nvSpPr>
          <p:cNvPr id="46086" name="Rectangle 9"/>
          <p:cNvSpPr>
            <a:spLocks noChangeArrowheads="1"/>
          </p:cNvSpPr>
          <p:nvPr/>
        </p:nvSpPr>
        <p:spPr bwMode="auto">
          <a:xfrm>
            <a:off x="693738" y="4508500"/>
            <a:ext cx="787400" cy="241300"/>
          </a:xfrm>
          <a:prstGeom prst="rect">
            <a:avLst/>
          </a:prstGeom>
          <a:noFill/>
          <a:ln w="25400">
            <a:noFill/>
            <a:miter lim="800000"/>
            <a:headEnd/>
            <a:tailEnd type="none" w="sm" len="sm"/>
          </a:ln>
        </p:spPr>
        <p:txBody>
          <a:bodyPr wrap="none" lIns="0" tIns="0" rIns="0" bIns="0">
            <a:spAutoFit/>
          </a:bodyPr>
          <a:lstStyle/>
          <a:p>
            <a:pPr algn="ctr" eaLnBrk="0" hangingPunct="0">
              <a:lnSpc>
                <a:spcPts val="1900"/>
              </a:lnSpc>
            </a:pPr>
            <a:r>
              <a:rPr lang="en-US" b="1"/>
              <a:t>Normal</a:t>
            </a:r>
          </a:p>
        </p:txBody>
      </p:sp>
      <p:sp>
        <p:nvSpPr>
          <p:cNvPr id="46087" name="Rectangle 10"/>
          <p:cNvSpPr>
            <a:spLocks noChangeArrowheads="1"/>
          </p:cNvSpPr>
          <p:nvPr/>
        </p:nvSpPr>
        <p:spPr bwMode="auto">
          <a:xfrm>
            <a:off x="2155825" y="4508500"/>
            <a:ext cx="1295400" cy="241300"/>
          </a:xfrm>
          <a:prstGeom prst="rect">
            <a:avLst/>
          </a:prstGeom>
          <a:noFill/>
          <a:ln w="25400">
            <a:noFill/>
            <a:miter lim="800000"/>
            <a:headEnd/>
            <a:tailEnd type="none" w="sm" len="sm"/>
          </a:ln>
        </p:spPr>
        <p:txBody>
          <a:bodyPr wrap="none" lIns="0" tIns="0" rIns="0" bIns="0">
            <a:spAutoFit/>
          </a:bodyPr>
          <a:lstStyle/>
          <a:p>
            <a:pPr algn="ctr" eaLnBrk="0" hangingPunct="0">
              <a:lnSpc>
                <a:spcPts val="1900"/>
              </a:lnSpc>
            </a:pPr>
            <a:r>
              <a:rPr lang="en-US" b="1"/>
              <a:t>Hyperplasia</a:t>
            </a:r>
          </a:p>
        </p:txBody>
      </p:sp>
      <p:sp>
        <p:nvSpPr>
          <p:cNvPr id="46089" name="Line 4"/>
          <p:cNvSpPr>
            <a:spLocks noChangeShapeType="1"/>
          </p:cNvSpPr>
          <p:nvPr/>
        </p:nvSpPr>
        <p:spPr bwMode="auto">
          <a:xfrm>
            <a:off x="0" y="1066800"/>
            <a:ext cx="9144000" cy="0"/>
          </a:xfrm>
          <a:prstGeom prst="line">
            <a:avLst/>
          </a:prstGeom>
          <a:noFill/>
          <a:ln w="28575">
            <a:solidFill>
              <a:srgbClr val="000099"/>
            </a:solidFill>
            <a:round/>
            <a:headEnd/>
            <a:tailEnd/>
          </a:ln>
          <a:effectLst/>
        </p:spPr>
        <p:txBody>
          <a:bodyPr wrap="none" anchor="ctr"/>
          <a:lstStyle/>
          <a:p>
            <a:endParaRPr lang="en-US"/>
          </a:p>
        </p:txBody>
      </p:sp>
    </p:spTree>
    <p:extLst>
      <p:ext uri="{BB962C8B-B14F-4D97-AF65-F5344CB8AC3E}">
        <p14:creationId xmlns:p14="http://schemas.microsoft.com/office/powerpoint/2010/main" val="358697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sz="3600" dirty="0"/>
              <a:t>Multi-Step Development (Tumorigenesis)</a:t>
            </a:r>
          </a:p>
        </p:txBody>
      </p:sp>
      <p:sp>
        <p:nvSpPr>
          <p:cNvPr id="3" name="Content Placeholder 2"/>
          <p:cNvSpPr>
            <a:spLocks noGrp="1"/>
          </p:cNvSpPr>
          <p:nvPr>
            <p:ph idx="1"/>
          </p:nvPr>
        </p:nvSpPr>
        <p:spPr>
          <a:xfrm>
            <a:off x="0" y="1066800"/>
            <a:ext cx="9144000" cy="5791200"/>
          </a:xfrm>
        </p:spPr>
        <p:txBody>
          <a:bodyPr/>
          <a:lstStyle/>
          <a:p>
            <a:r>
              <a:rPr lang="en-US" dirty="0"/>
              <a:t>Cancer develops progressively</a:t>
            </a:r>
          </a:p>
          <a:p>
            <a:pPr lvl="1"/>
            <a:r>
              <a:rPr lang="en-US" dirty="0"/>
              <a:t>Normal cell</a:t>
            </a:r>
          </a:p>
          <a:p>
            <a:pPr lvl="1"/>
            <a:r>
              <a:rPr lang="en-US" dirty="0"/>
              <a:t>Hyperplasia</a:t>
            </a:r>
          </a:p>
          <a:p>
            <a:pPr lvl="2"/>
            <a:r>
              <a:rPr lang="en-US" dirty="0"/>
              <a:t>Excessive numbers, but normal</a:t>
            </a:r>
          </a:p>
          <a:p>
            <a:pPr lvl="1"/>
            <a:r>
              <a:rPr lang="en-US" dirty="0"/>
              <a:t>Metaplasia</a:t>
            </a:r>
          </a:p>
          <a:p>
            <a:pPr lvl="2"/>
            <a:r>
              <a:rPr lang="en-US" dirty="0"/>
              <a:t>Normal cells, but co-mingling (stromal elements)</a:t>
            </a:r>
          </a:p>
          <a:p>
            <a:pPr lvl="1"/>
            <a:r>
              <a:rPr lang="en-US" dirty="0"/>
              <a:t>Dysplasia</a:t>
            </a:r>
          </a:p>
          <a:p>
            <a:pPr lvl="2"/>
            <a:r>
              <a:rPr lang="en-US" dirty="0" err="1"/>
              <a:t>Cytologically</a:t>
            </a:r>
            <a:r>
              <a:rPr lang="en-US" dirty="0"/>
              <a:t> abnormal</a:t>
            </a:r>
          </a:p>
          <a:p>
            <a:pPr lvl="1"/>
            <a:r>
              <a:rPr lang="en-US" dirty="0"/>
              <a:t>Carcinoma in situ (pre-invasive) (e.g., ductal)</a:t>
            </a:r>
          </a:p>
          <a:p>
            <a:pPr lvl="2"/>
            <a:r>
              <a:rPr lang="en-US" dirty="0"/>
              <a:t>Abnormal, but non-invasive to basal membrane barrier</a:t>
            </a:r>
          </a:p>
          <a:p>
            <a:pPr lvl="1"/>
            <a:r>
              <a:rPr lang="en-US" dirty="0"/>
              <a:t>Invasive carcinoma</a:t>
            </a:r>
          </a:p>
        </p:txBody>
      </p:sp>
    </p:spTree>
    <p:extLst>
      <p:ext uri="{BB962C8B-B14F-4D97-AF65-F5344CB8AC3E}">
        <p14:creationId xmlns:p14="http://schemas.microsoft.com/office/powerpoint/2010/main" val="3673805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l"/>
            <a:r>
              <a:rPr lang="en-US" sz="3600" dirty="0"/>
              <a:t>Single Cell Theory - Clonal Development</a:t>
            </a:r>
          </a:p>
        </p:txBody>
      </p:sp>
      <p:sp>
        <p:nvSpPr>
          <p:cNvPr id="3" name="Content Placeholder 2"/>
          <p:cNvSpPr>
            <a:spLocks noGrp="1"/>
          </p:cNvSpPr>
          <p:nvPr>
            <p:ph idx="1"/>
          </p:nvPr>
        </p:nvSpPr>
        <p:spPr>
          <a:xfrm>
            <a:off x="152400" y="1066800"/>
            <a:ext cx="8686800" cy="5410200"/>
          </a:xfrm>
        </p:spPr>
        <p:txBody>
          <a:bodyPr/>
          <a:lstStyle/>
          <a:p>
            <a:r>
              <a:rPr lang="en-US" dirty="0"/>
              <a:t>Initiated stem cell</a:t>
            </a:r>
          </a:p>
          <a:p>
            <a:pPr lvl="1"/>
            <a:r>
              <a:rPr lang="en-US" dirty="0"/>
              <a:t>Replication</a:t>
            </a:r>
          </a:p>
          <a:p>
            <a:pPr lvl="2"/>
            <a:r>
              <a:rPr lang="en-US" dirty="0"/>
              <a:t>Telomerase</a:t>
            </a:r>
          </a:p>
          <a:p>
            <a:pPr lvl="1"/>
            <a:r>
              <a:rPr lang="en-US" dirty="0"/>
              <a:t>Heterogeneity</a:t>
            </a:r>
          </a:p>
          <a:p>
            <a:pPr lvl="2"/>
            <a:r>
              <a:rPr lang="en-US" dirty="0"/>
              <a:t>Genetic</a:t>
            </a:r>
          </a:p>
          <a:p>
            <a:r>
              <a:rPr lang="en-US" dirty="0" err="1"/>
              <a:t>Clonality</a:t>
            </a:r>
            <a:r>
              <a:rPr lang="en-US" dirty="0"/>
              <a:t> proof</a:t>
            </a:r>
          </a:p>
          <a:p>
            <a:pPr lvl="1"/>
            <a:r>
              <a:rPr lang="en-US" dirty="0"/>
              <a:t>Myeloma</a:t>
            </a:r>
          </a:p>
          <a:p>
            <a:pPr lvl="2"/>
            <a:r>
              <a:rPr lang="en-US" dirty="0"/>
              <a:t>Monoclonal </a:t>
            </a:r>
            <a:r>
              <a:rPr lang="en-US" dirty="0" err="1"/>
              <a:t>Ab</a:t>
            </a:r>
            <a:endParaRPr lang="en-US"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82" t="1842" b="1957"/>
          <a:stretch/>
        </p:blipFill>
        <p:spPr bwMode="auto">
          <a:xfrm>
            <a:off x="4351684" y="1163444"/>
            <a:ext cx="4038600" cy="31425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206" y="5129349"/>
            <a:ext cx="2194794" cy="1652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354" r="5518"/>
          <a:stretch/>
        </p:blipFill>
        <p:spPr bwMode="auto">
          <a:xfrm>
            <a:off x="3429000" y="4114800"/>
            <a:ext cx="2325189" cy="2705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579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0" y="0"/>
            <a:ext cx="9144000" cy="641350"/>
          </a:xfrm>
          <a:prstGeom prst="rect">
            <a:avLst/>
          </a:prstGeom>
          <a:noFill/>
          <a:ln w="9525">
            <a:noFill/>
            <a:miter lim="800000"/>
            <a:headEnd/>
            <a:tailEnd/>
          </a:ln>
        </p:spPr>
        <p:txBody>
          <a:bodyPr/>
          <a:lstStyle/>
          <a:p>
            <a:pPr>
              <a:spcBef>
                <a:spcPct val="30000"/>
              </a:spcBef>
            </a:pPr>
            <a:r>
              <a:rPr lang="en-US" sz="4400" dirty="0">
                <a:cs typeface="Times New Roman" pitchFamily="18" charset="0"/>
              </a:rPr>
              <a:t>Malignant versus Benign Tumors</a:t>
            </a:r>
          </a:p>
        </p:txBody>
      </p:sp>
      <p:pic>
        <p:nvPicPr>
          <p:cNvPr id="54274" name="Picture 3" descr="10"/>
          <p:cNvPicPr>
            <a:picLocks noChangeAspect="1" noChangeArrowheads="1"/>
          </p:cNvPicPr>
          <p:nvPr/>
        </p:nvPicPr>
        <p:blipFill>
          <a:blip r:embed="rId3"/>
          <a:srcRect/>
          <a:stretch>
            <a:fillRect/>
          </a:stretch>
        </p:blipFill>
        <p:spPr bwMode="auto">
          <a:xfrm>
            <a:off x="396875" y="2984500"/>
            <a:ext cx="8350250" cy="2849563"/>
          </a:xfrm>
          <a:prstGeom prst="rect">
            <a:avLst/>
          </a:prstGeom>
          <a:noFill/>
          <a:ln w="9525">
            <a:noFill/>
            <a:miter lim="800000"/>
            <a:headEnd/>
            <a:tailEnd/>
          </a:ln>
        </p:spPr>
      </p:pic>
      <p:sp>
        <p:nvSpPr>
          <p:cNvPr id="54275" name="Rectangle 4"/>
          <p:cNvSpPr>
            <a:spLocks noChangeArrowheads="1"/>
          </p:cNvSpPr>
          <p:nvPr/>
        </p:nvSpPr>
        <p:spPr bwMode="auto">
          <a:xfrm>
            <a:off x="4572000" y="1152525"/>
            <a:ext cx="2590800" cy="1539875"/>
          </a:xfrm>
          <a:prstGeom prst="rect">
            <a:avLst/>
          </a:prstGeom>
          <a:noFill/>
          <a:ln w="25400">
            <a:noFill/>
            <a:miter lim="800000"/>
            <a:headEnd/>
            <a:tailEnd type="none" w="sm" len="sm"/>
          </a:ln>
        </p:spPr>
        <p:txBody>
          <a:bodyPr>
            <a:spAutoFit/>
          </a:bodyPr>
          <a:lstStyle/>
          <a:p>
            <a:pPr eaLnBrk="0" hangingPunct="0">
              <a:lnSpc>
                <a:spcPts val="1900"/>
              </a:lnSpc>
            </a:pPr>
            <a:r>
              <a:rPr lang="en-US" b="1"/>
              <a:t>Malignant (cancer) cells invade neighboring tissues, enter blood vessels, and metastasize to different sites</a:t>
            </a:r>
          </a:p>
        </p:txBody>
      </p:sp>
      <p:sp>
        <p:nvSpPr>
          <p:cNvPr id="54276" name="Rectangle 5"/>
          <p:cNvSpPr>
            <a:spLocks noChangeArrowheads="1"/>
          </p:cNvSpPr>
          <p:nvPr/>
        </p:nvSpPr>
        <p:spPr bwMode="auto">
          <a:xfrm>
            <a:off x="403225" y="5930900"/>
            <a:ext cx="995363" cy="241300"/>
          </a:xfrm>
          <a:prstGeom prst="rect">
            <a:avLst/>
          </a:prstGeom>
          <a:noFill/>
          <a:ln w="25400">
            <a:noFill/>
            <a:miter lim="800000"/>
            <a:headEnd/>
            <a:tailEnd type="none" w="sm" len="sm"/>
          </a:ln>
        </p:spPr>
        <p:txBody>
          <a:bodyPr lIns="0" tIns="0" rIns="0" bIns="0">
            <a:spAutoFit/>
          </a:bodyPr>
          <a:lstStyle/>
          <a:p>
            <a:pPr eaLnBrk="0" hangingPunct="0">
              <a:lnSpc>
                <a:spcPts val="1900"/>
              </a:lnSpc>
            </a:pPr>
            <a:r>
              <a:rPr lang="en-US" b="1"/>
              <a:t>Time</a:t>
            </a:r>
          </a:p>
        </p:txBody>
      </p:sp>
      <p:sp>
        <p:nvSpPr>
          <p:cNvPr id="54277" name="Rectangle 6"/>
          <p:cNvSpPr>
            <a:spLocks noChangeArrowheads="1"/>
          </p:cNvSpPr>
          <p:nvPr/>
        </p:nvSpPr>
        <p:spPr bwMode="auto">
          <a:xfrm>
            <a:off x="1066800" y="1152525"/>
            <a:ext cx="2590800" cy="974626"/>
          </a:xfrm>
          <a:prstGeom prst="rect">
            <a:avLst/>
          </a:prstGeom>
          <a:noFill/>
          <a:ln w="25400">
            <a:noFill/>
            <a:miter lim="800000"/>
            <a:headEnd/>
            <a:tailEnd type="none" w="sm" len="sm"/>
          </a:ln>
        </p:spPr>
        <p:txBody>
          <a:bodyPr lIns="0" tIns="0" rIns="0" bIns="0">
            <a:spAutoFit/>
          </a:bodyPr>
          <a:lstStyle/>
          <a:p>
            <a:pPr eaLnBrk="0" hangingPunct="0">
              <a:lnSpc>
                <a:spcPts val="1900"/>
              </a:lnSpc>
            </a:pPr>
            <a:r>
              <a:rPr lang="en-US" b="1" dirty="0"/>
              <a:t>Benign tumor cells grow </a:t>
            </a:r>
            <a:br>
              <a:rPr lang="en-US" b="1" dirty="0"/>
            </a:br>
            <a:r>
              <a:rPr lang="en-US" b="1" dirty="0"/>
              <a:t>only locally and cannot spread by invasion or metastasis</a:t>
            </a:r>
          </a:p>
        </p:txBody>
      </p:sp>
      <p:sp>
        <p:nvSpPr>
          <p:cNvPr id="54278" name="Line 7"/>
          <p:cNvSpPr>
            <a:spLocks noChangeShapeType="1"/>
          </p:cNvSpPr>
          <p:nvPr/>
        </p:nvSpPr>
        <p:spPr bwMode="auto">
          <a:xfrm>
            <a:off x="2284413" y="2460625"/>
            <a:ext cx="0" cy="1600200"/>
          </a:xfrm>
          <a:prstGeom prst="line">
            <a:avLst/>
          </a:prstGeom>
          <a:noFill/>
          <a:ln w="25400">
            <a:solidFill>
              <a:schemeClr val="tx1"/>
            </a:solidFill>
            <a:round/>
            <a:headEnd/>
            <a:tailEnd type="triangle" w="sm" len="sm"/>
          </a:ln>
        </p:spPr>
        <p:txBody>
          <a:bodyPr lIns="0" tIns="0" rIns="0" bIns="0" anchor="ctr">
            <a:spAutoFit/>
          </a:bodyPr>
          <a:lstStyle/>
          <a:p>
            <a:endParaRPr lang="en-US"/>
          </a:p>
        </p:txBody>
      </p:sp>
      <p:sp>
        <p:nvSpPr>
          <p:cNvPr id="54279" name="Line 9"/>
          <p:cNvSpPr>
            <a:spLocks noChangeShapeType="1"/>
          </p:cNvSpPr>
          <p:nvPr/>
        </p:nvSpPr>
        <p:spPr bwMode="auto">
          <a:xfrm>
            <a:off x="5562600" y="2709863"/>
            <a:ext cx="0" cy="1143000"/>
          </a:xfrm>
          <a:prstGeom prst="line">
            <a:avLst/>
          </a:prstGeom>
          <a:noFill/>
          <a:ln w="25400">
            <a:solidFill>
              <a:schemeClr val="tx1"/>
            </a:solidFill>
            <a:round/>
            <a:headEnd/>
            <a:tailEnd type="triangle" w="sm" len="sm"/>
          </a:ln>
        </p:spPr>
        <p:txBody>
          <a:bodyPr lIns="0" tIns="0" rIns="0" bIns="0" anchor="ctr">
            <a:spAutoFit/>
          </a:bodyPr>
          <a:lstStyle/>
          <a:p>
            <a:endParaRPr lang="en-US"/>
          </a:p>
        </p:txBody>
      </p:sp>
      <p:sp>
        <p:nvSpPr>
          <p:cNvPr id="54280" name="Line 10"/>
          <p:cNvSpPr>
            <a:spLocks noChangeShapeType="1"/>
          </p:cNvSpPr>
          <p:nvPr/>
        </p:nvSpPr>
        <p:spPr bwMode="auto">
          <a:xfrm flipH="1">
            <a:off x="4191000" y="2705100"/>
            <a:ext cx="1371600" cy="1300163"/>
          </a:xfrm>
          <a:prstGeom prst="line">
            <a:avLst/>
          </a:prstGeom>
          <a:noFill/>
          <a:ln w="25400">
            <a:solidFill>
              <a:schemeClr val="tx1"/>
            </a:solidFill>
            <a:round/>
            <a:headEnd/>
            <a:tailEnd type="triangle" w="sm" len="sm"/>
          </a:ln>
        </p:spPr>
        <p:txBody>
          <a:bodyPr lIns="0" tIns="0" rIns="0" bIns="0" anchor="ctr">
            <a:spAutoFit/>
          </a:bodyPr>
          <a:lstStyle/>
          <a:p>
            <a:endParaRPr lang="en-US"/>
          </a:p>
        </p:txBody>
      </p:sp>
      <p:sp>
        <p:nvSpPr>
          <p:cNvPr id="54281" name="Line 11"/>
          <p:cNvSpPr>
            <a:spLocks noChangeShapeType="1"/>
          </p:cNvSpPr>
          <p:nvPr/>
        </p:nvSpPr>
        <p:spPr bwMode="auto">
          <a:xfrm>
            <a:off x="5562600" y="2705100"/>
            <a:ext cx="1295400" cy="919163"/>
          </a:xfrm>
          <a:prstGeom prst="line">
            <a:avLst/>
          </a:prstGeom>
          <a:noFill/>
          <a:ln w="25400">
            <a:solidFill>
              <a:schemeClr val="tx1"/>
            </a:solidFill>
            <a:round/>
            <a:headEnd/>
            <a:tailEnd type="triangle" w="sm" len="sm"/>
          </a:ln>
        </p:spPr>
        <p:txBody>
          <a:bodyPr lIns="0" tIns="0" rIns="0" bIns="0" anchor="ctr">
            <a:spAutoFit/>
          </a:bodyPr>
          <a:lstStyle/>
          <a:p>
            <a:endParaRPr lang="en-US"/>
          </a:p>
        </p:txBody>
      </p:sp>
      <p:sp>
        <p:nvSpPr>
          <p:cNvPr id="54282" name="Line 12"/>
          <p:cNvSpPr>
            <a:spLocks noChangeShapeType="1"/>
          </p:cNvSpPr>
          <p:nvPr/>
        </p:nvSpPr>
        <p:spPr bwMode="auto">
          <a:xfrm>
            <a:off x="1066800" y="6062663"/>
            <a:ext cx="7542213" cy="0"/>
          </a:xfrm>
          <a:prstGeom prst="line">
            <a:avLst/>
          </a:prstGeom>
          <a:noFill/>
          <a:ln w="88900">
            <a:solidFill>
              <a:schemeClr val="tx1"/>
            </a:solidFill>
            <a:round/>
            <a:headEnd/>
            <a:tailEnd type="triangle" w="sm" len="sm"/>
          </a:ln>
        </p:spPr>
        <p:txBody>
          <a:bodyPr lIns="0" tIns="0" rIns="0" bIns="0" anchor="ctr">
            <a:spAutoFit/>
          </a:bodyPr>
          <a:lstStyle/>
          <a:p>
            <a:endParaRPr lang="en-US"/>
          </a:p>
        </p:txBody>
      </p:sp>
      <p:sp>
        <p:nvSpPr>
          <p:cNvPr id="54284" name="Line 4"/>
          <p:cNvSpPr>
            <a:spLocks noChangeShapeType="1"/>
          </p:cNvSpPr>
          <p:nvPr/>
        </p:nvSpPr>
        <p:spPr bwMode="auto">
          <a:xfrm>
            <a:off x="0" y="838200"/>
            <a:ext cx="9144000" cy="0"/>
          </a:xfrm>
          <a:prstGeom prst="line">
            <a:avLst/>
          </a:prstGeom>
          <a:noFill/>
          <a:ln w="28575">
            <a:solidFill>
              <a:srgbClr val="000099"/>
            </a:solidFill>
            <a:round/>
            <a:headEnd/>
            <a:tailEnd/>
          </a:ln>
          <a:effectLst/>
        </p:spPr>
        <p:txBody>
          <a:bodyPr wrap="none" anchor="ctr"/>
          <a:lstStyle/>
          <a:p>
            <a:endParaRPr lang="en-US"/>
          </a:p>
        </p:txBody>
      </p:sp>
    </p:spTree>
    <p:extLst>
      <p:ext uri="{BB962C8B-B14F-4D97-AF65-F5344CB8AC3E}">
        <p14:creationId xmlns:p14="http://schemas.microsoft.com/office/powerpoint/2010/main" val="3227325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t>Tissues of Origin for Malignancies</a:t>
            </a:r>
          </a:p>
        </p:txBody>
      </p:sp>
      <p:sp>
        <p:nvSpPr>
          <p:cNvPr id="3" name="Content Placeholder 2"/>
          <p:cNvSpPr>
            <a:spLocks noGrp="1"/>
          </p:cNvSpPr>
          <p:nvPr>
            <p:ph idx="1"/>
          </p:nvPr>
        </p:nvSpPr>
        <p:spPr>
          <a:xfrm>
            <a:off x="0" y="1066800"/>
            <a:ext cx="9144000" cy="5791200"/>
          </a:xfrm>
        </p:spPr>
        <p:txBody>
          <a:bodyPr>
            <a:normAutofit fontScale="92500" lnSpcReduction="10000"/>
          </a:bodyPr>
          <a:lstStyle/>
          <a:p>
            <a:r>
              <a:rPr lang="en-US" dirty="0"/>
              <a:t>Embryonic cell layers</a:t>
            </a:r>
          </a:p>
          <a:p>
            <a:pPr lvl="1"/>
            <a:r>
              <a:rPr lang="en-US" dirty="0"/>
              <a:t>Epithelial</a:t>
            </a:r>
          </a:p>
          <a:p>
            <a:pPr lvl="2"/>
            <a:r>
              <a:rPr lang="en-US" dirty="0"/>
              <a:t>Carcinoma</a:t>
            </a:r>
          </a:p>
          <a:p>
            <a:pPr lvl="3"/>
            <a:r>
              <a:rPr lang="en-US" dirty="0"/>
              <a:t>All 3 cell layers</a:t>
            </a:r>
          </a:p>
          <a:p>
            <a:pPr lvl="1"/>
            <a:r>
              <a:rPr lang="en-US" dirty="0"/>
              <a:t>Mesenchymal</a:t>
            </a:r>
          </a:p>
          <a:p>
            <a:pPr lvl="2"/>
            <a:r>
              <a:rPr lang="en-US" dirty="0"/>
              <a:t>Sarcoma</a:t>
            </a:r>
          </a:p>
          <a:p>
            <a:pPr lvl="3"/>
            <a:r>
              <a:rPr lang="en-US" dirty="0"/>
              <a:t>Mesoderm</a:t>
            </a:r>
          </a:p>
          <a:p>
            <a:pPr lvl="1"/>
            <a:r>
              <a:rPr lang="en-US" dirty="0"/>
              <a:t>Hematopoietic</a:t>
            </a:r>
          </a:p>
          <a:p>
            <a:pPr lvl="2"/>
            <a:r>
              <a:rPr lang="en-US" dirty="0"/>
              <a:t>Leukemia</a:t>
            </a:r>
          </a:p>
          <a:p>
            <a:pPr lvl="3"/>
            <a:r>
              <a:rPr lang="en-US" dirty="0"/>
              <a:t>Mesoderm</a:t>
            </a:r>
          </a:p>
          <a:p>
            <a:pPr lvl="1"/>
            <a:r>
              <a:rPr lang="en-US" dirty="0" err="1"/>
              <a:t>Neuroectodermal</a:t>
            </a:r>
            <a:endParaRPr lang="en-US" dirty="0"/>
          </a:p>
          <a:p>
            <a:pPr lvl="2"/>
            <a:r>
              <a:rPr lang="en-US" dirty="0"/>
              <a:t>CNS neoplasm</a:t>
            </a:r>
          </a:p>
          <a:p>
            <a:pPr lvl="3"/>
            <a:r>
              <a:rPr lang="en-US" dirty="0"/>
              <a:t>Ectoderm</a:t>
            </a:r>
          </a:p>
          <a:p>
            <a:pPr lvl="1"/>
            <a:r>
              <a:rPr lang="en-US" dirty="0"/>
              <a:t>Miscellaneous</a:t>
            </a:r>
          </a:p>
          <a:p>
            <a:pPr lvl="1"/>
            <a:endParaRPr lang="en-US" dirty="0"/>
          </a:p>
          <a:p>
            <a:pPr lvl="1"/>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1" t="1976" r="1905" b="2026"/>
          <a:stretch/>
        </p:blipFill>
        <p:spPr bwMode="auto">
          <a:xfrm>
            <a:off x="3754481" y="1676400"/>
            <a:ext cx="4932319" cy="46501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53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sz="2800" dirty="0"/>
              <a:t>Cancer Progression, Invasion, and Spread (Metastasis)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43" r="13429" b="7391"/>
          <a:stretch/>
        </p:blipFill>
        <p:spPr bwMode="auto">
          <a:xfrm>
            <a:off x="1676400" y="1143000"/>
            <a:ext cx="5168568" cy="49591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446049" y="1447800"/>
            <a:ext cx="8229600" cy="4525963"/>
          </a:xfrm>
        </p:spPr>
        <p:txBody>
          <a:bodyPr/>
          <a:lstStyle/>
          <a:p>
            <a:endParaRPr lang="en-US" dirty="0"/>
          </a:p>
          <a:p>
            <a:endParaRPr lang="en-US" dirty="0"/>
          </a:p>
        </p:txBody>
      </p:sp>
    </p:spTree>
    <p:extLst>
      <p:ext uri="{BB962C8B-B14F-4D97-AF65-F5344CB8AC3E}">
        <p14:creationId xmlns:p14="http://schemas.microsoft.com/office/powerpoint/2010/main" val="422789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0" y="21528"/>
            <a:ext cx="9144000" cy="641350"/>
          </a:xfrm>
          <a:prstGeom prst="rect">
            <a:avLst/>
          </a:prstGeom>
          <a:noFill/>
          <a:ln w="9525">
            <a:noFill/>
            <a:miter lim="800000"/>
            <a:headEnd/>
            <a:tailEnd/>
          </a:ln>
        </p:spPr>
        <p:txBody>
          <a:bodyPr/>
          <a:lstStyle/>
          <a:p>
            <a:pPr algn="ctr">
              <a:spcBef>
                <a:spcPct val="30000"/>
              </a:spcBef>
            </a:pPr>
            <a:r>
              <a:rPr lang="en-US" sz="2800" b="1" dirty="0">
                <a:cs typeface="Times New Roman" pitchFamily="18" charset="0"/>
              </a:rPr>
              <a:t>Major Steps in Tumor Metastasis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23" y="762000"/>
            <a:ext cx="6508185" cy="6096000"/>
          </a:xfrm>
          <a:prstGeom prst="rect">
            <a:avLst/>
          </a:prstGeom>
        </p:spPr>
      </p:pic>
    </p:spTree>
    <p:extLst>
      <p:ext uri="{BB962C8B-B14F-4D97-AF65-F5344CB8AC3E}">
        <p14:creationId xmlns:p14="http://schemas.microsoft.com/office/powerpoint/2010/main" val="1137450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0" y="21528"/>
            <a:ext cx="9144000" cy="641350"/>
          </a:xfrm>
          <a:prstGeom prst="rect">
            <a:avLst/>
          </a:prstGeom>
          <a:noFill/>
          <a:ln w="9525">
            <a:noFill/>
            <a:miter lim="800000"/>
            <a:headEnd/>
            <a:tailEnd/>
          </a:ln>
        </p:spPr>
        <p:txBody>
          <a:bodyPr/>
          <a:lstStyle/>
          <a:p>
            <a:pPr algn="ctr">
              <a:spcBef>
                <a:spcPct val="30000"/>
              </a:spcBef>
            </a:pPr>
            <a:r>
              <a:rPr lang="en-US" sz="2800" b="1" dirty="0">
                <a:cs typeface="Times New Roman" pitchFamily="18" charset="0"/>
              </a:rPr>
              <a:t>The Seed and Soil Theory of Tumor Metastasis </a:t>
            </a:r>
          </a:p>
        </p:txBody>
      </p:sp>
      <p:sp>
        <p:nvSpPr>
          <p:cNvPr id="2" name="Rectangle 1"/>
          <p:cNvSpPr/>
          <p:nvPr/>
        </p:nvSpPr>
        <p:spPr>
          <a:xfrm>
            <a:off x="4572000" y="806605"/>
            <a:ext cx="4114800" cy="5324535"/>
          </a:xfrm>
          <a:prstGeom prst="rect">
            <a:avLst/>
          </a:prstGeom>
        </p:spPr>
        <p:txBody>
          <a:bodyPr wrap="square">
            <a:spAutoFit/>
          </a:bodyPr>
          <a:lstStyle/>
          <a:p>
            <a:r>
              <a:rPr lang="en-US" sz="2000" b="1" dirty="0">
                <a:latin typeface="Times" charset="0"/>
              </a:rPr>
              <a:t>Stephen Paget (1855–1926), English Surgeon</a:t>
            </a:r>
          </a:p>
          <a:p>
            <a:endParaRPr lang="en-US" sz="2000" dirty="0">
              <a:latin typeface="Times" charset="0"/>
            </a:endParaRPr>
          </a:p>
          <a:p>
            <a:r>
              <a:rPr lang="en-US" sz="2000" dirty="0">
                <a:latin typeface="Times" charset="0"/>
              </a:rPr>
              <a:t>In 1889, Paget proposed that the processes of metastasis did not occur by chance but, rather, that certain favored tumor cells with metastasis activity (the ‘seed’) had a special affinity for the growth-enhancing milieu within specific organs (the ‘soil’, i.e., organs providing a growth advantage to the seeds). He concluded that metastases developed only when the seed and soil were compatible. In other words, the site of metastasis depended on the affinity of the tumor for the microenvironment.</a:t>
            </a:r>
            <a:endParaRPr lang="en-US" sz="2000" dirty="0"/>
          </a:p>
        </p:txBody>
      </p:sp>
      <p:pic>
        <p:nvPicPr>
          <p:cNvPr id="1025" name="Picture 1" descr="age2image1756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3813898" cy="512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18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381000" y="120650"/>
            <a:ext cx="8763000" cy="641350"/>
          </a:xfrm>
          <a:prstGeom prst="rect">
            <a:avLst/>
          </a:prstGeom>
          <a:noFill/>
          <a:ln w="9525">
            <a:noFill/>
            <a:miter lim="800000"/>
            <a:headEnd/>
            <a:tailEnd/>
          </a:ln>
        </p:spPr>
        <p:txBody>
          <a:bodyPr/>
          <a:lstStyle/>
          <a:p>
            <a:pPr>
              <a:spcBef>
                <a:spcPct val="30000"/>
              </a:spcBef>
            </a:pPr>
            <a:r>
              <a:rPr lang="en-US" sz="4000" dirty="0">
                <a:cs typeface="Times New Roman" pitchFamily="18" charset="0"/>
              </a:rPr>
              <a:t>Tumor Types: Organ or Tissue Specific</a:t>
            </a:r>
          </a:p>
        </p:txBody>
      </p:sp>
      <p:pic>
        <p:nvPicPr>
          <p:cNvPr id="35842" name="Picture 7" descr="3"/>
          <p:cNvPicPr>
            <a:picLocks noChangeAspect="1" noChangeArrowheads="1"/>
          </p:cNvPicPr>
          <p:nvPr/>
        </p:nvPicPr>
        <p:blipFill>
          <a:blip r:embed="rId3"/>
          <a:srcRect/>
          <a:stretch>
            <a:fillRect/>
          </a:stretch>
        </p:blipFill>
        <p:spPr bwMode="auto">
          <a:xfrm>
            <a:off x="3235325" y="914400"/>
            <a:ext cx="2660650" cy="5605463"/>
          </a:xfrm>
          <a:prstGeom prst="rect">
            <a:avLst/>
          </a:prstGeom>
          <a:noFill/>
          <a:ln w="9525">
            <a:noFill/>
            <a:miter lim="800000"/>
            <a:headEnd/>
            <a:tailEnd/>
          </a:ln>
        </p:spPr>
      </p:pic>
      <p:sp>
        <p:nvSpPr>
          <p:cNvPr id="35843" name="Rectangle 8"/>
          <p:cNvSpPr>
            <a:spLocks noChangeArrowheads="1"/>
          </p:cNvSpPr>
          <p:nvPr/>
        </p:nvSpPr>
        <p:spPr bwMode="auto">
          <a:xfrm>
            <a:off x="381000" y="2730500"/>
            <a:ext cx="2160588" cy="2730500"/>
          </a:xfrm>
          <a:prstGeom prst="rect">
            <a:avLst/>
          </a:prstGeom>
          <a:noFill/>
          <a:ln w="25400">
            <a:noFill/>
            <a:miter lim="800000"/>
            <a:headEnd/>
            <a:tailEnd type="none" w="sm" len="sm"/>
          </a:ln>
        </p:spPr>
        <p:txBody>
          <a:bodyPr lIns="0" tIns="0" rIns="0" bIns="0">
            <a:spAutoFit/>
          </a:bodyPr>
          <a:lstStyle/>
          <a:p>
            <a:pPr algn="r" eaLnBrk="0" hangingPunct="0">
              <a:lnSpc>
                <a:spcPts val="2500"/>
              </a:lnSpc>
              <a:tabLst>
                <a:tab pos="230188" algn="l"/>
              </a:tabLst>
            </a:pPr>
            <a:r>
              <a:rPr lang="en-US" b="1"/>
              <a:t>	Lung</a:t>
            </a:r>
          </a:p>
          <a:p>
            <a:pPr algn="r" eaLnBrk="0" hangingPunct="0">
              <a:lnSpc>
                <a:spcPts val="1900"/>
              </a:lnSpc>
              <a:tabLst>
                <a:tab pos="230188" algn="l"/>
              </a:tabLst>
            </a:pPr>
            <a:r>
              <a:rPr lang="en-US" b="1"/>
              <a:t>	</a:t>
            </a:r>
          </a:p>
          <a:p>
            <a:pPr algn="r" eaLnBrk="0" hangingPunct="0">
              <a:lnSpc>
                <a:spcPts val="2100"/>
              </a:lnSpc>
              <a:tabLst>
                <a:tab pos="230188" algn="l"/>
              </a:tabLst>
            </a:pPr>
            <a:r>
              <a:rPr lang="en-US" b="1"/>
              <a:t>Breast (women)</a:t>
            </a:r>
          </a:p>
          <a:p>
            <a:pPr algn="r" eaLnBrk="0" hangingPunct="0">
              <a:lnSpc>
                <a:spcPts val="1900"/>
              </a:lnSpc>
              <a:tabLst>
                <a:tab pos="230188" algn="l"/>
              </a:tabLst>
            </a:pPr>
            <a:endParaRPr lang="en-US" b="1"/>
          </a:p>
          <a:p>
            <a:pPr algn="r" eaLnBrk="0" hangingPunct="0">
              <a:lnSpc>
                <a:spcPts val="1900"/>
              </a:lnSpc>
              <a:tabLst>
                <a:tab pos="230188" algn="l"/>
              </a:tabLst>
            </a:pPr>
            <a:endParaRPr lang="en-US" b="1"/>
          </a:p>
          <a:p>
            <a:pPr algn="r" eaLnBrk="0" hangingPunct="0">
              <a:lnSpc>
                <a:spcPts val="1900"/>
              </a:lnSpc>
              <a:tabLst>
                <a:tab pos="230188" algn="l"/>
              </a:tabLst>
            </a:pPr>
            <a:endParaRPr lang="en-US" b="1"/>
          </a:p>
          <a:p>
            <a:pPr algn="r" eaLnBrk="0" hangingPunct="0">
              <a:lnSpc>
                <a:spcPts val="1400"/>
              </a:lnSpc>
              <a:tabLst>
                <a:tab pos="230188" algn="l"/>
              </a:tabLst>
            </a:pPr>
            <a:endParaRPr lang="en-US" b="1"/>
          </a:p>
          <a:p>
            <a:pPr algn="r" eaLnBrk="0" hangingPunct="0">
              <a:lnSpc>
                <a:spcPts val="1900"/>
              </a:lnSpc>
              <a:tabLst>
                <a:tab pos="230188" algn="l"/>
              </a:tabLst>
            </a:pPr>
            <a:r>
              <a:rPr lang="en-US" b="1"/>
              <a:t>	Colon</a:t>
            </a:r>
          </a:p>
          <a:p>
            <a:pPr algn="r" eaLnBrk="0" hangingPunct="0">
              <a:lnSpc>
                <a:spcPts val="1900"/>
              </a:lnSpc>
              <a:tabLst>
                <a:tab pos="230188" algn="l"/>
              </a:tabLst>
            </a:pPr>
            <a:r>
              <a:rPr lang="en-US" b="1"/>
              <a:t>	</a:t>
            </a:r>
          </a:p>
          <a:p>
            <a:pPr algn="r" eaLnBrk="0" hangingPunct="0">
              <a:lnSpc>
                <a:spcPts val="1900"/>
              </a:lnSpc>
              <a:tabLst>
                <a:tab pos="230188" algn="l"/>
              </a:tabLst>
            </a:pPr>
            <a:r>
              <a:rPr lang="en-US" b="1"/>
              <a:t>Bladder</a:t>
            </a:r>
          </a:p>
          <a:p>
            <a:pPr algn="r" eaLnBrk="0" hangingPunct="0">
              <a:lnSpc>
                <a:spcPts val="2200"/>
              </a:lnSpc>
              <a:tabLst>
                <a:tab pos="230188" algn="l"/>
              </a:tabLst>
            </a:pPr>
            <a:r>
              <a:rPr lang="en-US" b="1"/>
              <a:t>	Prostate (men)</a:t>
            </a:r>
          </a:p>
        </p:txBody>
      </p:sp>
      <p:sp>
        <p:nvSpPr>
          <p:cNvPr id="35844" name="Rectangle 9"/>
          <p:cNvSpPr>
            <a:spLocks noChangeArrowheads="1"/>
          </p:cNvSpPr>
          <p:nvPr/>
        </p:nvSpPr>
        <p:spPr bwMode="auto">
          <a:xfrm>
            <a:off x="6477000" y="4749800"/>
            <a:ext cx="1890713" cy="1663700"/>
          </a:xfrm>
          <a:prstGeom prst="rect">
            <a:avLst/>
          </a:prstGeom>
          <a:noFill/>
          <a:ln w="25400">
            <a:noFill/>
            <a:miter lim="800000"/>
            <a:headEnd/>
            <a:tailEnd type="none" w="sm" len="sm"/>
          </a:ln>
        </p:spPr>
        <p:txBody>
          <a:bodyPr wrap="none" lIns="0" tIns="0" rIns="0" bIns="0">
            <a:spAutoFit/>
          </a:bodyPr>
          <a:lstStyle/>
          <a:p>
            <a:pPr eaLnBrk="0" hangingPunct="0">
              <a:lnSpc>
                <a:spcPts val="1900"/>
              </a:lnSpc>
              <a:tabLst>
                <a:tab pos="112713" algn="l"/>
              </a:tabLst>
            </a:pPr>
            <a:r>
              <a:rPr lang="en-US" sz="2000" b="1" i="1"/>
              <a:t>Some common </a:t>
            </a:r>
            <a:br>
              <a:rPr lang="en-US" sz="2000" b="1" i="1"/>
            </a:br>
            <a:r>
              <a:rPr lang="en-US" sz="2000" b="1" i="1"/>
              <a:t>sarcomas:</a:t>
            </a:r>
          </a:p>
          <a:p>
            <a:pPr eaLnBrk="0" hangingPunct="0">
              <a:lnSpc>
                <a:spcPts val="2500"/>
              </a:lnSpc>
              <a:tabLst>
                <a:tab pos="112713" algn="l"/>
              </a:tabLst>
            </a:pPr>
            <a:r>
              <a:rPr lang="en-US" b="1"/>
              <a:t>	Fat</a:t>
            </a:r>
          </a:p>
          <a:p>
            <a:pPr eaLnBrk="0" hangingPunct="0">
              <a:lnSpc>
                <a:spcPts val="2900"/>
              </a:lnSpc>
              <a:tabLst>
                <a:tab pos="112713" algn="l"/>
              </a:tabLst>
            </a:pPr>
            <a:r>
              <a:rPr lang="en-US" b="1"/>
              <a:t>	Bone</a:t>
            </a:r>
          </a:p>
          <a:p>
            <a:pPr eaLnBrk="0" hangingPunct="0">
              <a:lnSpc>
                <a:spcPts val="3900"/>
              </a:lnSpc>
              <a:tabLst>
                <a:tab pos="112713" algn="l"/>
              </a:tabLst>
            </a:pPr>
            <a:r>
              <a:rPr lang="en-US" b="1"/>
              <a:t>	Muscle</a:t>
            </a:r>
          </a:p>
        </p:txBody>
      </p:sp>
      <p:sp>
        <p:nvSpPr>
          <p:cNvPr id="35845" name="Rectangle 10"/>
          <p:cNvSpPr>
            <a:spLocks noChangeArrowheads="1"/>
          </p:cNvSpPr>
          <p:nvPr/>
        </p:nvSpPr>
        <p:spPr bwMode="auto">
          <a:xfrm>
            <a:off x="6477000" y="2800350"/>
            <a:ext cx="1598613" cy="558800"/>
          </a:xfrm>
          <a:prstGeom prst="rect">
            <a:avLst/>
          </a:prstGeom>
          <a:noFill/>
          <a:ln w="25400">
            <a:noFill/>
            <a:miter lim="800000"/>
            <a:headEnd/>
            <a:tailEnd type="none" w="sm" len="sm"/>
          </a:ln>
        </p:spPr>
        <p:txBody>
          <a:bodyPr wrap="none" lIns="0" tIns="0" rIns="0" bIns="0">
            <a:spAutoFit/>
          </a:bodyPr>
          <a:lstStyle/>
          <a:p>
            <a:pPr eaLnBrk="0" hangingPunct="0">
              <a:lnSpc>
                <a:spcPts val="1900"/>
              </a:lnSpc>
              <a:tabLst>
                <a:tab pos="112713" algn="l"/>
              </a:tabLst>
            </a:pPr>
            <a:r>
              <a:rPr lang="en-US" sz="2000" b="1" i="1"/>
              <a:t>Lymphomas:</a:t>
            </a:r>
          </a:p>
          <a:p>
            <a:pPr eaLnBrk="0" hangingPunct="0">
              <a:lnSpc>
                <a:spcPts val="2500"/>
              </a:lnSpc>
              <a:tabLst>
                <a:tab pos="112713" algn="l"/>
              </a:tabLst>
            </a:pPr>
            <a:r>
              <a:rPr lang="en-US" b="1"/>
              <a:t>	Lymph nodes</a:t>
            </a:r>
          </a:p>
        </p:txBody>
      </p:sp>
      <p:sp>
        <p:nvSpPr>
          <p:cNvPr id="35846" name="Rectangle 11"/>
          <p:cNvSpPr>
            <a:spLocks noChangeArrowheads="1"/>
          </p:cNvSpPr>
          <p:nvPr/>
        </p:nvSpPr>
        <p:spPr bwMode="auto">
          <a:xfrm>
            <a:off x="6477000" y="2052638"/>
            <a:ext cx="1509713" cy="558800"/>
          </a:xfrm>
          <a:prstGeom prst="rect">
            <a:avLst/>
          </a:prstGeom>
          <a:noFill/>
          <a:ln w="25400">
            <a:noFill/>
            <a:miter lim="800000"/>
            <a:headEnd/>
            <a:tailEnd type="none" w="sm" len="sm"/>
          </a:ln>
        </p:spPr>
        <p:txBody>
          <a:bodyPr wrap="none" lIns="0" tIns="0" rIns="0" bIns="0">
            <a:spAutoFit/>
          </a:bodyPr>
          <a:lstStyle/>
          <a:p>
            <a:pPr eaLnBrk="0" hangingPunct="0">
              <a:lnSpc>
                <a:spcPts val="1900"/>
              </a:lnSpc>
              <a:tabLst>
                <a:tab pos="112713" algn="l"/>
              </a:tabLst>
            </a:pPr>
            <a:r>
              <a:rPr lang="en-US" sz="2000" b="1" i="1"/>
              <a:t>Leukemias:</a:t>
            </a:r>
          </a:p>
          <a:p>
            <a:pPr eaLnBrk="0" hangingPunct="0">
              <a:lnSpc>
                <a:spcPts val="2500"/>
              </a:lnSpc>
              <a:tabLst>
                <a:tab pos="112713" algn="l"/>
              </a:tabLst>
            </a:pPr>
            <a:r>
              <a:rPr lang="en-US" b="1"/>
              <a:t>	Bloodstream</a:t>
            </a:r>
          </a:p>
        </p:txBody>
      </p:sp>
      <p:sp>
        <p:nvSpPr>
          <p:cNvPr id="35847" name="Line 12"/>
          <p:cNvSpPr>
            <a:spLocks noChangeShapeType="1"/>
          </p:cNvSpPr>
          <p:nvPr/>
        </p:nvSpPr>
        <p:spPr bwMode="auto">
          <a:xfrm>
            <a:off x="2667000" y="2921000"/>
            <a:ext cx="693738" cy="0"/>
          </a:xfrm>
          <a:prstGeom prst="line">
            <a:avLst/>
          </a:prstGeom>
          <a:noFill/>
          <a:ln w="25400">
            <a:solidFill>
              <a:schemeClr val="tx1"/>
            </a:solidFill>
            <a:round/>
            <a:headEnd/>
            <a:tailEnd type="none" w="sm" len="sm"/>
          </a:ln>
        </p:spPr>
        <p:txBody>
          <a:bodyPr wrap="none" anchor="ctr"/>
          <a:lstStyle/>
          <a:p>
            <a:endParaRPr lang="en-US"/>
          </a:p>
        </p:txBody>
      </p:sp>
      <p:sp>
        <p:nvSpPr>
          <p:cNvPr id="35848" name="Line 13"/>
          <p:cNvSpPr>
            <a:spLocks noChangeShapeType="1"/>
          </p:cNvSpPr>
          <p:nvPr/>
        </p:nvSpPr>
        <p:spPr bwMode="auto">
          <a:xfrm>
            <a:off x="2667000" y="3441700"/>
            <a:ext cx="744538" cy="0"/>
          </a:xfrm>
          <a:prstGeom prst="line">
            <a:avLst/>
          </a:prstGeom>
          <a:noFill/>
          <a:ln w="25400">
            <a:solidFill>
              <a:schemeClr val="tx1"/>
            </a:solidFill>
            <a:round/>
            <a:headEnd/>
            <a:tailEnd type="none" w="sm" len="sm"/>
          </a:ln>
        </p:spPr>
        <p:txBody>
          <a:bodyPr wrap="none" anchor="ctr"/>
          <a:lstStyle/>
          <a:p>
            <a:endParaRPr lang="en-US"/>
          </a:p>
        </p:txBody>
      </p:sp>
      <p:sp>
        <p:nvSpPr>
          <p:cNvPr id="35849" name="Line 14"/>
          <p:cNvSpPr>
            <a:spLocks noChangeShapeType="1"/>
          </p:cNvSpPr>
          <p:nvPr/>
        </p:nvSpPr>
        <p:spPr bwMode="auto">
          <a:xfrm>
            <a:off x="2667000" y="4572000"/>
            <a:ext cx="623888" cy="0"/>
          </a:xfrm>
          <a:prstGeom prst="line">
            <a:avLst/>
          </a:prstGeom>
          <a:noFill/>
          <a:ln w="25400">
            <a:solidFill>
              <a:schemeClr val="tx1"/>
            </a:solidFill>
            <a:round/>
            <a:headEnd/>
            <a:tailEnd type="none" w="sm" len="sm"/>
          </a:ln>
        </p:spPr>
        <p:txBody>
          <a:bodyPr wrap="none" anchor="ctr"/>
          <a:lstStyle/>
          <a:p>
            <a:endParaRPr lang="en-US"/>
          </a:p>
        </p:txBody>
      </p:sp>
      <p:sp>
        <p:nvSpPr>
          <p:cNvPr id="35850" name="Line 15"/>
          <p:cNvSpPr>
            <a:spLocks noChangeShapeType="1"/>
          </p:cNvSpPr>
          <p:nvPr/>
        </p:nvSpPr>
        <p:spPr bwMode="auto">
          <a:xfrm>
            <a:off x="2667000" y="5067300"/>
            <a:ext cx="690563" cy="0"/>
          </a:xfrm>
          <a:prstGeom prst="line">
            <a:avLst/>
          </a:prstGeom>
          <a:noFill/>
          <a:ln w="25400">
            <a:solidFill>
              <a:schemeClr val="tx1"/>
            </a:solidFill>
            <a:round/>
            <a:headEnd/>
            <a:tailEnd type="none" w="sm" len="sm"/>
          </a:ln>
        </p:spPr>
        <p:txBody>
          <a:bodyPr wrap="none" anchor="ctr"/>
          <a:lstStyle/>
          <a:p>
            <a:endParaRPr lang="en-US"/>
          </a:p>
        </p:txBody>
      </p:sp>
      <p:sp>
        <p:nvSpPr>
          <p:cNvPr id="35851" name="Line 16"/>
          <p:cNvSpPr>
            <a:spLocks noChangeShapeType="1"/>
          </p:cNvSpPr>
          <p:nvPr/>
        </p:nvSpPr>
        <p:spPr bwMode="auto">
          <a:xfrm>
            <a:off x="2667000" y="5334000"/>
            <a:ext cx="700088" cy="0"/>
          </a:xfrm>
          <a:prstGeom prst="line">
            <a:avLst/>
          </a:prstGeom>
          <a:noFill/>
          <a:ln w="25400">
            <a:solidFill>
              <a:schemeClr val="tx1"/>
            </a:solidFill>
            <a:round/>
            <a:headEnd/>
            <a:tailEnd type="none" w="sm" len="sm"/>
          </a:ln>
        </p:spPr>
        <p:txBody>
          <a:bodyPr wrap="none" anchor="ctr"/>
          <a:lstStyle/>
          <a:p>
            <a:endParaRPr lang="en-US"/>
          </a:p>
        </p:txBody>
      </p:sp>
      <p:sp>
        <p:nvSpPr>
          <p:cNvPr id="35852" name="Rectangle 17"/>
          <p:cNvSpPr>
            <a:spLocks noChangeArrowheads="1"/>
          </p:cNvSpPr>
          <p:nvPr/>
        </p:nvSpPr>
        <p:spPr bwMode="auto">
          <a:xfrm>
            <a:off x="304800" y="2209800"/>
            <a:ext cx="2362200" cy="482600"/>
          </a:xfrm>
          <a:prstGeom prst="rect">
            <a:avLst/>
          </a:prstGeom>
          <a:noFill/>
          <a:ln w="25400">
            <a:noFill/>
            <a:miter lim="800000"/>
            <a:headEnd/>
            <a:tailEnd type="none" w="sm" len="sm"/>
          </a:ln>
        </p:spPr>
        <p:txBody>
          <a:bodyPr lIns="0" tIns="0" rIns="0" bIns="0">
            <a:spAutoFit/>
          </a:bodyPr>
          <a:lstStyle/>
          <a:p>
            <a:pPr algn="r" eaLnBrk="0" hangingPunct="0">
              <a:lnSpc>
                <a:spcPts val="1900"/>
              </a:lnSpc>
            </a:pPr>
            <a:r>
              <a:rPr lang="en-US" sz="2000" b="1" i="1"/>
              <a:t>Some common carcinomas:</a:t>
            </a:r>
          </a:p>
        </p:txBody>
      </p:sp>
      <p:sp>
        <p:nvSpPr>
          <p:cNvPr id="35853" name="Line 19"/>
          <p:cNvSpPr>
            <a:spLocks noChangeShapeType="1"/>
          </p:cNvSpPr>
          <p:nvPr/>
        </p:nvSpPr>
        <p:spPr bwMode="auto">
          <a:xfrm>
            <a:off x="5791200" y="5410200"/>
            <a:ext cx="685800" cy="0"/>
          </a:xfrm>
          <a:prstGeom prst="line">
            <a:avLst/>
          </a:prstGeom>
          <a:noFill/>
          <a:ln w="25400">
            <a:solidFill>
              <a:schemeClr val="tx1"/>
            </a:solidFill>
            <a:round/>
            <a:headEnd/>
            <a:tailEnd type="none" w="sm" len="sm"/>
          </a:ln>
        </p:spPr>
        <p:txBody>
          <a:bodyPr wrap="none" anchor="ctr"/>
          <a:lstStyle/>
          <a:p>
            <a:endParaRPr lang="en-US"/>
          </a:p>
        </p:txBody>
      </p:sp>
      <p:sp>
        <p:nvSpPr>
          <p:cNvPr id="35854" name="Line 20"/>
          <p:cNvSpPr>
            <a:spLocks noChangeShapeType="1"/>
          </p:cNvSpPr>
          <p:nvPr/>
        </p:nvSpPr>
        <p:spPr bwMode="auto">
          <a:xfrm>
            <a:off x="5778500" y="5784850"/>
            <a:ext cx="698500" cy="0"/>
          </a:xfrm>
          <a:prstGeom prst="line">
            <a:avLst/>
          </a:prstGeom>
          <a:noFill/>
          <a:ln w="25400">
            <a:solidFill>
              <a:schemeClr val="tx1"/>
            </a:solidFill>
            <a:round/>
            <a:headEnd/>
            <a:tailEnd type="none" w="sm" len="sm"/>
          </a:ln>
        </p:spPr>
        <p:txBody>
          <a:bodyPr wrap="none" anchor="ctr"/>
          <a:lstStyle/>
          <a:p>
            <a:endParaRPr lang="en-US"/>
          </a:p>
        </p:txBody>
      </p:sp>
      <p:sp>
        <p:nvSpPr>
          <p:cNvPr id="35855" name="Line 21"/>
          <p:cNvSpPr>
            <a:spLocks noChangeShapeType="1"/>
          </p:cNvSpPr>
          <p:nvPr/>
        </p:nvSpPr>
        <p:spPr bwMode="auto">
          <a:xfrm>
            <a:off x="5249863" y="6248400"/>
            <a:ext cx="1227137" cy="0"/>
          </a:xfrm>
          <a:prstGeom prst="line">
            <a:avLst/>
          </a:prstGeom>
          <a:noFill/>
          <a:ln w="25400">
            <a:solidFill>
              <a:schemeClr val="tx1"/>
            </a:solidFill>
            <a:round/>
            <a:headEnd/>
            <a:tailEnd type="none" w="sm" len="sm"/>
          </a:ln>
        </p:spPr>
        <p:txBody>
          <a:bodyPr wrap="none" anchor="ctr"/>
          <a:lstStyle/>
          <a:p>
            <a:endParaRPr lang="en-US"/>
          </a:p>
        </p:txBody>
      </p:sp>
      <p:sp>
        <p:nvSpPr>
          <p:cNvPr id="35856" name="Line 22"/>
          <p:cNvSpPr>
            <a:spLocks noChangeShapeType="1"/>
          </p:cNvSpPr>
          <p:nvPr/>
        </p:nvSpPr>
        <p:spPr bwMode="auto">
          <a:xfrm>
            <a:off x="5734050" y="3227388"/>
            <a:ext cx="742950" cy="0"/>
          </a:xfrm>
          <a:prstGeom prst="line">
            <a:avLst/>
          </a:prstGeom>
          <a:noFill/>
          <a:ln w="25400">
            <a:solidFill>
              <a:schemeClr val="tx1"/>
            </a:solidFill>
            <a:round/>
            <a:headEnd/>
            <a:tailEnd type="none" w="sm" len="sm"/>
          </a:ln>
        </p:spPr>
        <p:txBody>
          <a:bodyPr wrap="none" anchor="ctr"/>
          <a:lstStyle/>
          <a:p>
            <a:endParaRPr lang="en-US"/>
          </a:p>
        </p:txBody>
      </p:sp>
      <p:sp>
        <p:nvSpPr>
          <p:cNvPr id="35857" name="Line 23"/>
          <p:cNvSpPr>
            <a:spLocks noChangeShapeType="1"/>
          </p:cNvSpPr>
          <p:nvPr/>
        </p:nvSpPr>
        <p:spPr bwMode="auto">
          <a:xfrm>
            <a:off x="5518150" y="2481263"/>
            <a:ext cx="958850" cy="0"/>
          </a:xfrm>
          <a:prstGeom prst="line">
            <a:avLst/>
          </a:prstGeom>
          <a:noFill/>
          <a:ln w="25400">
            <a:solidFill>
              <a:schemeClr val="tx1"/>
            </a:solidFill>
            <a:round/>
            <a:headEnd/>
            <a:tailEnd type="none" w="sm" len="sm"/>
          </a:ln>
        </p:spPr>
        <p:txBody>
          <a:bodyPr wrap="none" anchor="ctr"/>
          <a:lstStyle/>
          <a:p>
            <a:endParaRPr lang="en-US"/>
          </a:p>
        </p:txBody>
      </p:sp>
      <p:sp>
        <p:nvSpPr>
          <p:cNvPr id="35858" name="Line 24"/>
          <p:cNvSpPr>
            <a:spLocks noChangeShapeType="1"/>
          </p:cNvSpPr>
          <p:nvPr/>
        </p:nvSpPr>
        <p:spPr bwMode="auto">
          <a:xfrm>
            <a:off x="3327400" y="2922588"/>
            <a:ext cx="1371600" cy="0"/>
          </a:xfrm>
          <a:prstGeom prst="line">
            <a:avLst/>
          </a:prstGeom>
          <a:noFill/>
          <a:ln w="25400">
            <a:solidFill>
              <a:schemeClr val="tx1"/>
            </a:solidFill>
            <a:round/>
            <a:headEnd/>
            <a:tailEnd type="none" w="sm" len="sm"/>
          </a:ln>
        </p:spPr>
        <p:txBody>
          <a:bodyPr wrap="none" anchor="ctr"/>
          <a:lstStyle/>
          <a:p>
            <a:endParaRPr lang="en-US"/>
          </a:p>
        </p:txBody>
      </p:sp>
      <p:sp>
        <p:nvSpPr>
          <p:cNvPr id="35859" name="Line 25"/>
          <p:cNvSpPr>
            <a:spLocks noChangeShapeType="1"/>
          </p:cNvSpPr>
          <p:nvPr/>
        </p:nvSpPr>
        <p:spPr bwMode="auto">
          <a:xfrm>
            <a:off x="3359150" y="3443288"/>
            <a:ext cx="704850" cy="0"/>
          </a:xfrm>
          <a:prstGeom prst="line">
            <a:avLst/>
          </a:prstGeom>
          <a:noFill/>
          <a:ln w="25400">
            <a:solidFill>
              <a:schemeClr val="tx1"/>
            </a:solidFill>
            <a:round/>
            <a:headEnd/>
            <a:tailEnd type="none" w="sm" len="sm"/>
          </a:ln>
        </p:spPr>
        <p:txBody>
          <a:bodyPr wrap="none" anchor="ctr"/>
          <a:lstStyle/>
          <a:p>
            <a:endParaRPr lang="en-US"/>
          </a:p>
        </p:txBody>
      </p:sp>
      <p:sp>
        <p:nvSpPr>
          <p:cNvPr id="35860" name="Line 26"/>
          <p:cNvSpPr>
            <a:spLocks noChangeShapeType="1"/>
          </p:cNvSpPr>
          <p:nvPr/>
        </p:nvSpPr>
        <p:spPr bwMode="auto">
          <a:xfrm>
            <a:off x="5416550" y="3224213"/>
            <a:ext cx="349250" cy="0"/>
          </a:xfrm>
          <a:prstGeom prst="line">
            <a:avLst/>
          </a:prstGeom>
          <a:noFill/>
          <a:ln w="25400">
            <a:solidFill>
              <a:schemeClr val="tx1"/>
            </a:solidFill>
            <a:round/>
            <a:headEnd/>
            <a:tailEnd type="none" w="sm" len="sm"/>
          </a:ln>
        </p:spPr>
        <p:txBody>
          <a:bodyPr wrap="none" anchor="ctr"/>
          <a:lstStyle/>
          <a:p>
            <a:endParaRPr lang="en-US"/>
          </a:p>
        </p:txBody>
      </p:sp>
      <p:sp>
        <p:nvSpPr>
          <p:cNvPr id="35861" name="Line 27"/>
          <p:cNvSpPr>
            <a:spLocks noChangeShapeType="1"/>
          </p:cNvSpPr>
          <p:nvPr/>
        </p:nvSpPr>
        <p:spPr bwMode="auto">
          <a:xfrm>
            <a:off x="4895850" y="2481263"/>
            <a:ext cx="666750" cy="0"/>
          </a:xfrm>
          <a:prstGeom prst="line">
            <a:avLst/>
          </a:prstGeom>
          <a:noFill/>
          <a:ln w="25400">
            <a:solidFill>
              <a:schemeClr val="tx1"/>
            </a:solidFill>
            <a:round/>
            <a:headEnd/>
            <a:tailEnd type="none" w="sm" len="sm"/>
          </a:ln>
        </p:spPr>
        <p:txBody>
          <a:bodyPr wrap="none" anchor="ctr"/>
          <a:lstStyle/>
          <a:p>
            <a:endParaRPr lang="en-US"/>
          </a:p>
        </p:txBody>
      </p:sp>
      <p:sp>
        <p:nvSpPr>
          <p:cNvPr id="35862" name="Line 28"/>
          <p:cNvSpPr>
            <a:spLocks noChangeShapeType="1"/>
          </p:cNvSpPr>
          <p:nvPr/>
        </p:nvSpPr>
        <p:spPr bwMode="auto">
          <a:xfrm>
            <a:off x="3238500" y="4572000"/>
            <a:ext cx="1022350" cy="0"/>
          </a:xfrm>
          <a:prstGeom prst="line">
            <a:avLst/>
          </a:prstGeom>
          <a:noFill/>
          <a:ln w="25400">
            <a:solidFill>
              <a:schemeClr val="tx1"/>
            </a:solidFill>
            <a:round/>
            <a:headEnd/>
            <a:tailEnd type="none" w="sm" len="sm"/>
          </a:ln>
        </p:spPr>
        <p:txBody>
          <a:bodyPr wrap="none" anchor="ctr"/>
          <a:lstStyle/>
          <a:p>
            <a:endParaRPr lang="en-US"/>
          </a:p>
        </p:txBody>
      </p:sp>
      <p:sp>
        <p:nvSpPr>
          <p:cNvPr id="35863" name="Line 29"/>
          <p:cNvSpPr>
            <a:spLocks noChangeShapeType="1"/>
          </p:cNvSpPr>
          <p:nvPr/>
        </p:nvSpPr>
        <p:spPr bwMode="auto">
          <a:xfrm>
            <a:off x="3306763" y="5067300"/>
            <a:ext cx="1138237" cy="0"/>
          </a:xfrm>
          <a:prstGeom prst="line">
            <a:avLst/>
          </a:prstGeom>
          <a:noFill/>
          <a:ln w="25400">
            <a:solidFill>
              <a:schemeClr val="tx1"/>
            </a:solidFill>
            <a:round/>
            <a:headEnd/>
            <a:tailEnd type="none" w="sm" len="sm"/>
          </a:ln>
        </p:spPr>
        <p:txBody>
          <a:bodyPr wrap="none" anchor="ctr"/>
          <a:lstStyle/>
          <a:p>
            <a:endParaRPr lang="en-US"/>
          </a:p>
        </p:txBody>
      </p:sp>
      <p:sp>
        <p:nvSpPr>
          <p:cNvPr id="35864" name="Line 30"/>
          <p:cNvSpPr>
            <a:spLocks noChangeShapeType="1"/>
          </p:cNvSpPr>
          <p:nvPr/>
        </p:nvSpPr>
        <p:spPr bwMode="auto">
          <a:xfrm>
            <a:off x="3294063" y="5334000"/>
            <a:ext cx="1271587" cy="0"/>
          </a:xfrm>
          <a:prstGeom prst="line">
            <a:avLst/>
          </a:prstGeom>
          <a:noFill/>
          <a:ln w="25400">
            <a:solidFill>
              <a:schemeClr val="tx1"/>
            </a:solidFill>
            <a:round/>
            <a:headEnd/>
            <a:tailEnd type="none" w="sm" len="sm"/>
          </a:ln>
        </p:spPr>
        <p:txBody>
          <a:bodyPr wrap="none" anchor="ctr"/>
          <a:lstStyle/>
          <a:p>
            <a:endParaRPr lang="en-US"/>
          </a:p>
        </p:txBody>
      </p:sp>
      <p:sp>
        <p:nvSpPr>
          <p:cNvPr id="35865" name="Line 31"/>
          <p:cNvSpPr>
            <a:spLocks noChangeShapeType="1"/>
          </p:cNvSpPr>
          <p:nvPr/>
        </p:nvSpPr>
        <p:spPr bwMode="auto">
          <a:xfrm>
            <a:off x="5257800" y="5410200"/>
            <a:ext cx="592138" cy="0"/>
          </a:xfrm>
          <a:prstGeom prst="line">
            <a:avLst/>
          </a:prstGeom>
          <a:noFill/>
          <a:ln w="25400">
            <a:solidFill>
              <a:schemeClr val="tx1"/>
            </a:solidFill>
            <a:round/>
            <a:headEnd/>
            <a:tailEnd type="none" w="sm" len="sm"/>
          </a:ln>
        </p:spPr>
        <p:txBody>
          <a:bodyPr wrap="none" anchor="ctr"/>
          <a:lstStyle/>
          <a:p>
            <a:endParaRPr lang="en-US"/>
          </a:p>
        </p:txBody>
      </p:sp>
      <p:sp>
        <p:nvSpPr>
          <p:cNvPr id="35866" name="Line 32"/>
          <p:cNvSpPr>
            <a:spLocks noChangeShapeType="1"/>
          </p:cNvSpPr>
          <p:nvPr/>
        </p:nvSpPr>
        <p:spPr bwMode="auto">
          <a:xfrm>
            <a:off x="5054600" y="5784850"/>
            <a:ext cx="736600" cy="0"/>
          </a:xfrm>
          <a:prstGeom prst="line">
            <a:avLst/>
          </a:prstGeom>
          <a:noFill/>
          <a:ln w="25400">
            <a:solidFill>
              <a:schemeClr val="tx1"/>
            </a:solidFill>
            <a:round/>
            <a:headEnd/>
            <a:tailEnd type="none" w="sm" len="sm"/>
          </a:ln>
        </p:spPr>
        <p:txBody>
          <a:bodyPr wrap="none" anchor="ctr"/>
          <a:lstStyle/>
          <a:p>
            <a:endParaRPr lang="en-US"/>
          </a:p>
        </p:txBody>
      </p:sp>
      <p:sp>
        <p:nvSpPr>
          <p:cNvPr id="35867" name="Line 33"/>
          <p:cNvSpPr>
            <a:spLocks noChangeShapeType="1"/>
          </p:cNvSpPr>
          <p:nvPr/>
        </p:nvSpPr>
        <p:spPr bwMode="auto">
          <a:xfrm>
            <a:off x="5105400" y="6248400"/>
            <a:ext cx="190500" cy="0"/>
          </a:xfrm>
          <a:prstGeom prst="line">
            <a:avLst/>
          </a:prstGeom>
          <a:noFill/>
          <a:ln w="25400">
            <a:solidFill>
              <a:schemeClr val="tx1"/>
            </a:solidFill>
            <a:round/>
            <a:headEnd/>
            <a:tailEnd type="none" w="sm" len="sm"/>
          </a:ln>
        </p:spPr>
        <p:txBody>
          <a:bodyPr wrap="none" anchor="ctr"/>
          <a:lstStyle/>
          <a:p>
            <a:endParaRPr lang="en-US"/>
          </a:p>
        </p:txBody>
      </p:sp>
    </p:spTree>
    <p:extLst>
      <p:ext uri="{BB962C8B-B14F-4D97-AF65-F5344CB8AC3E}">
        <p14:creationId xmlns:p14="http://schemas.microsoft.com/office/powerpoint/2010/main" val="1561192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Content Placeholder 11" descr="Slide03.jpg"/>
          <p:cNvPicPr>
            <a:picLocks noGrp="1" noChangeAspect="1"/>
          </p:cNvPicPr>
          <p:nvPr>
            <p:ph idx="4294967295"/>
          </p:nvPr>
        </p:nvPicPr>
        <p:blipFill>
          <a:blip r:embed="rId3"/>
          <a:srcRect/>
          <a:stretch>
            <a:fillRect/>
          </a:stretch>
        </p:blipFill>
        <p:spPr>
          <a:xfrm>
            <a:off x="609600" y="76200"/>
            <a:ext cx="8001000" cy="6696075"/>
          </a:xfrm>
        </p:spPr>
      </p:pic>
      <p:sp>
        <p:nvSpPr>
          <p:cNvPr id="17411" name="Line 4"/>
          <p:cNvSpPr>
            <a:spLocks noChangeShapeType="1"/>
          </p:cNvSpPr>
          <p:nvPr/>
        </p:nvSpPr>
        <p:spPr bwMode="auto">
          <a:xfrm>
            <a:off x="0" y="914400"/>
            <a:ext cx="9144000" cy="0"/>
          </a:xfrm>
          <a:prstGeom prst="line">
            <a:avLst/>
          </a:prstGeom>
          <a:noFill/>
          <a:ln w="28575">
            <a:solidFill>
              <a:srgbClr val="000099"/>
            </a:solidFill>
            <a:round/>
            <a:headEnd/>
            <a:tailEnd/>
          </a:ln>
          <a:effectLst/>
        </p:spPr>
        <p:txBody>
          <a:bodyPr wrap="none" anchor="ctr"/>
          <a:lstStyle/>
          <a:p>
            <a:endParaRPr lang="en-US"/>
          </a:p>
        </p:txBody>
      </p:sp>
    </p:spTree>
    <p:extLst>
      <p:ext uri="{BB962C8B-B14F-4D97-AF65-F5344CB8AC3E}">
        <p14:creationId xmlns:p14="http://schemas.microsoft.com/office/powerpoint/2010/main" val="1390582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6"/>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AC2C295-AF7E-4F79-9C06-FE2010D48F75}" type="slidenum">
              <a:rPr lang="en-US" sz="1400">
                <a:latin typeface="Calibri" pitchFamily="34" charset="0"/>
              </a:rPr>
              <a:pPr algn="r"/>
              <a:t>20</a:t>
            </a:fld>
            <a:endParaRPr lang="en-US" sz="1400">
              <a:latin typeface="Calibri" pitchFamily="34" charset="0"/>
            </a:endParaRPr>
          </a:p>
        </p:txBody>
      </p:sp>
      <p:sp>
        <p:nvSpPr>
          <p:cNvPr id="23554" name="Rectangle 2"/>
          <p:cNvSpPr>
            <a:spLocks noGrp="1" noChangeArrowheads="1"/>
          </p:cNvSpPr>
          <p:nvPr>
            <p:ph type="title" idx="4294967295"/>
          </p:nvPr>
        </p:nvSpPr>
        <p:spPr>
          <a:xfrm>
            <a:off x="212725" y="274638"/>
            <a:ext cx="8778875" cy="1143000"/>
          </a:xfrm>
        </p:spPr>
        <p:txBody>
          <a:bodyPr>
            <a:noAutofit/>
          </a:bodyPr>
          <a:lstStyle/>
          <a:p>
            <a:pPr algn="l" eaLnBrk="1" hangingPunct="1"/>
            <a:r>
              <a:rPr lang="en-US" sz="4000" dirty="0"/>
              <a:t>Major Forms of Cancer</a:t>
            </a:r>
            <a:br>
              <a:rPr lang="en-US" sz="4000" dirty="0"/>
            </a:br>
            <a:r>
              <a:rPr lang="en-US" sz="4000" i="1" dirty="0"/>
              <a:t>Diagnosed </a:t>
            </a:r>
            <a:r>
              <a:rPr lang="en-US" sz="4000" i="1" u="sng" dirty="0"/>
              <a:t>Cases</a:t>
            </a:r>
            <a:r>
              <a:rPr lang="en-US" sz="4000" i="1" dirty="0"/>
              <a:t> of Cancer in U.S. in 2010</a:t>
            </a:r>
          </a:p>
        </p:txBody>
      </p:sp>
      <p:sp>
        <p:nvSpPr>
          <p:cNvPr id="23555" name="Text Box 8"/>
          <p:cNvSpPr txBox="1">
            <a:spLocks noChangeArrowheads="1"/>
          </p:cNvSpPr>
          <p:nvPr/>
        </p:nvSpPr>
        <p:spPr bwMode="auto">
          <a:xfrm>
            <a:off x="212725" y="6572250"/>
            <a:ext cx="3103563" cy="276225"/>
          </a:xfrm>
          <a:prstGeom prst="rect">
            <a:avLst/>
          </a:prstGeom>
          <a:noFill/>
          <a:ln w="9525">
            <a:noFill/>
            <a:miter lim="800000"/>
            <a:headEnd/>
            <a:tailEnd/>
          </a:ln>
        </p:spPr>
        <p:txBody>
          <a:bodyPr wrap="none">
            <a:spAutoFit/>
          </a:bodyPr>
          <a:lstStyle/>
          <a:p>
            <a:r>
              <a:rPr lang="en-US" sz="1200" b="1"/>
              <a:t>Source: American Cancer Society, 2010.</a:t>
            </a:r>
          </a:p>
        </p:txBody>
      </p:sp>
      <p:pic>
        <p:nvPicPr>
          <p:cNvPr id="23556" name="Picture 3" descr="Slide13_men.jpg"/>
          <p:cNvPicPr>
            <a:picLocks noGrp="1" noChangeAspect="1"/>
          </p:cNvPicPr>
          <p:nvPr>
            <p:ph sz="half" idx="4294967295"/>
          </p:nvPr>
        </p:nvPicPr>
        <p:blipFill>
          <a:blip r:embed="rId2"/>
          <a:srcRect/>
          <a:stretch>
            <a:fillRect/>
          </a:stretch>
        </p:blipFill>
        <p:spPr>
          <a:xfrm>
            <a:off x="735013" y="1600200"/>
            <a:ext cx="3482975" cy="4525963"/>
          </a:xfrm>
        </p:spPr>
      </p:pic>
      <p:pic>
        <p:nvPicPr>
          <p:cNvPr id="23557" name="Picture 2" descr="Slide13_women.jpg"/>
          <p:cNvPicPr>
            <a:picLocks noGrp="1" noChangeAspect="1"/>
          </p:cNvPicPr>
          <p:nvPr>
            <p:ph sz="half" idx="4294967295"/>
          </p:nvPr>
        </p:nvPicPr>
        <p:blipFill>
          <a:blip r:embed="rId3"/>
          <a:srcRect/>
          <a:stretch>
            <a:fillRect/>
          </a:stretch>
        </p:blipFill>
        <p:spPr>
          <a:xfrm>
            <a:off x="4810125" y="1524000"/>
            <a:ext cx="3657600" cy="4572000"/>
          </a:xfrm>
        </p:spPr>
      </p:pic>
      <p:sp>
        <p:nvSpPr>
          <p:cNvPr id="2" name="Rectangle 1"/>
          <p:cNvSpPr>
            <a:spLocks noChangeArrowheads="1"/>
          </p:cNvSpPr>
          <p:nvPr/>
        </p:nvSpPr>
        <p:spPr bwMode="auto">
          <a:xfrm>
            <a:off x="762000" y="2209800"/>
            <a:ext cx="2554288" cy="914400"/>
          </a:xfrm>
          <a:prstGeom prst="rect">
            <a:avLst/>
          </a:prstGeom>
          <a:noFill/>
          <a:ln w="9525" algn="ctr">
            <a:solidFill>
              <a:schemeClr val="tx1"/>
            </a:solidFill>
            <a:round/>
            <a:headEnd/>
            <a:tailEnd/>
          </a:ln>
        </p:spPr>
        <p:txBody>
          <a:bodyPr/>
          <a:lstStyle/>
          <a:p>
            <a:pPr marL="342900" indent="-342900">
              <a:lnSpc>
                <a:spcPct val="90000"/>
              </a:lnSpc>
              <a:spcBef>
                <a:spcPct val="20000"/>
              </a:spcBef>
              <a:buFontTx/>
              <a:buChar char="•"/>
            </a:pPr>
            <a:endParaRPr lang="en-US" sz="2800">
              <a:latin typeface="Comic Sans MS" pitchFamily="66" charset="0"/>
            </a:endParaRPr>
          </a:p>
        </p:txBody>
      </p:sp>
      <p:sp>
        <p:nvSpPr>
          <p:cNvPr id="9" name="Rectangle 8"/>
          <p:cNvSpPr>
            <a:spLocks noChangeArrowheads="1"/>
          </p:cNvSpPr>
          <p:nvPr/>
        </p:nvSpPr>
        <p:spPr bwMode="auto">
          <a:xfrm>
            <a:off x="5675313" y="2209800"/>
            <a:ext cx="2706687" cy="914400"/>
          </a:xfrm>
          <a:prstGeom prst="rect">
            <a:avLst/>
          </a:prstGeom>
          <a:noFill/>
          <a:ln w="9525" algn="ctr">
            <a:solidFill>
              <a:schemeClr val="tx1"/>
            </a:solidFill>
            <a:round/>
            <a:headEnd/>
            <a:tailEnd/>
          </a:ln>
        </p:spPr>
        <p:txBody>
          <a:bodyPr/>
          <a:lstStyle/>
          <a:p>
            <a:pPr marL="342900" indent="-342900">
              <a:lnSpc>
                <a:spcPct val="90000"/>
              </a:lnSpc>
              <a:spcBef>
                <a:spcPct val="20000"/>
              </a:spcBef>
              <a:buFontTx/>
              <a:buChar char="•"/>
            </a:pPr>
            <a:endParaRPr lang="en-US" sz="2800">
              <a:latin typeface="Comic Sans MS" pitchFamily="66" charset="0"/>
            </a:endParaRPr>
          </a:p>
        </p:txBody>
      </p:sp>
    </p:spTree>
    <p:extLst>
      <p:ext uri="{BB962C8B-B14F-4D97-AF65-F5344CB8AC3E}">
        <p14:creationId xmlns:p14="http://schemas.microsoft.com/office/powerpoint/2010/main" val="386913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6"/>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DBA943C-D7E0-4575-A126-D08BD292BEF6}" type="slidenum">
              <a:rPr lang="en-US" sz="1400">
                <a:latin typeface="Calibri" pitchFamily="34" charset="0"/>
              </a:rPr>
              <a:pPr algn="r"/>
              <a:t>21</a:t>
            </a:fld>
            <a:endParaRPr lang="en-US" sz="1400">
              <a:latin typeface="Calibri" pitchFamily="34" charset="0"/>
            </a:endParaRPr>
          </a:p>
        </p:txBody>
      </p:sp>
      <p:sp>
        <p:nvSpPr>
          <p:cNvPr id="28674" name="Rectangle 2"/>
          <p:cNvSpPr>
            <a:spLocks noGrp="1" noChangeArrowheads="1"/>
          </p:cNvSpPr>
          <p:nvPr>
            <p:ph type="title" idx="4294967295"/>
          </p:nvPr>
        </p:nvSpPr>
        <p:spPr>
          <a:xfrm>
            <a:off x="457200" y="304800"/>
            <a:ext cx="8229600" cy="1143000"/>
          </a:xfrm>
        </p:spPr>
        <p:txBody>
          <a:bodyPr>
            <a:noAutofit/>
          </a:bodyPr>
          <a:lstStyle/>
          <a:p>
            <a:pPr algn="l" eaLnBrk="1" hangingPunct="1"/>
            <a:r>
              <a:rPr lang="en-US" dirty="0"/>
              <a:t>Cancer Deaths in 2010</a:t>
            </a:r>
            <a:br>
              <a:rPr lang="en-US" dirty="0"/>
            </a:br>
            <a:endParaRPr lang="en-US" i="1" dirty="0"/>
          </a:p>
        </p:txBody>
      </p:sp>
      <p:sp>
        <p:nvSpPr>
          <p:cNvPr id="28675" name="Text Box 5"/>
          <p:cNvSpPr txBox="1">
            <a:spLocks noChangeArrowheads="1"/>
          </p:cNvSpPr>
          <p:nvPr/>
        </p:nvSpPr>
        <p:spPr bwMode="auto">
          <a:xfrm>
            <a:off x="212725" y="6572250"/>
            <a:ext cx="3103563" cy="276225"/>
          </a:xfrm>
          <a:prstGeom prst="rect">
            <a:avLst/>
          </a:prstGeom>
          <a:noFill/>
          <a:ln w="9525">
            <a:noFill/>
            <a:miter lim="800000"/>
            <a:headEnd/>
            <a:tailEnd/>
          </a:ln>
        </p:spPr>
        <p:txBody>
          <a:bodyPr wrap="none">
            <a:spAutoFit/>
          </a:bodyPr>
          <a:lstStyle/>
          <a:p>
            <a:r>
              <a:rPr lang="en-US" sz="1200" b="1"/>
              <a:t>Source: American Cancer Society, 2010.</a:t>
            </a:r>
          </a:p>
        </p:txBody>
      </p:sp>
      <p:pic>
        <p:nvPicPr>
          <p:cNvPr id="28676" name="Picture 10" descr="Slide02_men"/>
          <p:cNvPicPr>
            <a:picLocks noGrp="1" noChangeAspect="1"/>
          </p:cNvPicPr>
          <p:nvPr>
            <p:ph sz="half" idx="4294967295"/>
          </p:nvPr>
        </p:nvPicPr>
        <p:blipFill>
          <a:blip r:embed="rId2"/>
          <a:srcRect/>
          <a:stretch>
            <a:fillRect/>
          </a:stretch>
        </p:blipFill>
        <p:spPr>
          <a:xfrm>
            <a:off x="717550" y="1600200"/>
            <a:ext cx="3517900" cy="4525963"/>
          </a:xfrm>
        </p:spPr>
      </p:pic>
      <p:pic>
        <p:nvPicPr>
          <p:cNvPr id="28677" name="Picture 9" descr="Slide02_women.jpg"/>
          <p:cNvPicPr>
            <a:picLocks noGrp="1" noChangeAspect="1"/>
          </p:cNvPicPr>
          <p:nvPr>
            <p:ph sz="half" idx="4294967295"/>
          </p:nvPr>
        </p:nvPicPr>
        <p:blipFill>
          <a:blip r:embed="rId3"/>
          <a:srcRect/>
          <a:stretch>
            <a:fillRect/>
          </a:stretch>
        </p:blipFill>
        <p:spPr>
          <a:xfrm>
            <a:off x="4808538" y="1600200"/>
            <a:ext cx="3717925" cy="4525963"/>
          </a:xfrm>
        </p:spPr>
      </p:pic>
      <p:sp>
        <p:nvSpPr>
          <p:cNvPr id="7" name="Rectangle 6"/>
          <p:cNvSpPr>
            <a:spLocks noChangeArrowheads="1"/>
          </p:cNvSpPr>
          <p:nvPr/>
        </p:nvSpPr>
        <p:spPr bwMode="auto">
          <a:xfrm>
            <a:off x="722313" y="1855788"/>
            <a:ext cx="2554287" cy="914400"/>
          </a:xfrm>
          <a:prstGeom prst="rect">
            <a:avLst/>
          </a:prstGeom>
          <a:noFill/>
          <a:ln w="9525" algn="ctr">
            <a:solidFill>
              <a:schemeClr val="tx1"/>
            </a:solidFill>
            <a:round/>
            <a:headEnd/>
            <a:tailEnd/>
          </a:ln>
        </p:spPr>
        <p:txBody>
          <a:bodyPr/>
          <a:lstStyle/>
          <a:p>
            <a:pPr marL="342900" indent="-342900">
              <a:lnSpc>
                <a:spcPct val="90000"/>
              </a:lnSpc>
              <a:spcBef>
                <a:spcPct val="20000"/>
              </a:spcBef>
              <a:buFontTx/>
              <a:buChar char="•"/>
            </a:pPr>
            <a:endParaRPr lang="en-US" sz="2800">
              <a:latin typeface="Comic Sans MS" pitchFamily="66" charset="0"/>
            </a:endParaRPr>
          </a:p>
        </p:txBody>
      </p:sp>
      <p:sp>
        <p:nvSpPr>
          <p:cNvPr id="8" name="Rectangle 7"/>
          <p:cNvSpPr>
            <a:spLocks noChangeArrowheads="1"/>
          </p:cNvSpPr>
          <p:nvPr/>
        </p:nvSpPr>
        <p:spPr bwMode="auto">
          <a:xfrm>
            <a:off x="5827713" y="1855788"/>
            <a:ext cx="2554287" cy="914400"/>
          </a:xfrm>
          <a:prstGeom prst="rect">
            <a:avLst/>
          </a:prstGeom>
          <a:noFill/>
          <a:ln w="9525" algn="ctr">
            <a:solidFill>
              <a:schemeClr val="tx1"/>
            </a:solidFill>
            <a:round/>
            <a:headEnd/>
            <a:tailEnd/>
          </a:ln>
        </p:spPr>
        <p:txBody>
          <a:bodyPr/>
          <a:lstStyle/>
          <a:p>
            <a:pPr marL="342900" indent="-342900">
              <a:lnSpc>
                <a:spcPct val="90000"/>
              </a:lnSpc>
              <a:spcBef>
                <a:spcPct val="20000"/>
              </a:spcBef>
              <a:buFontTx/>
              <a:buChar char="•"/>
            </a:pPr>
            <a:endParaRPr lang="en-US" sz="2800">
              <a:latin typeface="Comic Sans MS" pitchFamily="66" charset="0"/>
            </a:endParaRPr>
          </a:p>
        </p:txBody>
      </p:sp>
    </p:spTree>
    <p:extLst>
      <p:ext uri="{BB962C8B-B14F-4D97-AF65-F5344CB8AC3E}">
        <p14:creationId xmlns:p14="http://schemas.microsoft.com/office/powerpoint/2010/main" val="2110045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304800" y="120650"/>
            <a:ext cx="8839200" cy="641350"/>
          </a:xfrm>
          <a:prstGeom prst="rect">
            <a:avLst/>
          </a:prstGeom>
          <a:noFill/>
          <a:ln w="9525">
            <a:noFill/>
            <a:miter lim="800000"/>
            <a:headEnd/>
            <a:tailEnd/>
          </a:ln>
        </p:spPr>
        <p:txBody>
          <a:bodyPr/>
          <a:lstStyle/>
          <a:p>
            <a:pPr>
              <a:spcBef>
                <a:spcPct val="30000"/>
              </a:spcBef>
            </a:pPr>
            <a:r>
              <a:rPr lang="en-US" sz="4400" dirty="0">
                <a:cs typeface="Times New Roman" pitchFamily="18" charset="0"/>
              </a:rPr>
              <a:t>Naming Cancers</a:t>
            </a:r>
          </a:p>
        </p:txBody>
      </p:sp>
      <p:pic>
        <p:nvPicPr>
          <p:cNvPr id="37890" name="Picture 4" descr="4"/>
          <p:cNvPicPr>
            <a:picLocks noChangeAspect="1" noChangeArrowheads="1"/>
          </p:cNvPicPr>
          <p:nvPr/>
        </p:nvPicPr>
        <p:blipFill>
          <a:blip r:embed="rId3"/>
          <a:srcRect/>
          <a:stretch>
            <a:fillRect/>
          </a:stretch>
        </p:blipFill>
        <p:spPr bwMode="auto">
          <a:xfrm>
            <a:off x="5035550" y="928688"/>
            <a:ext cx="2660650" cy="5584825"/>
          </a:xfrm>
          <a:prstGeom prst="rect">
            <a:avLst/>
          </a:prstGeom>
          <a:noFill/>
          <a:ln w="9525">
            <a:noFill/>
            <a:miter lim="800000"/>
            <a:headEnd/>
            <a:tailEnd/>
          </a:ln>
        </p:spPr>
      </p:pic>
      <p:sp>
        <p:nvSpPr>
          <p:cNvPr id="37891" name="Rectangle 10"/>
          <p:cNvSpPr>
            <a:spLocks noChangeArrowheads="1"/>
          </p:cNvSpPr>
          <p:nvPr/>
        </p:nvSpPr>
        <p:spPr bwMode="auto">
          <a:xfrm>
            <a:off x="1146175" y="1543050"/>
            <a:ext cx="3505200" cy="4816475"/>
          </a:xfrm>
          <a:prstGeom prst="rect">
            <a:avLst/>
          </a:prstGeom>
          <a:noFill/>
          <a:ln w="25400">
            <a:noFill/>
            <a:miter lim="800000"/>
            <a:headEnd/>
            <a:tailEnd type="none" w="sm" len="sm"/>
          </a:ln>
        </p:spPr>
        <p:txBody>
          <a:bodyPr>
            <a:spAutoFit/>
          </a:bodyPr>
          <a:lstStyle/>
          <a:p>
            <a:pPr eaLnBrk="0" hangingPunct="0">
              <a:lnSpc>
                <a:spcPts val="3100"/>
              </a:lnSpc>
              <a:tabLst>
                <a:tab pos="1371600" algn="l"/>
              </a:tabLst>
            </a:pPr>
            <a:r>
              <a:rPr lang="en-US" b="1" i="1" dirty="0"/>
              <a:t>Prefix	Meaning</a:t>
            </a:r>
          </a:p>
          <a:p>
            <a:pPr eaLnBrk="0" hangingPunct="0">
              <a:lnSpc>
                <a:spcPts val="3100"/>
              </a:lnSpc>
              <a:tabLst>
                <a:tab pos="1371600" algn="l"/>
              </a:tabLst>
            </a:pPr>
            <a:r>
              <a:rPr lang="en-US" b="1" dirty="0" err="1"/>
              <a:t>adeno</a:t>
            </a:r>
            <a:r>
              <a:rPr lang="en-US" b="1" dirty="0"/>
              <a:t>-	gland</a:t>
            </a:r>
          </a:p>
          <a:p>
            <a:pPr eaLnBrk="0" hangingPunct="0">
              <a:lnSpc>
                <a:spcPts val="3100"/>
              </a:lnSpc>
              <a:tabLst>
                <a:tab pos="1371600" algn="l"/>
              </a:tabLst>
            </a:pPr>
            <a:r>
              <a:rPr lang="en-US" b="1" dirty="0" err="1"/>
              <a:t>chondro</a:t>
            </a:r>
            <a:r>
              <a:rPr lang="en-US" b="1" dirty="0"/>
              <a:t>-	cartilage</a:t>
            </a:r>
          </a:p>
          <a:p>
            <a:pPr eaLnBrk="0" hangingPunct="0">
              <a:lnSpc>
                <a:spcPts val="3100"/>
              </a:lnSpc>
              <a:tabLst>
                <a:tab pos="1371600" algn="l"/>
              </a:tabLst>
            </a:pPr>
            <a:r>
              <a:rPr lang="en-US" b="1" dirty="0" err="1"/>
              <a:t>erythro</a:t>
            </a:r>
            <a:r>
              <a:rPr lang="en-US" b="1" dirty="0"/>
              <a:t>-	red blood cell</a:t>
            </a:r>
          </a:p>
          <a:p>
            <a:pPr eaLnBrk="0" hangingPunct="0">
              <a:lnSpc>
                <a:spcPts val="3100"/>
              </a:lnSpc>
              <a:tabLst>
                <a:tab pos="1371600" algn="l"/>
              </a:tabLst>
            </a:pPr>
            <a:r>
              <a:rPr lang="en-US" b="1" dirty="0" err="1"/>
              <a:t>hemangio</a:t>
            </a:r>
            <a:r>
              <a:rPr lang="en-US" b="1" dirty="0"/>
              <a:t>-	blood vessels</a:t>
            </a:r>
          </a:p>
          <a:p>
            <a:pPr eaLnBrk="0" hangingPunct="0">
              <a:lnSpc>
                <a:spcPts val="3100"/>
              </a:lnSpc>
              <a:tabLst>
                <a:tab pos="1371600" algn="l"/>
              </a:tabLst>
            </a:pPr>
            <a:r>
              <a:rPr lang="en-US" b="1" dirty="0" err="1"/>
              <a:t>hepato</a:t>
            </a:r>
            <a:r>
              <a:rPr lang="en-US" b="1" dirty="0"/>
              <a:t>-	liver</a:t>
            </a:r>
          </a:p>
          <a:p>
            <a:pPr eaLnBrk="0" hangingPunct="0">
              <a:lnSpc>
                <a:spcPts val="3100"/>
              </a:lnSpc>
              <a:tabLst>
                <a:tab pos="1371600" algn="l"/>
              </a:tabLst>
            </a:pPr>
            <a:r>
              <a:rPr lang="en-US" b="1" dirty="0" err="1"/>
              <a:t>lipo</a:t>
            </a:r>
            <a:r>
              <a:rPr lang="en-US" b="1" dirty="0"/>
              <a:t>-	fat</a:t>
            </a:r>
          </a:p>
          <a:p>
            <a:pPr eaLnBrk="0" hangingPunct="0">
              <a:lnSpc>
                <a:spcPts val="3100"/>
              </a:lnSpc>
              <a:tabLst>
                <a:tab pos="1371600" algn="l"/>
              </a:tabLst>
            </a:pPr>
            <a:r>
              <a:rPr lang="en-US" b="1" dirty="0" err="1"/>
              <a:t>lympho</a:t>
            </a:r>
            <a:r>
              <a:rPr lang="en-US" b="1" dirty="0"/>
              <a:t>-	lymphocyte</a:t>
            </a:r>
          </a:p>
          <a:p>
            <a:pPr eaLnBrk="0" hangingPunct="0">
              <a:lnSpc>
                <a:spcPts val="3100"/>
              </a:lnSpc>
              <a:tabLst>
                <a:tab pos="1371600" algn="l"/>
              </a:tabLst>
            </a:pPr>
            <a:r>
              <a:rPr lang="en-US" b="1" dirty="0" err="1"/>
              <a:t>melano</a:t>
            </a:r>
            <a:r>
              <a:rPr lang="en-US" b="1" dirty="0"/>
              <a:t>-	pigment cell</a:t>
            </a:r>
          </a:p>
          <a:p>
            <a:pPr eaLnBrk="0" hangingPunct="0">
              <a:lnSpc>
                <a:spcPts val="3100"/>
              </a:lnSpc>
              <a:tabLst>
                <a:tab pos="1371600" algn="l"/>
              </a:tabLst>
            </a:pPr>
            <a:r>
              <a:rPr lang="en-US" b="1" dirty="0" err="1"/>
              <a:t>myelo</a:t>
            </a:r>
            <a:r>
              <a:rPr lang="en-US" b="1" dirty="0"/>
              <a:t>-	bone marrow</a:t>
            </a:r>
          </a:p>
          <a:p>
            <a:pPr eaLnBrk="0" hangingPunct="0">
              <a:lnSpc>
                <a:spcPts val="3100"/>
              </a:lnSpc>
              <a:tabLst>
                <a:tab pos="1371600" algn="l"/>
              </a:tabLst>
            </a:pPr>
            <a:r>
              <a:rPr lang="en-US" b="1" dirty="0" err="1"/>
              <a:t>myo</a:t>
            </a:r>
            <a:r>
              <a:rPr lang="en-US" b="1" dirty="0"/>
              <a:t>-	muscle</a:t>
            </a:r>
          </a:p>
          <a:p>
            <a:pPr eaLnBrk="0" hangingPunct="0">
              <a:lnSpc>
                <a:spcPts val="3100"/>
              </a:lnSpc>
              <a:tabLst>
                <a:tab pos="1371600" algn="l"/>
              </a:tabLst>
            </a:pPr>
            <a:r>
              <a:rPr lang="en-US" b="1" dirty="0" err="1"/>
              <a:t>osteo</a:t>
            </a:r>
            <a:r>
              <a:rPr lang="en-US" b="1" dirty="0"/>
              <a:t>-	bone</a:t>
            </a:r>
          </a:p>
        </p:txBody>
      </p:sp>
      <p:sp>
        <p:nvSpPr>
          <p:cNvPr id="37892" name="Rectangle 11"/>
          <p:cNvSpPr>
            <a:spLocks noChangeArrowheads="1"/>
          </p:cNvSpPr>
          <p:nvPr/>
        </p:nvSpPr>
        <p:spPr bwMode="auto">
          <a:xfrm>
            <a:off x="1146175" y="1257300"/>
            <a:ext cx="4260850" cy="396875"/>
          </a:xfrm>
          <a:prstGeom prst="rect">
            <a:avLst/>
          </a:prstGeom>
          <a:noFill/>
          <a:ln w="25400">
            <a:noFill/>
            <a:miter lim="800000"/>
            <a:headEnd/>
            <a:tailEnd type="none" w="sm" len="sm"/>
          </a:ln>
        </p:spPr>
        <p:txBody>
          <a:bodyPr wrap="none">
            <a:spAutoFit/>
          </a:bodyPr>
          <a:lstStyle/>
          <a:p>
            <a:pPr eaLnBrk="0" hangingPunct="0"/>
            <a:r>
              <a:rPr lang="en-US" sz="2000" b="1"/>
              <a:t>Cancer Prefixes Indicate Location</a:t>
            </a:r>
          </a:p>
        </p:txBody>
      </p:sp>
      <p:sp>
        <p:nvSpPr>
          <p:cNvPr id="37893" name="Line 31"/>
          <p:cNvSpPr>
            <a:spLocks noChangeShapeType="1"/>
          </p:cNvSpPr>
          <p:nvPr/>
        </p:nvSpPr>
        <p:spPr bwMode="auto">
          <a:xfrm>
            <a:off x="3135313" y="3810000"/>
            <a:ext cx="2036762" cy="0"/>
          </a:xfrm>
          <a:prstGeom prst="line">
            <a:avLst/>
          </a:prstGeom>
          <a:noFill/>
          <a:ln w="19050">
            <a:solidFill>
              <a:schemeClr val="tx1"/>
            </a:solidFill>
            <a:round/>
            <a:headEnd/>
            <a:tailEnd type="none" w="sm" len="sm"/>
          </a:ln>
        </p:spPr>
        <p:txBody>
          <a:bodyPr wrap="none" anchor="ctr"/>
          <a:lstStyle/>
          <a:p>
            <a:endParaRPr lang="en-US"/>
          </a:p>
        </p:txBody>
      </p:sp>
      <p:sp>
        <p:nvSpPr>
          <p:cNvPr id="37894" name="Line 37"/>
          <p:cNvSpPr>
            <a:spLocks noChangeShapeType="1"/>
          </p:cNvSpPr>
          <p:nvPr/>
        </p:nvSpPr>
        <p:spPr bwMode="auto">
          <a:xfrm>
            <a:off x="3271838" y="6175375"/>
            <a:ext cx="2374900" cy="0"/>
          </a:xfrm>
          <a:prstGeom prst="line">
            <a:avLst/>
          </a:prstGeom>
          <a:noFill/>
          <a:ln w="25400">
            <a:solidFill>
              <a:schemeClr val="tx1"/>
            </a:solidFill>
            <a:round/>
            <a:headEnd/>
            <a:tailEnd type="none" w="sm" len="sm"/>
          </a:ln>
        </p:spPr>
        <p:txBody>
          <a:bodyPr wrap="none" anchor="ctr"/>
          <a:lstStyle/>
          <a:p>
            <a:endParaRPr lang="en-US"/>
          </a:p>
        </p:txBody>
      </p:sp>
      <p:sp>
        <p:nvSpPr>
          <p:cNvPr id="37895" name="Line 54"/>
          <p:cNvSpPr>
            <a:spLocks noChangeShapeType="1"/>
          </p:cNvSpPr>
          <p:nvPr/>
        </p:nvSpPr>
        <p:spPr bwMode="auto">
          <a:xfrm>
            <a:off x="1219200" y="1989138"/>
            <a:ext cx="2362200" cy="23812"/>
          </a:xfrm>
          <a:prstGeom prst="line">
            <a:avLst/>
          </a:prstGeom>
          <a:noFill/>
          <a:ln w="25400">
            <a:solidFill>
              <a:schemeClr val="tx1"/>
            </a:solidFill>
            <a:round/>
            <a:headEnd/>
            <a:tailEnd type="none" w="sm" len="sm"/>
          </a:ln>
        </p:spPr>
        <p:txBody>
          <a:bodyPr wrap="none" anchor="ctr"/>
          <a:lstStyle/>
          <a:p>
            <a:endParaRPr lang="en-US"/>
          </a:p>
        </p:txBody>
      </p:sp>
      <p:sp>
        <p:nvSpPr>
          <p:cNvPr id="37896" name="Line 58"/>
          <p:cNvSpPr>
            <a:spLocks noChangeShapeType="1"/>
          </p:cNvSpPr>
          <p:nvPr/>
        </p:nvSpPr>
        <p:spPr bwMode="auto">
          <a:xfrm flipH="1">
            <a:off x="3244850" y="2228850"/>
            <a:ext cx="2819400" cy="0"/>
          </a:xfrm>
          <a:prstGeom prst="line">
            <a:avLst/>
          </a:prstGeom>
          <a:noFill/>
          <a:ln w="19050">
            <a:solidFill>
              <a:schemeClr val="tx1"/>
            </a:solidFill>
            <a:round/>
            <a:headEnd/>
            <a:tailEnd type="none" w="sm" len="sm"/>
          </a:ln>
        </p:spPr>
        <p:txBody>
          <a:bodyPr wrap="none" anchor="ctr"/>
          <a:lstStyle/>
          <a:p>
            <a:endParaRPr lang="en-US"/>
          </a:p>
        </p:txBody>
      </p:sp>
      <p:sp>
        <p:nvSpPr>
          <p:cNvPr id="37897" name="Freeform 55"/>
          <p:cNvSpPr>
            <a:spLocks/>
          </p:cNvSpPr>
          <p:nvPr/>
        </p:nvSpPr>
        <p:spPr bwMode="auto">
          <a:xfrm>
            <a:off x="6062663" y="2227263"/>
            <a:ext cx="282575" cy="592137"/>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898" name="Line 59"/>
          <p:cNvSpPr>
            <a:spLocks noChangeShapeType="1"/>
          </p:cNvSpPr>
          <p:nvPr/>
        </p:nvSpPr>
        <p:spPr bwMode="auto">
          <a:xfrm flipH="1">
            <a:off x="3584575" y="2622550"/>
            <a:ext cx="1695450" cy="0"/>
          </a:xfrm>
          <a:prstGeom prst="line">
            <a:avLst/>
          </a:prstGeom>
          <a:noFill/>
          <a:ln w="19050">
            <a:solidFill>
              <a:schemeClr val="tx1"/>
            </a:solidFill>
            <a:round/>
            <a:headEnd/>
            <a:tailEnd type="none" w="sm" len="sm"/>
          </a:ln>
        </p:spPr>
        <p:txBody>
          <a:bodyPr wrap="none" anchor="ctr"/>
          <a:lstStyle/>
          <a:p>
            <a:endParaRPr lang="en-US"/>
          </a:p>
        </p:txBody>
      </p:sp>
      <p:sp>
        <p:nvSpPr>
          <p:cNvPr id="37899" name="Freeform 56"/>
          <p:cNvSpPr>
            <a:spLocks/>
          </p:cNvSpPr>
          <p:nvPr/>
        </p:nvSpPr>
        <p:spPr bwMode="auto">
          <a:xfrm>
            <a:off x="5235575" y="2620963"/>
            <a:ext cx="381000" cy="74612"/>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00" name="Line 60"/>
          <p:cNvSpPr>
            <a:spLocks noChangeShapeType="1"/>
          </p:cNvSpPr>
          <p:nvPr/>
        </p:nvSpPr>
        <p:spPr bwMode="auto">
          <a:xfrm flipH="1">
            <a:off x="4130675" y="3000375"/>
            <a:ext cx="1022350" cy="0"/>
          </a:xfrm>
          <a:prstGeom prst="line">
            <a:avLst/>
          </a:prstGeom>
          <a:noFill/>
          <a:ln w="19050">
            <a:solidFill>
              <a:schemeClr val="tx1"/>
            </a:solidFill>
            <a:round/>
            <a:headEnd/>
            <a:tailEnd type="none" w="sm" len="sm"/>
          </a:ln>
        </p:spPr>
        <p:txBody>
          <a:bodyPr wrap="none" anchor="ctr"/>
          <a:lstStyle/>
          <a:p>
            <a:endParaRPr lang="en-US"/>
          </a:p>
        </p:txBody>
      </p:sp>
      <p:sp>
        <p:nvSpPr>
          <p:cNvPr id="37901" name="Freeform 57"/>
          <p:cNvSpPr>
            <a:spLocks/>
          </p:cNvSpPr>
          <p:nvPr/>
        </p:nvSpPr>
        <p:spPr bwMode="auto">
          <a:xfrm flipV="1">
            <a:off x="5159375" y="2817813"/>
            <a:ext cx="449263" cy="182562"/>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02" name="Line 61"/>
          <p:cNvSpPr>
            <a:spLocks noChangeShapeType="1"/>
          </p:cNvSpPr>
          <p:nvPr/>
        </p:nvSpPr>
        <p:spPr bwMode="auto">
          <a:xfrm flipH="1">
            <a:off x="4146550" y="3425825"/>
            <a:ext cx="1047750" cy="0"/>
          </a:xfrm>
          <a:prstGeom prst="line">
            <a:avLst/>
          </a:prstGeom>
          <a:noFill/>
          <a:ln w="19050">
            <a:solidFill>
              <a:schemeClr val="tx1"/>
            </a:solidFill>
            <a:round/>
            <a:headEnd/>
            <a:tailEnd type="none" w="sm" len="sm"/>
          </a:ln>
        </p:spPr>
        <p:txBody>
          <a:bodyPr wrap="none" anchor="ctr"/>
          <a:lstStyle/>
          <a:p>
            <a:endParaRPr lang="en-US"/>
          </a:p>
        </p:txBody>
      </p:sp>
      <p:sp>
        <p:nvSpPr>
          <p:cNvPr id="37903" name="Freeform 30"/>
          <p:cNvSpPr>
            <a:spLocks/>
          </p:cNvSpPr>
          <p:nvPr/>
        </p:nvSpPr>
        <p:spPr bwMode="auto">
          <a:xfrm flipV="1">
            <a:off x="5181600" y="2705100"/>
            <a:ext cx="669925" cy="722313"/>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04" name="Line 62"/>
          <p:cNvSpPr>
            <a:spLocks noChangeShapeType="1"/>
          </p:cNvSpPr>
          <p:nvPr/>
        </p:nvSpPr>
        <p:spPr bwMode="auto">
          <a:xfrm>
            <a:off x="5164138" y="3810000"/>
            <a:ext cx="703262" cy="0"/>
          </a:xfrm>
          <a:prstGeom prst="line">
            <a:avLst/>
          </a:prstGeom>
          <a:noFill/>
          <a:ln w="25400">
            <a:solidFill>
              <a:schemeClr val="tx1"/>
            </a:solidFill>
            <a:round/>
            <a:headEnd/>
            <a:tailEnd type="none" w="sm" len="sm"/>
          </a:ln>
        </p:spPr>
        <p:txBody>
          <a:bodyPr wrap="none" anchor="ctr"/>
          <a:lstStyle/>
          <a:p>
            <a:endParaRPr lang="en-US"/>
          </a:p>
        </p:txBody>
      </p:sp>
      <p:sp>
        <p:nvSpPr>
          <p:cNvPr id="37905" name="Line 63"/>
          <p:cNvSpPr>
            <a:spLocks noChangeShapeType="1"/>
          </p:cNvSpPr>
          <p:nvPr/>
        </p:nvSpPr>
        <p:spPr bwMode="auto">
          <a:xfrm>
            <a:off x="2916238" y="4203700"/>
            <a:ext cx="2151062" cy="0"/>
          </a:xfrm>
          <a:prstGeom prst="line">
            <a:avLst/>
          </a:prstGeom>
          <a:noFill/>
          <a:ln w="19050">
            <a:solidFill>
              <a:schemeClr val="tx1"/>
            </a:solidFill>
            <a:round/>
            <a:headEnd/>
            <a:tailEnd type="none" w="sm" len="sm"/>
          </a:ln>
        </p:spPr>
        <p:txBody>
          <a:bodyPr wrap="none" anchor="ctr"/>
          <a:lstStyle/>
          <a:p>
            <a:endParaRPr lang="en-US"/>
          </a:p>
        </p:txBody>
      </p:sp>
      <p:sp>
        <p:nvSpPr>
          <p:cNvPr id="37906" name="Freeform 32"/>
          <p:cNvSpPr>
            <a:spLocks/>
          </p:cNvSpPr>
          <p:nvPr/>
        </p:nvSpPr>
        <p:spPr bwMode="auto">
          <a:xfrm>
            <a:off x="5053013" y="4203700"/>
            <a:ext cx="890587" cy="139700"/>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07" name="Line 64"/>
          <p:cNvSpPr>
            <a:spLocks noChangeShapeType="1"/>
          </p:cNvSpPr>
          <p:nvPr/>
        </p:nvSpPr>
        <p:spPr bwMode="auto">
          <a:xfrm>
            <a:off x="3944938" y="4595813"/>
            <a:ext cx="1096962" cy="0"/>
          </a:xfrm>
          <a:prstGeom prst="line">
            <a:avLst/>
          </a:prstGeom>
          <a:noFill/>
          <a:ln w="19050">
            <a:solidFill>
              <a:schemeClr val="tx1"/>
            </a:solidFill>
            <a:round/>
            <a:headEnd/>
            <a:tailEnd type="none" w="sm" len="sm"/>
          </a:ln>
        </p:spPr>
        <p:txBody>
          <a:bodyPr wrap="none" anchor="ctr"/>
          <a:lstStyle/>
          <a:p>
            <a:endParaRPr lang="en-US"/>
          </a:p>
        </p:txBody>
      </p:sp>
      <p:sp>
        <p:nvSpPr>
          <p:cNvPr id="37908" name="Freeform 39"/>
          <p:cNvSpPr>
            <a:spLocks/>
          </p:cNvSpPr>
          <p:nvPr/>
        </p:nvSpPr>
        <p:spPr bwMode="auto">
          <a:xfrm flipV="1">
            <a:off x="5053013" y="3268663"/>
            <a:ext cx="2211387" cy="1328737"/>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09" name="Line 65"/>
          <p:cNvSpPr>
            <a:spLocks noChangeShapeType="1"/>
          </p:cNvSpPr>
          <p:nvPr/>
        </p:nvSpPr>
        <p:spPr bwMode="auto">
          <a:xfrm>
            <a:off x="4114800" y="5410200"/>
            <a:ext cx="973138" cy="0"/>
          </a:xfrm>
          <a:prstGeom prst="line">
            <a:avLst/>
          </a:prstGeom>
          <a:noFill/>
          <a:ln w="19050">
            <a:solidFill>
              <a:schemeClr val="tx1"/>
            </a:solidFill>
            <a:round/>
            <a:headEnd/>
            <a:tailEnd type="none" w="sm" len="sm"/>
          </a:ln>
        </p:spPr>
        <p:txBody>
          <a:bodyPr wrap="none" anchor="ctr"/>
          <a:lstStyle/>
          <a:p>
            <a:endParaRPr lang="en-US"/>
          </a:p>
        </p:txBody>
      </p:sp>
      <p:sp>
        <p:nvSpPr>
          <p:cNvPr id="37910" name="Freeform 35"/>
          <p:cNvSpPr>
            <a:spLocks/>
          </p:cNvSpPr>
          <p:nvPr/>
        </p:nvSpPr>
        <p:spPr bwMode="auto">
          <a:xfrm>
            <a:off x="5092700" y="5387975"/>
            <a:ext cx="774700" cy="184150"/>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11" name="Line 66"/>
          <p:cNvSpPr>
            <a:spLocks noChangeShapeType="1"/>
          </p:cNvSpPr>
          <p:nvPr/>
        </p:nvSpPr>
        <p:spPr bwMode="auto">
          <a:xfrm>
            <a:off x="3444875" y="5781675"/>
            <a:ext cx="1687513" cy="0"/>
          </a:xfrm>
          <a:prstGeom prst="line">
            <a:avLst/>
          </a:prstGeom>
          <a:noFill/>
          <a:ln w="19050">
            <a:solidFill>
              <a:schemeClr val="tx1"/>
            </a:solidFill>
            <a:round/>
            <a:headEnd/>
            <a:tailEnd type="none" w="sm" len="sm"/>
          </a:ln>
        </p:spPr>
        <p:txBody>
          <a:bodyPr wrap="none" anchor="ctr"/>
          <a:lstStyle/>
          <a:p>
            <a:endParaRPr lang="en-US"/>
          </a:p>
        </p:txBody>
      </p:sp>
      <p:sp>
        <p:nvSpPr>
          <p:cNvPr id="37912" name="Freeform 36"/>
          <p:cNvSpPr>
            <a:spLocks/>
          </p:cNvSpPr>
          <p:nvPr/>
        </p:nvSpPr>
        <p:spPr bwMode="auto">
          <a:xfrm>
            <a:off x="5122863" y="5781675"/>
            <a:ext cx="644525" cy="228600"/>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37913" name="Line 67"/>
          <p:cNvSpPr>
            <a:spLocks noChangeShapeType="1"/>
          </p:cNvSpPr>
          <p:nvPr/>
        </p:nvSpPr>
        <p:spPr bwMode="auto">
          <a:xfrm>
            <a:off x="5614988" y="6175375"/>
            <a:ext cx="381000" cy="0"/>
          </a:xfrm>
          <a:prstGeom prst="line">
            <a:avLst/>
          </a:prstGeom>
          <a:noFill/>
          <a:ln w="25400">
            <a:solidFill>
              <a:schemeClr val="tx1"/>
            </a:solidFill>
            <a:round/>
            <a:headEnd/>
            <a:tailEnd type="none" w="sm" len="sm"/>
          </a:ln>
        </p:spPr>
        <p:txBody>
          <a:bodyPr wrap="none" anchor="ctr"/>
          <a:lstStyle/>
          <a:p>
            <a:endParaRPr lang="en-US"/>
          </a:p>
        </p:txBody>
      </p:sp>
      <p:sp>
        <p:nvSpPr>
          <p:cNvPr id="37914" name="Line 68"/>
          <p:cNvSpPr>
            <a:spLocks noChangeShapeType="1"/>
          </p:cNvSpPr>
          <p:nvPr/>
        </p:nvSpPr>
        <p:spPr bwMode="auto">
          <a:xfrm>
            <a:off x="3983038" y="4994275"/>
            <a:ext cx="1093787" cy="0"/>
          </a:xfrm>
          <a:prstGeom prst="line">
            <a:avLst/>
          </a:prstGeom>
          <a:noFill/>
          <a:ln w="19050">
            <a:solidFill>
              <a:schemeClr val="tx1"/>
            </a:solidFill>
            <a:round/>
            <a:headEnd/>
            <a:tailEnd type="none" w="sm" len="sm"/>
          </a:ln>
        </p:spPr>
        <p:txBody>
          <a:bodyPr wrap="none" anchor="ctr"/>
          <a:lstStyle/>
          <a:p>
            <a:endParaRPr lang="en-US"/>
          </a:p>
        </p:txBody>
      </p:sp>
      <p:sp>
        <p:nvSpPr>
          <p:cNvPr id="37915" name="Freeform 40"/>
          <p:cNvSpPr>
            <a:spLocks/>
          </p:cNvSpPr>
          <p:nvPr/>
        </p:nvSpPr>
        <p:spPr bwMode="auto">
          <a:xfrm flipV="1">
            <a:off x="5094288" y="4851400"/>
            <a:ext cx="74612" cy="144463"/>
          </a:xfrm>
          <a:custGeom>
            <a:avLst/>
            <a:gdLst>
              <a:gd name="T0" fmla="*/ 2147483647 w 1104"/>
              <a:gd name="T1" fmla="*/ 2147483647 h 384"/>
              <a:gd name="T2" fmla="*/ 2147483647 w 1104"/>
              <a:gd name="T3" fmla="*/ 0 h 384"/>
              <a:gd name="T4" fmla="*/ 0 w 1104"/>
              <a:gd name="T5" fmla="*/ 0 h 384"/>
              <a:gd name="T6" fmla="*/ 0 60000 65536"/>
              <a:gd name="T7" fmla="*/ 0 60000 65536"/>
              <a:gd name="T8" fmla="*/ 0 60000 65536"/>
              <a:gd name="T9" fmla="*/ 0 w 1104"/>
              <a:gd name="T10" fmla="*/ 0 h 384"/>
              <a:gd name="T11" fmla="*/ 1104 w 1104"/>
              <a:gd name="T12" fmla="*/ 384 h 384"/>
            </a:gdLst>
            <a:ahLst/>
            <a:cxnLst>
              <a:cxn ang="T6">
                <a:pos x="T0" y="T1"/>
              </a:cxn>
              <a:cxn ang="T7">
                <a:pos x="T2" y="T3"/>
              </a:cxn>
              <a:cxn ang="T8">
                <a:pos x="T4" y="T5"/>
              </a:cxn>
            </a:cxnLst>
            <a:rect l="T9" t="T10" r="T11" b="T12"/>
            <a:pathLst>
              <a:path w="1104" h="384">
                <a:moveTo>
                  <a:pt x="1104" y="384"/>
                </a:moveTo>
                <a:lnTo>
                  <a:pt x="1104" y="0"/>
                </a:lnTo>
                <a:lnTo>
                  <a:pt x="0" y="0"/>
                </a:lnTo>
              </a:path>
            </a:pathLst>
          </a:custGeom>
          <a:noFill/>
          <a:ln w="25400" cap="flat" cmpd="sng">
            <a:solidFill>
              <a:schemeClr val="tx1"/>
            </a:solidFill>
            <a:prstDash val="solid"/>
            <a:round/>
            <a:headEnd type="none" w="med" len="med"/>
            <a:tailEnd type="none" w="sm" len="sm"/>
          </a:ln>
        </p:spPr>
        <p:txBody>
          <a:bodyPr wrap="none" anchor="ctr"/>
          <a:lstStyle/>
          <a:p>
            <a:endParaRPr lang="en-US"/>
          </a:p>
        </p:txBody>
      </p:sp>
      <p:sp>
        <p:nvSpPr>
          <p:cNvPr id="2" name="TextBox 1"/>
          <p:cNvSpPr txBox="1">
            <a:spLocks noChangeArrowheads="1"/>
          </p:cNvSpPr>
          <p:nvPr/>
        </p:nvSpPr>
        <p:spPr bwMode="auto">
          <a:xfrm>
            <a:off x="3940175" y="1947863"/>
            <a:ext cx="1933575" cy="336550"/>
          </a:xfrm>
          <a:prstGeom prst="rect">
            <a:avLst/>
          </a:prstGeom>
          <a:noFill/>
          <a:ln w="9525">
            <a:noFill/>
            <a:miter lim="800000"/>
            <a:headEnd/>
            <a:tailEnd/>
          </a:ln>
        </p:spPr>
        <p:txBody>
          <a:bodyPr wrap="none">
            <a:spAutoFit/>
          </a:bodyPr>
          <a:lstStyle/>
          <a:p>
            <a:pPr eaLnBrk="0" hangingPunct="0"/>
            <a:r>
              <a:rPr lang="en-US" sz="1600" b="1"/>
              <a:t>(adenocarcinoma)</a:t>
            </a:r>
          </a:p>
        </p:txBody>
      </p:sp>
      <p:sp>
        <p:nvSpPr>
          <p:cNvPr id="30" name="TextBox 29"/>
          <p:cNvSpPr txBox="1">
            <a:spLocks noChangeArrowheads="1"/>
          </p:cNvSpPr>
          <p:nvPr/>
        </p:nvSpPr>
        <p:spPr bwMode="auto">
          <a:xfrm>
            <a:off x="3733800" y="5910263"/>
            <a:ext cx="1697038" cy="336550"/>
          </a:xfrm>
          <a:prstGeom prst="rect">
            <a:avLst/>
          </a:prstGeom>
          <a:noFill/>
          <a:ln w="9525">
            <a:noFill/>
            <a:miter lim="800000"/>
            <a:headEnd/>
            <a:tailEnd/>
          </a:ln>
        </p:spPr>
        <p:txBody>
          <a:bodyPr wrap="none">
            <a:spAutoFit/>
          </a:bodyPr>
          <a:lstStyle/>
          <a:p>
            <a:pPr eaLnBrk="0" hangingPunct="0"/>
            <a:r>
              <a:rPr lang="en-US" sz="1600" b="1"/>
              <a:t>(osteosarcoma)</a:t>
            </a:r>
          </a:p>
        </p:txBody>
      </p:sp>
      <p:sp>
        <p:nvSpPr>
          <p:cNvPr id="3" name="Rectangle 2"/>
          <p:cNvSpPr>
            <a:spLocks noChangeArrowheads="1"/>
          </p:cNvSpPr>
          <p:nvPr/>
        </p:nvSpPr>
        <p:spPr bwMode="auto">
          <a:xfrm>
            <a:off x="3267075" y="3929063"/>
            <a:ext cx="1517650" cy="336550"/>
          </a:xfrm>
          <a:prstGeom prst="rect">
            <a:avLst/>
          </a:prstGeom>
          <a:noFill/>
          <a:ln w="9525">
            <a:noFill/>
            <a:miter lim="800000"/>
            <a:headEnd/>
            <a:tailEnd/>
          </a:ln>
        </p:spPr>
        <p:txBody>
          <a:bodyPr wrap="none">
            <a:spAutoFit/>
          </a:bodyPr>
          <a:lstStyle/>
          <a:p>
            <a:pPr eaLnBrk="0" hangingPunct="0"/>
            <a:r>
              <a:rPr lang="en-US" sz="1600" b="1"/>
              <a:t>(liposarcoma)</a:t>
            </a:r>
          </a:p>
        </p:txBody>
      </p:sp>
      <p:sp>
        <p:nvSpPr>
          <p:cNvPr id="32" name="TextBox 31"/>
          <p:cNvSpPr txBox="1">
            <a:spLocks noChangeArrowheads="1"/>
          </p:cNvSpPr>
          <p:nvPr/>
        </p:nvSpPr>
        <p:spPr bwMode="auto">
          <a:xfrm>
            <a:off x="3276600" y="3536950"/>
            <a:ext cx="2001838" cy="336550"/>
          </a:xfrm>
          <a:prstGeom prst="rect">
            <a:avLst/>
          </a:prstGeom>
          <a:noFill/>
          <a:ln w="9525">
            <a:noFill/>
            <a:miter lim="800000"/>
            <a:headEnd/>
            <a:tailEnd/>
          </a:ln>
        </p:spPr>
        <p:txBody>
          <a:bodyPr wrap="none">
            <a:spAutoFit/>
          </a:bodyPr>
          <a:lstStyle/>
          <a:p>
            <a:pPr eaLnBrk="0" hangingPunct="0"/>
            <a:r>
              <a:rPr lang="en-US" sz="1600" b="1"/>
              <a:t>(hepatocarcinoma)</a:t>
            </a:r>
          </a:p>
        </p:txBody>
      </p:sp>
    </p:spTree>
    <p:extLst>
      <p:ext uri="{BB962C8B-B14F-4D97-AF65-F5344CB8AC3E}">
        <p14:creationId xmlns:p14="http://schemas.microsoft.com/office/powerpoint/2010/main" val="2270772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0" y="21528"/>
            <a:ext cx="9144000" cy="641350"/>
          </a:xfrm>
          <a:prstGeom prst="rect">
            <a:avLst/>
          </a:prstGeom>
          <a:noFill/>
          <a:ln w="9525">
            <a:noFill/>
            <a:miter lim="800000"/>
            <a:headEnd/>
            <a:tailEnd/>
          </a:ln>
        </p:spPr>
        <p:txBody>
          <a:bodyPr/>
          <a:lstStyle/>
          <a:p>
            <a:pPr algn="ctr">
              <a:spcBef>
                <a:spcPct val="30000"/>
              </a:spcBef>
            </a:pPr>
            <a:r>
              <a:rPr lang="en-US" sz="2800" b="1" dirty="0">
                <a:cs typeface="Times New Roman" pitchFamily="18" charset="0"/>
              </a:rPr>
              <a:t>Why Cancer Is Potentially Dangerous - Metastasis to Vital Organs </a:t>
            </a:r>
            <a:r>
              <a:rPr lang="mr-IN" sz="2800" b="1" dirty="0">
                <a:cs typeface="Times New Roman" pitchFamily="18" charset="0"/>
              </a:rPr>
              <a:t>–</a:t>
            </a:r>
            <a:r>
              <a:rPr lang="en-US" sz="2800" b="1" dirty="0">
                <a:cs typeface="Times New Roman" pitchFamily="18" charset="0"/>
              </a:rPr>
              <a:t> Brain, Lung, Liver, and Bone </a:t>
            </a:r>
          </a:p>
        </p:txBody>
      </p:sp>
      <p:pic>
        <p:nvPicPr>
          <p:cNvPr id="56322" name="Picture 3" descr="11"/>
          <p:cNvPicPr>
            <a:picLocks noChangeAspect="1" noChangeArrowheads="1"/>
          </p:cNvPicPr>
          <p:nvPr/>
        </p:nvPicPr>
        <p:blipFill>
          <a:blip r:embed="rId3"/>
          <a:srcRect/>
          <a:stretch>
            <a:fillRect/>
          </a:stretch>
        </p:blipFill>
        <p:spPr bwMode="auto">
          <a:xfrm>
            <a:off x="3238500" y="909637"/>
            <a:ext cx="2660650" cy="5584825"/>
          </a:xfrm>
          <a:prstGeom prst="rect">
            <a:avLst/>
          </a:prstGeom>
          <a:noFill/>
          <a:ln w="9525">
            <a:noFill/>
            <a:miter lim="800000"/>
            <a:headEnd/>
            <a:tailEnd/>
          </a:ln>
        </p:spPr>
      </p:pic>
      <p:sp>
        <p:nvSpPr>
          <p:cNvPr id="56323" name="Rectangle 4"/>
          <p:cNvSpPr>
            <a:spLocks noChangeArrowheads="1"/>
          </p:cNvSpPr>
          <p:nvPr/>
        </p:nvSpPr>
        <p:spPr bwMode="auto">
          <a:xfrm>
            <a:off x="6238875" y="2262188"/>
            <a:ext cx="1609725" cy="965200"/>
          </a:xfrm>
          <a:prstGeom prst="rect">
            <a:avLst/>
          </a:prstGeom>
          <a:noFill/>
          <a:ln w="25400">
            <a:noFill/>
            <a:miter lim="800000"/>
            <a:headEnd/>
            <a:tailEnd type="none" w="sm" len="sm"/>
          </a:ln>
        </p:spPr>
        <p:txBody>
          <a:bodyPr lIns="0" tIns="0" rIns="0" bIns="0">
            <a:spAutoFit/>
          </a:bodyPr>
          <a:lstStyle/>
          <a:p>
            <a:pPr eaLnBrk="0" hangingPunct="0">
              <a:lnSpc>
                <a:spcPts val="1900"/>
              </a:lnSpc>
            </a:pPr>
            <a:r>
              <a:rPr lang="en-US" b="1"/>
              <a:t>Melanoma cells travel through bloodstream</a:t>
            </a:r>
          </a:p>
        </p:txBody>
      </p:sp>
      <p:sp>
        <p:nvSpPr>
          <p:cNvPr id="56324" name="Rectangle 5"/>
          <p:cNvSpPr>
            <a:spLocks noChangeArrowheads="1"/>
          </p:cNvSpPr>
          <p:nvPr/>
        </p:nvSpPr>
        <p:spPr bwMode="auto">
          <a:xfrm>
            <a:off x="1371600" y="4256088"/>
            <a:ext cx="1460500" cy="482600"/>
          </a:xfrm>
          <a:prstGeom prst="rect">
            <a:avLst/>
          </a:prstGeom>
          <a:noFill/>
          <a:ln w="25400">
            <a:noFill/>
            <a:miter lim="800000"/>
            <a:headEnd/>
            <a:tailEnd type="none" w="sm" len="sm"/>
          </a:ln>
        </p:spPr>
        <p:txBody>
          <a:bodyPr wrap="none" lIns="0" tIns="0" rIns="0" bIns="0">
            <a:spAutoFit/>
          </a:bodyPr>
          <a:lstStyle/>
          <a:p>
            <a:pPr algn="r" eaLnBrk="0" hangingPunct="0">
              <a:lnSpc>
                <a:spcPts val="1900"/>
              </a:lnSpc>
            </a:pPr>
            <a:r>
              <a:rPr lang="en-US" b="1"/>
              <a:t>Melanoma</a:t>
            </a:r>
            <a:br>
              <a:rPr lang="en-US" b="1"/>
            </a:br>
            <a:r>
              <a:rPr lang="en-US" b="1"/>
              <a:t>(initial tumor)</a:t>
            </a:r>
          </a:p>
        </p:txBody>
      </p:sp>
      <p:sp>
        <p:nvSpPr>
          <p:cNvPr id="56325" name="Rectangle 6"/>
          <p:cNvSpPr>
            <a:spLocks noChangeArrowheads="1"/>
          </p:cNvSpPr>
          <p:nvPr/>
        </p:nvSpPr>
        <p:spPr bwMode="auto">
          <a:xfrm>
            <a:off x="2247900" y="1200150"/>
            <a:ext cx="584200" cy="274638"/>
          </a:xfrm>
          <a:prstGeom prst="rect">
            <a:avLst/>
          </a:prstGeom>
          <a:noFill/>
          <a:ln w="25400">
            <a:noFill/>
            <a:miter lim="800000"/>
            <a:headEnd/>
            <a:tailEnd type="none" w="sm" len="sm"/>
          </a:ln>
        </p:spPr>
        <p:txBody>
          <a:bodyPr wrap="none" lIns="0" tIns="0" rIns="0" bIns="0">
            <a:spAutoFit/>
          </a:bodyPr>
          <a:lstStyle/>
          <a:p>
            <a:pPr algn="r" eaLnBrk="0" hangingPunct="0"/>
            <a:r>
              <a:rPr lang="en-US" b="1"/>
              <a:t>Brain</a:t>
            </a:r>
          </a:p>
        </p:txBody>
      </p:sp>
      <p:sp>
        <p:nvSpPr>
          <p:cNvPr id="56326" name="Rectangle 7"/>
          <p:cNvSpPr>
            <a:spLocks noChangeArrowheads="1"/>
          </p:cNvSpPr>
          <p:nvPr/>
        </p:nvSpPr>
        <p:spPr bwMode="auto">
          <a:xfrm>
            <a:off x="2286000" y="3543300"/>
            <a:ext cx="546100" cy="274638"/>
          </a:xfrm>
          <a:prstGeom prst="rect">
            <a:avLst/>
          </a:prstGeom>
          <a:noFill/>
          <a:ln w="25400">
            <a:noFill/>
            <a:miter lim="800000"/>
            <a:headEnd/>
            <a:tailEnd type="none" w="sm" len="sm"/>
          </a:ln>
        </p:spPr>
        <p:txBody>
          <a:bodyPr wrap="none" lIns="0" tIns="0" rIns="0" bIns="0">
            <a:spAutoFit/>
          </a:bodyPr>
          <a:lstStyle/>
          <a:p>
            <a:pPr algn="r" eaLnBrk="0" hangingPunct="0"/>
            <a:r>
              <a:rPr lang="en-US" b="1"/>
              <a:t>Liver</a:t>
            </a:r>
          </a:p>
        </p:txBody>
      </p:sp>
      <p:sp>
        <p:nvSpPr>
          <p:cNvPr id="56327" name="Line 8"/>
          <p:cNvSpPr>
            <a:spLocks noChangeShapeType="1"/>
          </p:cNvSpPr>
          <p:nvPr/>
        </p:nvSpPr>
        <p:spPr bwMode="auto">
          <a:xfrm>
            <a:off x="2895600" y="1371600"/>
            <a:ext cx="1117600"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28" name="Line 9"/>
          <p:cNvSpPr>
            <a:spLocks noChangeShapeType="1"/>
          </p:cNvSpPr>
          <p:nvPr/>
        </p:nvSpPr>
        <p:spPr bwMode="auto">
          <a:xfrm>
            <a:off x="2895600" y="3702050"/>
            <a:ext cx="547688"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29" name="Line 10"/>
          <p:cNvSpPr>
            <a:spLocks noChangeShapeType="1"/>
          </p:cNvSpPr>
          <p:nvPr/>
        </p:nvSpPr>
        <p:spPr bwMode="auto">
          <a:xfrm>
            <a:off x="2895600" y="4386263"/>
            <a:ext cx="404813"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30" name="Line 11"/>
          <p:cNvSpPr>
            <a:spLocks noChangeShapeType="1"/>
          </p:cNvSpPr>
          <p:nvPr/>
        </p:nvSpPr>
        <p:spPr bwMode="auto">
          <a:xfrm>
            <a:off x="5216525" y="2414588"/>
            <a:ext cx="911225"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31" name="Line 12"/>
          <p:cNvSpPr>
            <a:spLocks noChangeShapeType="1"/>
          </p:cNvSpPr>
          <p:nvPr/>
        </p:nvSpPr>
        <p:spPr bwMode="auto">
          <a:xfrm>
            <a:off x="3979863" y="1371600"/>
            <a:ext cx="287337"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32" name="Line 13"/>
          <p:cNvSpPr>
            <a:spLocks noChangeShapeType="1"/>
          </p:cNvSpPr>
          <p:nvPr/>
        </p:nvSpPr>
        <p:spPr bwMode="auto">
          <a:xfrm>
            <a:off x="3395663" y="3702050"/>
            <a:ext cx="728662"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33" name="Line 14"/>
          <p:cNvSpPr>
            <a:spLocks noChangeShapeType="1"/>
          </p:cNvSpPr>
          <p:nvPr/>
        </p:nvSpPr>
        <p:spPr bwMode="auto">
          <a:xfrm>
            <a:off x="3246438" y="4386263"/>
            <a:ext cx="201612"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56334" name="Line 15"/>
          <p:cNvSpPr>
            <a:spLocks noChangeShapeType="1"/>
          </p:cNvSpPr>
          <p:nvPr/>
        </p:nvSpPr>
        <p:spPr bwMode="auto">
          <a:xfrm>
            <a:off x="4784725" y="2414588"/>
            <a:ext cx="492125" cy="0"/>
          </a:xfrm>
          <a:prstGeom prst="line">
            <a:avLst/>
          </a:prstGeom>
          <a:noFill/>
          <a:ln w="25400">
            <a:solidFill>
              <a:schemeClr val="tx1"/>
            </a:solidFill>
            <a:round/>
            <a:headEnd/>
            <a:tailEnd type="none" w="sm" len="sm"/>
          </a:ln>
        </p:spPr>
        <p:txBody>
          <a:bodyPr lIns="0" tIns="0" rIns="0" bIns="0" anchor="ctr">
            <a:spAutoFit/>
          </a:bodyPr>
          <a:lstStyle/>
          <a:p>
            <a:endParaRPr lang="en-US"/>
          </a:p>
        </p:txBody>
      </p:sp>
      <p:sp>
        <p:nvSpPr>
          <p:cNvPr id="2" name="TextBox 1"/>
          <p:cNvSpPr txBox="1">
            <a:spLocks noChangeArrowheads="1"/>
          </p:cNvSpPr>
          <p:nvPr/>
        </p:nvSpPr>
        <p:spPr bwMode="auto">
          <a:xfrm>
            <a:off x="6115050" y="3633788"/>
            <a:ext cx="2495550" cy="366712"/>
          </a:xfrm>
          <a:prstGeom prst="rect">
            <a:avLst/>
          </a:prstGeom>
          <a:noFill/>
          <a:ln w="9525">
            <a:noFill/>
            <a:miter lim="800000"/>
            <a:headEnd/>
            <a:tailEnd/>
          </a:ln>
        </p:spPr>
        <p:txBody>
          <a:bodyPr wrap="none">
            <a:spAutoFit/>
          </a:bodyPr>
          <a:lstStyle/>
          <a:p>
            <a:pPr eaLnBrk="0" hangingPunct="0"/>
            <a:r>
              <a:rPr lang="en-US" b="1"/>
              <a:t>Metastatic melanoma</a:t>
            </a:r>
          </a:p>
        </p:txBody>
      </p:sp>
    </p:spTree>
    <p:extLst>
      <p:ext uri="{BB962C8B-B14F-4D97-AF65-F5344CB8AC3E}">
        <p14:creationId xmlns:p14="http://schemas.microsoft.com/office/powerpoint/2010/main" val="1282278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0" y="21528"/>
            <a:ext cx="9144000" cy="641350"/>
          </a:xfrm>
          <a:prstGeom prst="rect">
            <a:avLst/>
          </a:prstGeom>
          <a:noFill/>
          <a:ln w="9525">
            <a:noFill/>
            <a:miter lim="800000"/>
            <a:headEnd/>
            <a:tailEnd/>
          </a:ln>
        </p:spPr>
        <p:txBody>
          <a:bodyPr/>
          <a:lstStyle/>
          <a:p>
            <a:pPr algn="ctr">
              <a:spcBef>
                <a:spcPct val="30000"/>
              </a:spcBef>
            </a:pPr>
            <a:r>
              <a:rPr lang="en-US" sz="2800" b="1" dirty="0">
                <a:cs typeface="Times New Roman" pitchFamily="18" charset="0"/>
              </a:rPr>
              <a:t>Why Cancer Is Potentially Dangerous - Metastasis to Vital Organs </a:t>
            </a:r>
            <a:r>
              <a:rPr lang="mr-IN" sz="2800" b="1" dirty="0">
                <a:cs typeface="Times New Roman" pitchFamily="18" charset="0"/>
              </a:rPr>
              <a:t>–</a:t>
            </a:r>
            <a:r>
              <a:rPr lang="en-US" sz="2800" b="1" dirty="0">
                <a:cs typeface="Times New Roman" pitchFamily="18" charset="0"/>
              </a:rPr>
              <a:t> Brain, Lung, Liver, and Bone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357" y="1066800"/>
            <a:ext cx="3351285" cy="5371913"/>
          </a:xfrm>
          <a:prstGeom prst="rect">
            <a:avLst/>
          </a:prstGeom>
        </p:spPr>
      </p:pic>
    </p:spTree>
    <p:extLst>
      <p:ext uri="{BB962C8B-B14F-4D97-AF65-F5344CB8AC3E}">
        <p14:creationId xmlns:p14="http://schemas.microsoft.com/office/powerpoint/2010/main" val="31084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Clinical Oncology</a:t>
            </a:r>
          </a:p>
        </p:txBody>
      </p:sp>
      <p:pic>
        <p:nvPicPr>
          <p:cNvPr id="7" name="Picture 6">
            <a:extLst>
              <a:ext uri="{FF2B5EF4-FFF2-40B4-BE49-F238E27FC236}">
                <a16:creationId xmlns:a16="http://schemas.microsoft.com/office/drawing/2014/main" id="{3E09B40B-1374-0344-8D14-E907685FC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225" y="1071154"/>
            <a:ext cx="6559550" cy="5472760"/>
          </a:xfrm>
          <a:prstGeom prst="rect">
            <a:avLst/>
          </a:prstGeom>
        </p:spPr>
      </p:pic>
    </p:spTree>
    <p:extLst>
      <p:ext uri="{BB962C8B-B14F-4D97-AF65-F5344CB8AC3E}">
        <p14:creationId xmlns:p14="http://schemas.microsoft.com/office/powerpoint/2010/main" val="137662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Clinical Oncology - Treatment Options</a:t>
            </a:r>
          </a:p>
        </p:txBody>
      </p:sp>
      <p:pic>
        <p:nvPicPr>
          <p:cNvPr id="5" name="Picture 4">
            <a:extLst>
              <a:ext uri="{FF2B5EF4-FFF2-40B4-BE49-F238E27FC236}">
                <a16:creationId xmlns:a16="http://schemas.microsoft.com/office/drawing/2014/main" id="{247C8542-92AF-FC48-8EDD-2E8285F17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7620000" cy="5712408"/>
          </a:xfrm>
          <a:prstGeom prst="rect">
            <a:avLst/>
          </a:prstGeom>
        </p:spPr>
      </p:pic>
    </p:spTree>
    <p:extLst>
      <p:ext uri="{BB962C8B-B14F-4D97-AF65-F5344CB8AC3E}">
        <p14:creationId xmlns:p14="http://schemas.microsoft.com/office/powerpoint/2010/main" val="3506686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Treatment Options for Breast Cancer</a:t>
            </a:r>
          </a:p>
        </p:txBody>
      </p:sp>
      <p:pic>
        <p:nvPicPr>
          <p:cNvPr id="4" name="Picture 3">
            <a:extLst>
              <a:ext uri="{FF2B5EF4-FFF2-40B4-BE49-F238E27FC236}">
                <a16:creationId xmlns:a16="http://schemas.microsoft.com/office/drawing/2014/main" id="{703B7A67-F791-C143-9015-230B21270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14400"/>
            <a:ext cx="5905500" cy="5590540"/>
          </a:xfrm>
          <a:prstGeom prst="rect">
            <a:avLst/>
          </a:prstGeom>
        </p:spPr>
      </p:pic>
    </p:spTree>
    <p:extLst>
      <p:ext uri="{BB962C8B-B14F-4D97-AF65-F5344CB8AC3E}">
        <p14:creationId xmlns:p14="http://schemas.microsoft.com/office/powerpoint/2010/main" val="405617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Recent Development of Immunotherapy</a:t>
            </a:r>
          </a:p>
        </p:txBody>
      </p:sp>
      <p:pic>
        <p:nvPicPr>
          <p:cNvPr id="4" name="Picture 3">
            <a:extLst>
              <a:ext uri="{FF2B5EF4-FFF2-40B4-BE49-F238E27FC236}">
                <a16:creationId xmlns:a16="http://schemas.microsoft.com/office/drawing/2014/main" id="{F6A5683B-E970-E74E-9992-09A56A66F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31966"/>
            <a:ext cx="4853517" cy="5544920"/>
          </a:xfrm>
          <a:prstGeom prst="rect">
            <a:avLst/>
          </a:prstGeom>
        </p:spPr>
      </p:pic>
    </p:spTree>
    <p:extLst>
      <p:ext uri="{BB962C8B-B14F-4D97-AF65-F5344CB8AC3E}">
        <p14:creationId xmlns:p14="http://schemas.microsoft.com/office/powerpoint/2010/main" val="4170132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Traditional Chemotherapy - Cisplatin</a:t>
            </a:r>
          </a:p>
        </p:txBody>
      </p:sp>
      <p:pic>
        <p:nvPicPr>
          <p:cNvPr id="9" name="Picture 8">
            <a:extLst>
              <a:ext uri="{FF2B5EF4-FFF2-40B4-BE49-F238E27FC236}">
                <a16:creationId xmlns:a16="http://schemas.microsoft.com/office/drawing/2014/main" id="{855FA1B1-F651-5040-AAC5-AEA2262DC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95" y="1371600"/>
            <a:ext cx="3757956" cy="2825750"/>
          </a:xfrm>
          <a:prstGeom prst="rect">
            <a:avLst/>
          </a:prstGeom>
        </p:spPr>
      </p:pic>
      <p:pic>
        <p:nvPicPr>
          <p:cNvPr id="11" name="Picture 10">
            <a:extLst>
              <a:ext uri="{FF2B5EF4-FFF2-40B4-BE49-F238E27FC236}">
                <a16:creationId xmlns:a16="http://schemas.microsoft.com/office/drawing/2014/main" id="{EBC5A37F-2613-B64F-A2EB-FD27E71DB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20" y="4654550"/>
            <a:ext cx="3279228" cy="1981200"/>
          </a:xfrm>
          <a:prstGeom prst="rect">
            <a:avLst/>
          </a:prstGeom>
        </p:spPr>
      </p:pic>
      <p:pic>
        <p:nvPicPr>
          <p:cNvPr id="13" name="Picture 12">
            <a:extLst>
              <a:ext uri="{FF2B5EF4-FFF2-40B4-BE49-F238E27FC236}">
                <a16:creationId xmlns:a16="http://schemas.microsoft.com/office/drawing/2014/main" id="{B89BB4E4-7509-DA4A-A3E5-2396677A9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134" y="2133600"/>
            <a:ext cx="3952906" cy="3337289"/>
          </a:xfrm>
          <a:prstGeom prst="rect">
            <a:avLst/>
          </a:prstGeom>
        </p:spPr>
      </p:pic>
    </p:spTree>
    <p:extLst>
      <p:ext uri="{BB962C8B-B14F-4D97-AF65-F5344CB8AC3E}">
        <p14:creationId xmlns:p14="http://schemas.microsoft.com/office/powerpoint/2010/main" val="886717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274638"/>
            <a:ext cx="8229600" cy="878945"/>
          </a:xfrm>
        </p:spPr>
        <p:txBody>
          <a:bodyPr>
            <a:normAutofit/>
          </a:bodyPr>
          <a:lstStyle/>
          <a:p>
            <a:r>
              <a:rPr lang="en-US" sz="4000" dirty="0">
                <a:latin typeface="Arial" charset="0"/>
                <a:ea typeface="Arial" charset="0"/>
                <a:cs typeface="Arial" charset="0"/>
              </a:rPr>
              <a:t>What is cancer?</a:t>
            </a:r>
          </a:p>
        </p:txBody>
      </p:sp>
      <p:sp>
        <p:nvSpPr>
          <p:cNvPr id="2" name="Rectangle 1"/>
          <p:cNvSpPr/>
          <p:nvPr/>
        </p:nvSpPr>
        <p:spPr>
          <a:xfrm>
            <a:off x="1143000" y="1524000"/>
            <a:ext cx="7543800" cy="1569660"/>
          </a:xfrm>
          <a:prstGeom prst="rect">
            <a:avLst/>
          </a:prstGeom>
        </p:spPr>
        <p:txBody>
          <a:bodyPr wrap="square">
            <a:spAutoFit/>
          </a:bodyPr>
          <a:lstStyle/>
          <a:p>
            <a:r>
              <a:rPr lang="en-US" sz="2400" b="1" dirty="0">
                <a:latin typeface="Arial" charset="0"/>
              </a:rPr>
              <a:t>Cancer</a:t>
            </a:r>
            <a:r>
              <a:rPr lang="en-US" sz="2400" dirty="0">
                <a:latin typeface="Arial" charset="0"/>
              </a:rPr>
              <a:t> is a group of diseases involving abnormal cell growth with the potential to invade or spread to other parts of the body. These contrast with benign tumors, which do not spread to other parts of the body</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200400"/>
            <a:ext cx="5378824" cy="3048000"/>
          </a:xfrm>
          <a:prstGeom prst="rect">
            <a:avLst/>
          </a:prstGeom>
        </p:spPr>
      </p:pic>
    </p:spTree>
    <p:extLst>
      <p:ext uri="{BB962C8B-B14F-4D97-AF65-F5344CB8AC3E}">
        <p14:creationId xmlns:p14="http://schemas.microsoft.com/office/powerpoint/2010/main" val="1162931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Targeted Cancer Therapy</a:t>
            </a:r>
          </a:p>
        </p:txBody>
      </p:sp>
      <p:pic>
        <p:nvPicPr>
          <p:cNvPr id="4" name="Picture 3">
            <a:extLst>
              <a:ext uri="{FF2B5EF4-FFF2-40B4-BE49-F238E27FC236}">
                <a16:creationId xmlns:a16="http://schemas.microsoft.com/office/drawing/2014/main" id="{54F5C3CF-73A9-694F-AE80-AF214FA91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14400"/>
            <a:ext cx="5568950" cy="5756992"/>
          </a:xfrm>
          <a:prstGeom prst="rect">
            <a:avLst/>
          </a:prstGeom>
        </p:spPr>
      </p:pic>
    </p:spTree>
    <p:extLst>
      <p:ext uri="{BB962C8B-B14F-4D97-AF65-F5344CB8AC3E}">
        <p14:creationId xmlns:p14="http://schemas.microsoft.com/office/powerpoint/2010/main" val="229958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Targeted Cancer Therapy - Gleevec </a:t>
            </a:r>
          </a:p>
        </p:txBody>
      </p:sp>
      <p:pic>
        <p:nvPicPr>
          <p:cNvPr id="7" name="Picture 6">
            <a:extLst>
              <a:ext uri="{FF2B5EF4-FFF2-40B4-BE49-F238E27FC236}">
                <a16:creationId xmlns:a16="http://schemas.microsoft.com/office/drawing/2014/main" id="{C1955CC8-C820-2E47-8332-A63F2212A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37751"/>
            <a:ext cx="1828800" cy="2783840"/>
          </a:xfrm>
          <a:prstGeom prst="rect">
            <a:avLst/>
          </a:prstGeom>
        </p:spPr>
      </p:pic>
      <p:pic>
        <p:nvPicPr>
          <p:cNvPr id="11" name="Picture 10">
            <a:extLst>
              <a:ext uri="{FF2B5EF4-FFF2-40B4-BE49-F238E27FC236}">
                <a16:creationId xmlns:a16="http://schemas.microsoft.com/office/drawing/2014/main" id="{00B6BC8A-BED9-0B46-9473-EA763933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125" y="3657600"/>
            <a:ext cx="3841750" cy="2909071"/>
          </a:xfrm>
          <a:prstGeom prst="rect">
            <a:avLst/>
          </a:prstGeom>
        </p:spPr>
      </p:pic>
      <p:pic>
        <p:nvPicPr>
          <p:cNvPr id="15" name="Picture 14">
            <a:extLst>
              <a:ext uri="{FF2B5EF4-FFF2-40B4-BE49-F238E27FC236}">
                <a16:creationId xmlns:a16="http://schemas.microsoft.com/office/drawing/2014/main" id="{74015C77-171E-4E40-B9BE-4B01AE7DF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212351"/>
            <a:ext cx="3549041" cy="2590800"/>
          </a:xfrm>
          <a:prstGeom prst="rect">
            <a:avLst/>
          </a:prstGeom>
        </p:spPr>
      </p:pic>
    </p:spTree>
    <p:extLst>
      <p:ext uri="{BB962C8B-B14F-4D97-AF65-F5344CB8AC3E}">
        <p14:creationId xmlns:p14="http://schemas.microsoft.com/office/powerpoint/2010/main" val="943350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Cancer Immunotherapy</a:t>
            </a:r>
          </a:p>
        </p:txBody>
      </p:sp>
      <p:pic>
        <p:nvPicPr>
          <p:cNvPr id="4" name="Picture 3">
            <a:extLst>
              <a:ext uri="{FF2B5EF4-FFF2-40B4-BE49-F238E27FC236}">
                <a16:creationId xmlns:a16="http://schemas.microsoft.com/office/drawing/2014/main" id="{3A98734A-CC0B-0E48-A057-DC14A7932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219200"/>
            <a:ext cx="5382381" cy="1695450"/>
          </a:xfrm>
          <a:prstGeom prst="rect">
            <a:avLst/>
          </a:prstGeom>
        </p:spPr>
      </p:pic>
      <p:pic>
        <p:nvPicPr>
          <p:cNvPr id="11" name="Picture 10">
            <a:extLst>
              <a:ext uri="{FF2B5EF4-FFF2-40B4-BE49-F238E27FC236}">
                <a16:creationId xmlns:a16="http://schemas.microsoft.com/office/drawing/2014/main" id="{A4F9ACC7-FC44-8B4A-9EAA-7256E0BDE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424188"/>
            <a:ext cx="3048000" cy="2888974"/>
          </a:xfrm>
          <a:prstGeom prst="rect">
            <a:avLst/>
          </a:prstGeom>
        </p:spPr>
      </p:pic>
      <p:pic>
        <p:nvPicPr>
          <p:cNvPr id="19" name="Picture 18">
            <a:extLst>
              <a:ext uri="{FF2B5EF4-FFF2-40B4-BE49-F238E27FC236}">
                <a16:creationId xmlns:a16="http://schemas.microsoft.com/office/drawing/2014/main" id="{76EC9DA3-E4FD-AE48-BFF4-CA3BA07E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3135766"/>
            <a:ext cx="3810000" cy="3177396"/>
          </a:xfrm>
          <a:prstGeom prst="rect">
            <a:avLst/>
          </a:prstGeom>
        </p:spPr>
      </p:pic>
    </p:spTree>
    <p:extLst>
      <p:ext uri="{BB962C8B-B14F-4D97-AF65-F5344CB8AC3E}">
        <p14:creationId xmlns:p14="http://schemas.microsoft.com/office/powerpoint/2010/main" val="1066948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Immunotherapy – Keytruda (PD-1/PD-2)</a:t>
            </a:r>
          </a:p>
        </p:txBody>
      </p:sp>
      <p:pic>
        <p:nvPicPr>
          <p:cNvPr id="11" name="Picture 10">
            <a:extLst>
              <a:ext uri="{FF2B5EF4-FFF2-40B4-BE49-F238E27FC236}">
                <a16:creationId xmlns:a16="http://schemas.microsoft.com/office/drawing/2014/main" id="{85E01F14-D293-EE4D-B41B-760909DF0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63650"/>
            <a:ext cx="4445000" cy="2959100"/>
          </a:xfrm>
          <a:prstGeom prst="rect">
            <a:avLst/>
          </a:prstGeom>
        </p:spPr>
      </p:pic>
      <p:pic>
        <p:nvPicPr>
          <p:cNvPr id="13" name="Picture 12">
            <a:extLst>
              <a:ext uri="{FF2B5EF4-FFF2-40B4-BE49-F238E27FC236}">
                <a16:creationId xmlns:a16="http://schemas.microsoft.com/office/drawing/2014/main" id="{5F3CFE2A-6E04-764F-A552-781BC19E2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743200"/>
            <a:ext cx="5289140" cy="3643630"/>
          </a:xfrm>
          <a:prstGeom prst="rect">
            <a:avLst/>
          </a:prstGeom>
        </p:spPr>
      </p:pic>
    </p:spTree>
    <p:extLst>
      <p:ext uri="{BB962C8B-B14F-4D97-AF65-F5344CB8AC3E}">
        <p14:creationId xmlns:p14="http://schemas.microsoft.com/office/powerpoint/2010/main" val="215553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Immunotherapy – Chimeric Antigen Receptor T-Cell Therapy (CAR T)</a:t>
            </a:r>
          </a:p>
        </p:txBody>
      </p:sp>
      <p:pic>
        <p:nvPicPr>
          <p:cNvPr id="4" name="Picture 3">
            <a:extLst>
              <a:ext uri="{FF2B5EF4-FFF2-40B4-BE49-F238E27FC236}">
                <a16:creationId xmlns:a16="http://schemas.microsoft.com/office/drawing/2014/main" id="{929D2CD0-117B-554D-B1AD-F1BBAD612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9144000" cy="5071872"/>
          </a:xfrm>
          <a:prstGeom prst="rect">
            <a:avLst/>
          </a:prstGeom>
        </p:spPr>
      </p:pic>
    </p:spTree>
    <p:extLst>
      <p:ext uri="{BB962C8B-B14F-4D97-AF65-F5344CB8AC3E}">
        <p14:creationId xmlns:p14="http://schemas.microsoft.com/office/powerpoint/2010/main" val="3145206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6503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Arial" charset="0"/>
                <a:ea typeface="Arial" charset="0"/>
                <a:cs typeface="Arial" charset="0"/>
              </a:rPr>
              <a:t>Chimeric Antigen Receptor T-Cell Therapy</a:t>
            </a:r>
          </a:p>
        </p:txBody>
      </p:sp>
      <p:pic>
        <p:nvPicPr>
          <p:cNvPr id="5" name="Picture 4">
            <a:extLst>
              <a:ext uri="{FF2B5EF4-FFF2-40B4-BE49-F238E27FC236}">
                <a16:creationId xmlns:a16="http://schemas.microsoft.com/office/drawing/2014/main" id="{77832064-9509-9742-A3B7-3EE61A567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38200"/>
            <a:ext cx="7156076" cy="5658293"/>
          </a:xfrm>
          <a:prstGeom prst="rect">
            <a:avLst/>
          </a:prstGeom>
        </p:spPr>
      </p:pic>
    </p:spTree>
    <p:extLst>
      <p:ext uri="{BB962C8B-B14F-4D97-AF65-F5344CB8AC3E}">
        <p14:creationId xmlns:p14="http://schemas.microsoft.com/office/powerpoint/2010/main" val="801962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CAR-T Therapy - </a:t>
            </a:r>
            <a:r>
              <a:rPr lang="en-US" sz="4000" dirty="0" err="1">
                <a:latin typeface="Arial" charset="0"/>
                <a:ea typeface="Arial" charset="0"/>
                <a:cs typeface="Arial" charset="0"/>
              </a:rPr>
              <a:t>Kymriah</a:t>
            </a:r>
            <a:endParaRPr lang="en-US" sz="4000" dirty="0">
              <a:latin typeface="Arial" charset="0"/>
              <a:ea typeface="Arial" charset="0"/>
              <a:cs typeface="Arial" charset="0"/>
            </a:endParaRPr>
          </a:p>
        </p:txBody>
      </p:sp>
      <p:pic>
        <p:nvPicPr>
          <p:cNvPr id="5" name="Picture 4">
            <a:extLst>
              <a:ext uri="{FF2B5EF4-FFF2-40B4-BE49-F238E27FC236}">
                <a16:creationId xmlns:a16="http://schemas.microsoft.com/office/drawing/2014/main" id="{1F024E63-84AB-2346-9A30-4EB12E3E4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819150"/>
            <a:ext cx="8051800" cy="6038850"/>
          </a:xfrm>
          <a:prstGeom prst="rect">
            <a:avLst/>
          </a:prstGeom>
        </p:spPr>
      </p:pic>
    </p:spTree>
    <p:extLst>
      <p:ext uri="{BB962C8B-B14F-4D97-AF65-F5344CB8AC3E}">
        <p14:creationId xmlns:p14="http://schemas.microsoft.com/office/powerpoint/2010/main" val="3531361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dirty="0">
              <a:latin typeface="Arial" charset="0"/>
              <a:ea typeface="Arial" charset="0"/>
              <a:cs typeface="Arial" charset="0"/>
            </a:endParaRPr>
          </a:p>
        </p:txBody>
      </p:sp>
      <p:pic>
        <p:nvPicPr>
          <p:cNvPr id="5" name="Picture 4">
            <a:extLst>
              <a:ext uri="{FF2B5EF4-FFF2-40B4-BE49-F238E27FC236}">
                <a16:creationId xmlns:a16="http://schemas.microsoft.com/office/drawing/2014/main" id="{B6FF4C95-6870-9C48-9304-EA30A981B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7855"/>
            <a:ext cx="6337300" cy="6034766"/>
          </a:xfrm>
          <a:prstGeom prst="rect">
            <a:avLst/>
          </a:prstGeom>
        </p:spPr>
      </p:pic>
    </p:spTree>
    <p:extLst>
      <p:ext uri="{BB962C8B-B14F-4D97-AF65-F5344CB8AC3E}">
        <p14:creationId xmlns:p14="http://schemas.microsoft.com/office/powerpoint/2010/main" val="2688891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Clinical Oncology</a:t>
            </a:r>
          </a:p>
        </p:txBody>
      </p:sp>
      <p:pic>
        <p:nvPicPr>
          <p:cNvPr id="9" name="Picture 8">
            <a:extLst>
              <a:ext uri="{FF2B5EF4-FFF2-40B4-BE49-F238E27FC236}">
                <a16:creationId xmlns:a16="http://schemas.microsoft.com/office/drawing/2014/main" id="{5EF586BE-B292-C243-9E1A-B117BEC88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71"/>
            <a:ext cx="9144000" cy="6429375"/>
          </a:xfrm>
          <a:prstGeom prst="rect">
            <a:avLst/>
          </a:prstGeom>
        </p:spPr>
      </p:pic>
    </p:spTree>
    <p:extLst>
      <p:ext uri="{BB962C8B-B14F-4D97-AF65-F5344CB8AC3E}">
        <p14:creationId xmlns:p14="http://schemas.microsoft.com/office/powerpoint/2010/main" val="167774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dirty="0">
              <a:latin typeface="Arial" charset="0"/>
              <a:ea typeface="Arial" charset="0"/>
              <a:cs typeface="Arial" charset="0"/>
            </a:endParaRPr>
          </a:p>
        </p:txBody>
      </p:sp>
      <p:pic>
        <p:nvPicPr>
          <p:cNvPr id="5" name="Picture 4">
            <a:extLst>
              <a:ext uri="{FF2B5EF4-FFF2-40B4-BE49-F238E27FC236}">
                <a16:creationId xmlns:a16="http://schemas.microsoft.com/office/drawing/2014/main" id="{D514257C-19CB-4F4F-BC17-3FA60A8B6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52" y="457200"/>
            <a:ext cx="7639896" cy="5715000"/>
          </a:xfrm>
          <a:prstGeom prst="rect">
            <a:avLst/>
          </a:prstGeom>
        </p:spPr>
      </p:pic>
    </p:spTree>
    <p:extLst>
      <p:ext uri="{BB962C8B-B14F-4D97-AF65-F5344CB8AC3E}">
        <p14:creationId xmlns:p14="http://schemas.microsoft.com/office/powerpoint/2010/main" val="654967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274638"/>
            <a:ext cx="8229600" cy="878945"/>
          </a:xfrm>
        </p:spPr>
        <p:txBody>
          <a:bodyPr>
            <a:normAutofit/>
          </a:bodyPr>
          <a:lstStyle/>
          <a:p>
            <a:r>
              <a:rPr lang="en-US" sz="4000" dirty="0">
                <a:latin typeface="Arial" charset="0"/>
                <a:ea typeface="Arial" charset="0"/>
                <a:cs typeface="Arial" charset="0"/>
              </a:rPr>
              <a:t>What does cancer look like?</a:t>
            </a:r>
          </a:p>
        </p:txBody>
      </p:sp>
      <p:pic>
        <p:nvPicPr>
          <p:cNvPr id="3" name="Picture 2"/>
          <p:cNvPicPr>
            <a:picLocks noChangeAspect="1"/>
          </p:cNvPicPr>
          <p:nvPr/>
        </p:nvPicPr>
        <p:blipFill>
          <a:blip r:embed="rId2"/>
          <a:stretch>
            <a:fillRect/>
          </a:stretch>
        </p:blipFill>
        <p:spPr>
          <a:xfrm>
            <a:off x="4419600" y="1320162"/>
            <a:ext cx="2880653" cy="2171293"/>
          </a:xfrm>
          <a:prstGeom prst="rect">
            <a:avLst/>
          </a:prstGeom>
        </p:spPr>
      </p:pic>
      <p:pic>
        <p:nvPicPr>
          <p:cNvPr id="4" name="Picture 3"/>
          <p:cNvPicPr>
            <a:picLocks noChangeAspect="1"/>
          </p:cNvPicPr>
          <p:nvPr/>
        </p:nvPicPr>
        <p:blipFill>
          <a:blip r:embed="rId3"/>
          <a:stretch>
            <a:fillRect/>
          </a:stretch>
        </p:blipFill>
        <p:spPr>
          <a:xfrm>
            <a:off x="1248156" y="1318303"/>
            <a:ext cx="2438347" cy="4419505"/>
          </a:xfrm>
          <a:prstGeom prst="rect">
            <a:avLst/>
          </a:prstGeom>
        </p:spPr>
      </p:pic>
      <p:pic>
        <p:nvPicPr>
          <p:cNvPr id="6" name="Picture 5"/>
          <p:cNvPicPr>
            <a:picLocks noChangeAspect="1"/>
          </p:cNvPicPr>
          <p:nvPr/>
        </p:nvPicPr>
        <p:blipFill>
          <a:blip r:embed="rId4"/>
          <a:stretch>
            <a:fillRect/>
          </a:stretch>
        </p:blipFill>
        <p:spPr>
          <a:xfrm>
            <a:off x="4434547" y="3910729"/>
            <a:ext cx="2563091" cy="2013857"/>
          </a:xfrm>
          <a:prstGeom prst="rect">
            <a:avLst/>
          </a:prstGeom>
        </p:spPr>
      </p:pic>
      <p:sp>
        <p:nvSpPr>
          <p:cNvPr id="9" name="Title 3"/>
          <p:cNvSpPr txBox="1">
            <a:spLocks/>
          </p:cNvSpPr>
          <p:nvPr/>
        </p:nvSpPr>
        <p:spPr>
          <a:xfrm>
            <a:off x="1171929" y="5704354"/>
            <a:ext cx="2590800" cy="8789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Arial" charset="0"/>
                <a:ea typeface="Arial" charset="0"/>
                <a:cs typeface="Arial" charset="0"/>
              </a:rPr>
              <a:t>Lung squamous-cell </a:t>
            </a:r>
          </a:p>
          <a:p>
            <a:r>
              <a:rPr lang="en-US" sz="1600" dirty="0">
                <a:latin typeface="Arial" charset="0"/>
                <a:ea typeface="Arial" charset="0"/>
                <a:cs typeface="Arial" charset="0"/>
              </a:rPr>
              <a:t>carcinoma</a:t>
            </a:r>
          </a:p>
        </p:txBody>
      </p:sp>
      <p:sp>
        <p:nvSpPr>
          <p:cNvPr id="10" name="Title 3"/>
          <p:cNvSpPr txBox="1">
            <a:spLocks/>
          </p:cNvSpPr>
          <p:nvPr/>
        </p:nvSpPr>
        <p:spPr>
          <a:xfrm>
            <a:off x="4572000" y="3218561"/>
            <a:ext cx="2590800" cy="8789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a:latin typeface="Arial" charset="0"/>
                <a:ea typeface="Arial" charset="0"/>
                <a:cs typeface="Arial" charset="0"/>
              </a:rPr>
              <a:t>Colorectal carcinoma</a:t>
            </a:r>
            <a:endParaRPr lang="en-US" sz="1600" dirty="0">
              <a:latin typeface="Arial" charset="0"/>
              <a:ea typeface="Arial" charset="0"/>
              <a:cs typeface="Arial" charset="0"/>
            </a:endParaRPr>
          </a:p>
        </p:txBody>
      </p:sp>
      <p:sp>
        <p:nvSpPr>
          <p:cNvPr id="11" name="Title 3"/>
          <p:cNvSpPr txBox="1">
            <a:spLocks/>
          </p:cNvSpPr>
          <p:nvPr/>
        </p:nvSpPr>
        <p:spPr>
          <a:xfrm>
            <a:off x="4434547" y="5743889"/>
            <a:ext cx="2590800" cy="8789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Arial" charset="0"/>
                <a:ea typeface="Arial" charset="0"/>
                <a:cs typeface="Arial" charset="0"/>
              </a:rPr>
              <a:t>Ductal carcinoma (breast)</a:t>
            </a:r>
          </a:p>
        </p:txBody>
      </p:sp>
    </p:spTree>
    <p:extLst>
      <p:ext uri="{BB962C8B-B14F-4D97-AF65-F5344CB8AC3E}">
        <p14:creationId xmlns:p14="http://schemas.microsoft.com/office/powerpoint/2010/main" val="1142225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1183745"/>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Immunotherapy – People Behind the Work </a:t>
            </a:r>
          </a:p>
          <a:p>
            <a:endParaRPr lang="en-US" sz="4000" dirty="0">
              <a:latin typeface="Arial" charset="0"/>
              <a:ea typeface="Arial" charset="0"/>
              <a:cs typeface="Arial" charset="0"/>
            </a:endParaRPr>
          </a:p>
          <a:p>
            <a:r>
              <a:rPr lang="en-US" sz="4000" dirty="0">
                <a:latin typeface="Arial" charset="0"/>
                <a:ea typeface="Arial" charset="0"/>
                <a:cs typeface="Arial" charset="0"/>
              </a:rPr>
              <a:t>(Carle June of </a:t>
            </a:r>
            <a:r>
              <a:rPr lang="en-US" sz="4000" dirty="0" err="1">
                <a:latin typeface="Arial" charset="0"/>
                <a:ea typeface="Arial" charset="0"/>
                <a:cs typeface="Arial" charset="0"/>
              </a:rPr>
              <a:t>Upenn</a:t>
            </a:r>
            <a:r>
              <a:rPr lang="en-US" sz="4000" dirty="0">
                <a:latin typeface="Arial" charset="0"/>
                <a:ea typeface="Arial" charset="0"/>
                <a:cs typeface="Arial" charset="0"/>
              </a:rPr>
              <a:t> and Steven Rosenberg of NCI) </a:t>
            </a:r>
          </a:p>
        </p:txBody>
      </p:sp>
      <p:pic>
        <p:nvPicPr>
          <p:cNvPr id="9" name="Picture 8">
            <a:extLst>
              <a:ext uri="{FF2B5EF4-FFF2-40B4-BE49-F238E27FC236}">
                <a16:creationId xmlns:a16="http://schemas.microsoft.com/office/drawing/2014/main" id="{7194FDF9-3513-844A-B498-4D25FE929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762230"/>
            <a:ext cx="3118420" cy="4041217"/>
          </a:xfrm>
          <a:prstGeom prst="rect">
            <a:avLst/>
          </a:prstGeom>
        </p:spPr>
      </p:pic>
      <p:pic>
        <p:nvPicPr>
          <p:cNvPr id="11" name="Picture 10">
            <a:extLst>
              <a:ext uri="{FF2B5EF4-FFF2-40B4-BE49-F238E27FC236}">
                <a16:creationId xmlns:a16="http://schemas.microsoft.com/office/drawing/2014/main" id="{E17EFA18-28BC-6148-A494-1DAE5E9BA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53" y="1752600"/>
            <a:ext cx="4050847" cy="4050847"/>
          </a:xfrm>
          <a:prstGeom prst="rect">
            <a:avLst/>
          </a:prstGeom>
        </p:spPr>
      </p:pic>
    </p:spTree>
    <p:extLst>
      <p:ext uri="{BB962C8B-B14F-4D97-AF65-F5344CB8AC3E}">
        <p14:creationId xmlns:p14="http://schemas.microsoft.com/office/powerpoint/2010/main" val="4140402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Personalized and Precision Medicine</a:t>
            </a:r>
          </a:p>
        </p:txBody>
      </p:sp>
      <p:pic>
        <p:nvPicPr>
          <p:cNvPr id="2" name="Picture 1"/>
          <p:cNvPicPr>
            <a:picLocks noChangeAspect="1"/>
          </p:cNvPicPr>
          <p:nvPr/>
        </p:nvPicPr>
        <p:blipFill>
          <a:blip r:embed="rId2"/>
          <a:stretch>
            <a:fillRect/>
          </a:stretch>
        </p:blipFill>
        <p:spPr>
          <a:xfrm>
            <a:off x="381000" y="1447800"/>
            <a:ext cx="8353602" cy="4483100"/>
          </a:xfrm>
          <a:prstGeom prst="rect">
            <a:avLst/>
          </a:prstGeom>
        </p:spPr>
      </p:pic>
    </p:spTree>
    <p:extLst>
      <p:ext uri="{BB962C8B-B14F-4D97-AF65-F5344CB8AC3E}">
        <p14:creationId xmlns:p14="http://schemas.microsoft.com/office/powerpoint/2010/main" val="1193490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187855"/>
            <a:ext cx="8229600" cy="87894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charset="0"/>
                <a:ea typeface="Arial" charset="0"/>
                <a:cs typeface="Arial" charset="0"/>
              </a:rPr>
              <a:t>Personalized Cancer Therapy</a:t>
            </a:r>
          </a:p>
        </p:txBody>
      </p:sp>
      <p:pic>
        <p:nvPicPr>
          <p:cNvPr id="4" name="Picture 3">
            <a:extLst>
              <a:ext uri="{FF2B5EF4-FFF2-40B4-BE49-F238E27FC236}">
                <a16:creationId xmlns:a16="http://schemas.microsoft.com/office/drawing/2014/main" id="{31DCFB8C-5ED2-C94B-9CD0-A77B2AAA6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00" y="1066800"/>
            <a:ext cx="7140000" cy="5181600"/>
          </a:xfrm>
          <a:prstGeom prst="rect">
            <a:avLst/>
          </a:prstGeom>
        </p:spPr>
      </p:pic>
    </p:spTree>
    <p:extLst>
      <p:ext uri="{BB962C8B-B14F-4D97-AF65-F5344CB8AC3E}">
        <p14:creationId xmlns:p14="http://schemas.microsoft.com/office/powerpoint/2010/main" val="1949756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37011" y="76200"/>
            <a:ext cx="9144000" cy="641350"/>
          </a:xfrm>
          <a:prstGeom prst="rect">
            <a:avLst/>
          </a:prstGeom>
          <a:noFill/>
          <a:ln w="9525">
            <a:noFill/>
            <a:miter lim="800000"/>
            <a:headEnd/>
            <a:tailEnd/>
          </a:ln>
        </p:spPr>
        <p:txBody>
          <a:bodyPr/>
          <a:lstStyle/>
          <a:p>
            <a:pPr algn="ctr">
              <a:spcBef>
                <a:spcPct val="30000"/>
              </a:spcBef>
            </a:pPr>
            <a:r>
              <a:rPr lang="en-US" sz="3200" b="1" dirty="0">
                <a:cs typeface="Times New Roman" pitchFamily="18" charset="0"/>
              </a:rPr>
              <a:t>Smoker’s Lung and Cancer</a:t>
            </a:r>
          </a:p>
        </p:txBody>
      </p:sp>
      <p:pic>
        <p:nvPicPr>
          <p:cNvPr id="4" name="Picture 3">
            <a:extLst>
              <a:ext uri="{FF2B5EF4-FFF2-40B4-BE49-F238E27FC236}">
                <a16:creationId xmlns:a16="http://schemas.microsoft.com/office/drawing/2014/main" id="{81804E57-115B-E145-94F6-EC5DE40F2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38200"/>
            <a:ext cx="5791200" cy="5791200"/>
          </a:xfrm>
          <a:prstGeom prst="rect">
            <a:avLst/>
          </a:prstGeom>
        </p:spPr>
      </p:pic>
    </p:spTree>
    <p:extLst>
      <p:ext uri="{BB962C8B-B14F-4D97-AF65-F5344CB8AC3E}">
        <p14:creationId xmlns:p14="http://schemas.microsoft.com/office/powerpoint/2010/main" val="28301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78945"/>
          </a:xfrm>
        </p:spPr>
        <p:txBody>
          <a:bodyPr>
            <a:normAutofit/>
          </a:bodyPr>
          <a:lstStyle/>
          <a:p>
            <a:r>
              <a:rPr lang="en-US" sz="4000" dirty="0">
                <a:latin typeface="Arial" charset="0"/>
                <a:ea typeface="Arial" charset="0"/>
                <a:cs typeface="Arial" charset="0"/>
              </a:rPr>
              <a:t>What does cancer look like?</a:t>
            </a:r>
          </a:p>
        </p:txBody>
      </p:sp>
      <p:pic>
        <p:nvPicPr>
          <p:cNvPr id="6" name="Picture 5"/>
          <p:cNvPicPr>
            <a:picLocks noChangeAspect="1"/>
          </p:cNvPicPr>
          <p:nvPr/>
        </p:nvPicPr>
        <p:blipFill>
          <a:blip r:embed="rId2"/>
          <a:stretch>
            <a:fillRect/>
          </a:stretch>
        </p:blipFill>
        <p:spPr>
          <a:xfrm>
            <a:off x="5621956" y="1750097"/>
            <a:ext cx="3367970" cy="4423833"/>
          </a:xfrm>
          <a:prstGeom prst="rect">
            <a:avLst/>
          </a:prstGeom>
        </p:spPr>
      </p:pic>
      <p:pic>
        <p:nvPicPr>
          <p:cNvPr id="7" name="Picture 6"/>
          <p:cNvPicPr>
            <a:picLocks noChangeAspect="1"/>
          </p:cNvPicPr>
          <p:nvPr/>
        </p:nvPicPr>
        <p:blipFill>
          <a:blip r:embed="rId3"/>
          <a:stretch>
            <a:fillRect/>
          </a:stretch>
        </p:blipFill>
        <p:spPr>
          <a:xfrm>
            <a:off x="460411" y="1094057"/>
            <a:ext cx="4447949" cy="2900836"/>
          </a:xfrm>
          <a:prstGeom prst="rect">
            <a:avLst/>
          </a:prstGeom>
        </p:spPr>
      </p:pic>
      <p:pic>
        <p:nvPicPr>
          <p:cNvPr id="5" name="Picture 4"/>
          <p:cNvPicPr>
            <a:picLocks noChangeAspect="1"/>
          </p:cNvPicPr>
          <p:nvPr/>
        </p:nvPicPr>
        <p:blipFill>
          <a:blip r:embed="rId4"/>
          <a:stretch>
            <a:fillRect/>
          </a:stretch>
        </p:blipFill>
        <p:spPr>
          <a:xfrm>
            <a:off x="206325" y="3810000"/>
            <a:ext cx="5058833" cy="2672437"/>
          </a:xfrm>
          <a:prstGeom prst="rect">
            <a:avLst/>
          </a:prstGeom>
        </p:spPr>
      </p:pic>
    </p:spTree>
    <p:extLst>
      <p:ext uri="{BB962C8B-B14F-4D97-AF65-F5344CB8AC3E}">
        <p14:creationId xmlns:p14="http://schemas.microsoft.com/office/powerpoint/2010/main" val="155327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00_Micrograph_of_Cervical_Tissue_update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153583"/>
            <a:ext cx="7094816" cy="4994750"/>
          </a:xfrm>
          <a:prstGeom prst="rect">
            <a:avLst/>
          </a:prstGeom>
        </p:spPr>
      </p:pic>
      <p:sp>
        <p:nvSpPr>
          <p:cNvPr id="5" name="Title 3"/>
          <p:cNvSpPr>
            <a:spLocks noGrp="1"/>
          </p:cNvSpPr>
          <p:nvPr>
            <p:ph type="title"/>
          </p:nvPr>
        </p:nvSpPr>
        <p:spPr>
          <a:xfrm>
            <a:off x="457200" y="274638"/>
            <a:ext cx="8229600" cy="878945"/>
          </a:xfrm>
        </p:spPr>
        <p:txBody>
          <a:bodyPr>
            <a:normAutofit/>
          </a:bodyPr>
          <a:lstStyle/>
          <a:p>
            <a:r>
              <a:rPr lang="en-US" sz="4000" dirty="0">
                <a:latin typeface="Arial" charset="0"/>
                <a:ea typeface="Arial" charset="0"/>
                <a:cs typeface="Arial" charset="0"/>
              </a:rPr>
              <a:t>What does cancer look like?</a:t>
            </a:r>
          </a:p>
        </p:txBody>
      </p:sp>
    </p:spTree>
    <p:extLst>
      <p:ext uri="{BB962C8B-B14F-4D97-AF65-F5344CB8AC3E}">
        <p14:creationId xmlns:p14="http://schemas.microsoft.com/office/powerpoint/2010/main" val="105619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t>Cancer Terminology </a:t>
            </a:r>
          </a:p>
        </p:txBody>
      </p:sp>
      <p:sp>
        <p:nvSpPr>
          <p:cNvPr id="3" name="Content Placeholder 2"/>
          <p:cNvSpPr>
            <a:spLocks noGrp="1"/>
          </p:cNvSpPr>
          <p:nvPr>
            <p:ph idx="1"/>
          </p:nvPr>
        </p:nvSpPr>
        <p:spPr>
          <a:xfrm>
            <a:off x="228600" y="1143000"/>
            <a:ext cx="8763000" cy="5410200"/>
          </a:xfrm>
        </p:spPr>
        <p:txBody>
          <a:bodyPr/>
          <a:lstStyle/>
          <a:p>
            <a:r>
              <a:rPr lang="en-US" dirty="0"/>
              <a:t>Neoplasia- “new” growth</a:t>
            </a:r>
          </a:p>
          <a:p>
            <a:pPr lvl="1"/>
            <a:r>
              <a:rPr lang="en-US" dirty="0"/>
              <a:t>Benign- Localized and non-invasive</a:t>
            </a:r>
          </a:p>
          <a:p>
            <a:pPr lvl="1"/>
            <a:r>
              <a:rPr lang="en-US" dirty="0"/>
              <a:t>Malignant- invasive with capacity to spread</a:t>
            </a:r>
          </a:p>
          <a:p>
            <a:pPr lvl="2"/>
            <a:r>
              <a:rPr lang="en-US" dirty="0"/>
              <a:t>Lymphatic and/or vascular </a:t>
            </a:r>
          </a:p>
          <a:p>
            <a:r>
              <a:rPr lang="en-US" dirty="0"/>
              <a:t>Primary tumor- original cancer</a:t>
            </a:r>
          </a:p>
          <a:p>
            <a:r>
              <a:rPr lang="en-US" dirty="0"/>
              <a:t>Metastases- tumor clones that have the capacity to spread and survive to distant foreign tissues</a:t>
            </a:r>
          </a:p>
          <a:p>
            <a:endParaRPr lang="en-US" dirty="0"/>
          </a:p>
        </p:txBody>
      </p:sp>
    </p:spTree>
    <p:extLst>
      <p:ext uri="{BB962C8B-B14F-4D97-AF65-F5344CB8AC3E}">
        <p14:creationId xmlns:p14="http://schemas.microsoft.com/office/powerpoint/2010/main" val="3548709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0" y="120650"/>
            <a:ext cx="9144000" cy="641350"/>
          </a:xfrm>
          <a:prstGeom prst="rect">
            <a:avLst/>
          </a:prstGeom>
          <a:noFill/>
          <a:ln w="9525">
            <a:noFill/>
            <a:miter lim="800000"/>
            <a:headEnd/>
            <a:tailEnd/>
          </a:ln>
        </p:spPr>
        <p:txBody>
          <a:bodyPr/>
          <a:lstStyle/>
          <a:p>
            <a:pPr>
              <a:spcBef>
                <a:spcPct val="30000"/>
              </a:spcBef>
            </a:pPr>
            <a:r>
              <a:rPr lang="en-US" sz="4400" dirty="0">
                <a:cs typeface="Times New Roman" pitchFamily="18" charset="0"/>
              </a:rPr>
              <a:t>Example of Normal Growth</a:t>
            </a:r>
          </a:p>
        </p:txBody>
      </p:sp>
      <p:pic>
        <p:nvPicPr>
          <p:cNvPr id="39938" name="Picture 3" descr="6"/>
          <p:cNvPicPr>
            <a:picLocks noChangeAspect="1" noChangeArrowheads="1"/>
          </p:cNvPicPr>
          <p:nvPr/>
        </p:nvPicPr>
        <p:blipFill>
          <a:blip r:embed="rId3"/>
          <a:srcRect/>
          <a:stretch>
            <a:fillRect/>
          </a:stretch>
        </p:blipFill>
        <p:spPr bwMode="auto">
          <a:xfrm>
            <a:off x="3275013" y="1924050"/>
            <a:ext cx="2746375" cy="3008313"/>
          </a:xfrm>
          <a:prstGeom prst="rect">
            <a:avLst/>
          </a:prstGeom>
          <a:noFill/>
          <a:ln w="9525">
            <a:noFill/>
            <a:miter lim="800000"/>
            <a:headEnd/>
            <a:tailEnd/>
          </a:ln>
        </p:spPr>
      </p:pic>
      <p:sp>
        <p:nvSpPr>
          <p:cNvPr id="39939" name="Rectangle 4"/>
          <p:cNvSpPr>
            <a:spLocks noChangeArrowheads="1"/>
          </p:cNvSpPr>
          <p:nvPr/>
        </p:nvSpPr>
        <p:spPr bwMode="auto">
          <a:xfrm>
            <a:off x="6400800" y="3352800"/>
            <a:ext cx="1524000" cy="241300"/>
          </a:xfrm>
          <a:prstGeom prst="rect">
            <a:avLst/>
          </a:prstGeom>
          <a:noFill/>
          <a:ln w="25400">
            <a:noFill/>
            <a:miter lim="800000"/>
            <a:headEnd/>
            <a:tailEnd type="none" w="sm" len="sm"/>
          </a:ln>
        </p:spPr>
        <p:txBody>
          <a:bodyPr wrap="none" lIns="0" tIns="0" rIns="0" bIns="0">
            <a:spAutoFit/>
          </a:bodyPr>
          <a:lstStyle/>
          <a:p>
            <a:pPr eaLnBrk="0" hangingPunct="0">
              <a:lnSpc>
                <a:spcPts val="1900"/>
              </a:lnSpc>
            </a:pPr>
            <a:r>
              <a:rPr lang="en-US" b="1"/>
              <a:t>Cell migration</a:t>
            </a:r>
          </a:p>
        </p:txBody>
      </p:sp>
      <p:sp>
        <p:nvSpPr>
          <p:cNvPr id="39940" name="Rectangle 5"/>
          <p:cNvSpPr>
            <a:spLocks noChangeArrowheads="1"/>
          </p:cNvSpPr>
          <p:nvPr/>
        </p:nvSpPr>
        <p:spPr bwMode="auto">
          <a:xfrm>
            <a:off x="6400800" y="4495800"/>
            <a:ext cx="774700" cy="241300"/>
          </a:xfrm>
          <a:prstGeom prst="rect">
            <a:avLst/>
          </a:prstGeom>
          <a:noFill/>
          <a:ln w="25400">
            <a:noFill/>
            <a:miter lim="800000"/>
            <a:headEnd/>
            <a:tailEnd type="none" w="sm" len="sm"/>
          </a:ln>
        </p:spPr>
        <p:txBody>
          <a:bodyPr wrap="none" lIns="0" tIns="0" rIns="0" bIns="0">
            <a:spAutoFit/>
          </a:bodyPr>
          <a:lstStyle/>
          <a:p>
            <a:pPr eaLnBrk="0" hangingPunct="0">
              <a:lnSpc>
                <a:spcPts val="1900"/>
              </a:lnSpc>
            </a:pPr>
            <a:r>
              <a:rPr lang="en-US" b="1"/>
              <a:t>Dermis</a:t>
            </a:r>
          </a:p>
        </p:txBody>
      </p:sp>
      <p:sp>
        <p:nvSpPr>
          <p:cNvPr id="39941" name="Rectangle 6"/>
          <p:cNvSpPr>
            <a:spLocks noChangeArrowheads="1"/>
          </p:cNvSpPr>
          <p:nvPr/>
        </p:nvSpPr>
        <p:spPr bwMode="auto">
          <a:xfrm>
            <a:off x="762000" y="4089400"/>
            <a:ext cx="1676400" cy="482600"/>
          </a:xfrm>
          <a:prstGeom prst="rect">
            <a:avLst/>
          </a:prstGeom>
          <a:noFill/>
          <a:ln w="25400">
            <a:noFill/>
            <a:miter lim="800000"/>
            <a:headEnd/>
            <a:tailEnd type="none" w="sm" len="sm"/>
          </a:ln>
        </p:spPr>
        <p:txBody>
          <a:bodyPr lIns="0" tIns="0" rIns="0" bIns="0">
            <a:spAutoFit/>
          </a:bodyPr>
          <a:lstStyle/>
          <a:p>
            <a:pPr algn="r" eaLnBrk="0" hangingPunct="0">
              <a:lnSpc>
                <a:spcPts val="1900"/>
              </a:lnSpc>
            </a:pPr>
            <a:r>
              <a:rPr lang="en-US" b="1"/>
              <a:t>Dividing cells in basal layer</a:t>
            </a:r>
          </a:p>
        </p:txBody>
      </p:sp>
      <p:sp>
        <p:nvSpPr>
          <p:cNvPr id="39942" name="Rectangle 7"/>
          <p:cNvSpPr>
            <a:spLocks noChangeArrowheads="1"/>
          </p:cNvSpPr>
          <p:nvPr/>
        </p:nvSpPr>
        <p:spPr bwMode="auto">
          <a:xfrm>
            <a:off x="838200" y="1892300"/>
            <a:ext cx="1600200" cy="723900"/>
          </a:xfrm>
          <a:prstGeom prst="rect">
            <a:avLst/>
          </a:prstGeom>
          <a:noFill/>
          <a:ln w="25400">
            <a:noFill/>
            <a:miter lim="800000"/>
            <a:headEnd/>
            <a:tailEnd type="none" w="sm" len="sm"/>
          </a:ln>
        </p:spPr>
        <p:txBody>
          <a:bodyPr lIns="0" tIns="0" rIns="0" bIns="0">
            <a:spAutoFit/>
          </a:bodyPr>
          <a:lstStyle/>
          <a:p>
            <a:pPr algn="r" eaLnBrk="0" hangingPunct="0">
              <a:lnSpc>
                <a:spcPts val="1900"/>
              </a:lnSpc>
            </a:pPr>
            <a:r>
              <a:rPr lang="en-US" b="1"/>
              <a:t>Dead cells </a:t>
            </a:r>
            <a:br>
              <a:rPr lang="en-US" b="1"/>
            </a:br>
            <a:r>
              <a:rPr lang="en-US" b="1"/>
              <a:t>shed from </a:t>
            </a:r>
            <a:br>
              <a:rPr lang="en-US" b="1"/>
            </a:br>
            <a:r>
              <a:rPr lang="en-US" b="1"/>
              <a:t>outer surface</a:t>
            </a:r>
          </a:p>
        </p:txBody>
      </p:sp>
      <p:sp>
        <p:nvSpPr>
          <p:cNvPr id="39943" name="Line 8"/>
          <p:cNvSpPr>
            <a:spLocks noChangeShapeType="1"/>
          </p:cNvSpPr>
          <p:nvPr/>
        </p:nvSpPr>
        <p:spPr bwMode="auto">
          <a:xfrm flipV="1">
            <a:off x="7162800" y="2667000"/>
            <a:ext cx="0" cy="533400"/>
          </a:xfrm>
          <a:prstGeom prst="line">
            <a:avLst/>
          </a:prstGeom>
          <a:noFill/>
          <a:ln w="25400">
            <a:solidFill>
              <a:schemeClr val="tx1"/>
            </a:solidFill>
            <a:round/>
            <a:headEnd/>
            <a:tailEnd type="triangle" w="sm" len="sm"/>
          </a:ln>
        </p:spPr>
        <p:txBody>
          <a:bodyPr wrap="none" anchor="ctr"/>
          <a:lstStyle/>
          <a:p>
            <a:endParaRPr lang="en-US"/>
          </a:p>
        </p:txBody>
      </p:sp>
      <p:sp>
        <p:nvSpPr>
          <p:cNvPr id="39944" name="Line 9"/>
          <p:cNvSpPr>
            <a:spLocks noChangeShapeType="1"/>
          </p:cNvSpPr>
          <p:nvPr/>
        </p:nvSpPr>
        <p:spPr bwMode="auto">
          <a:xfrm flipH="1">
            <a:off x="5791200" y="4572000"/>
            <a:ext cx="533400" cy="0"/>
          </a:xfrm>
          <a:prstGeom prst="line">
            <a:avLst/>
          </a:prstGeom>
          <a:noFill/>
          <a:ln w="25400">
            <a:solidFill>
              <a:schemeClr val="tx1"/>
            </a:solidFill>
            <a:round/>
            <a:headEnd/>
            <a:tailEnd type="none" w="sm" len="sm"/>
          </a:ln>
        </p:spPr>
        <p:txBody>
          <a:bodyPr wrap="none" anchor="ctr"/>
          <a:lstStyle/>
          <a:p>
            <a:endParaRPr lang="en-US"/>
          </a:p>
        </p:txBody>
      </p:sp>
      <p:sp>
        <p:nvSpPr>
          <p:cNvPr id="39945" name="Line 10"/>
          <p:cNvSpPr>
            <a:spLocks noChangeShapeType="1"/>
          </p:cNvSpPr>
          <p:nvPr/>
        </p:nvSpPr>
        <p:spPr bwMode="auto">
          <a:xfrm>
            <a:off x="2514600" y="4191000"/>
            <a:ext cx="1143000" cy="0"/>
          </a:xfrm>
          <a:prstGeom prst="line">
            <a:avLst/>
          </a:prstGeom>
          <a:noFill/>
          <a:ln w="25400">
            <a:solidFill>
              <a:schemeClr val="tx1"/>
            </a:solidFill>
            <a:round/>
            <a:headEnd/>
            <a:tailEnd type="none" w="sm" len="sm"/>
          </a:ln>
        </p:spPr>
        <p:txBody>
          <a:bodyPr wrap="none" anchor="ctr"/>
          <a:lstStyle/>
          <a:p>
            <a:endParaRPr lang="en-US"/>
          </a:p>
        </p:txBody>
      </p:sp>
      <p:sp>
        <p:nvSpPr>
          <p:cNvPr id="39946" name="Line 11"/>
          <p:cNvSpPr>
            <a:spLocks noChangeShapeType="1"/>
          </p:cNvSpPr>
          <p:nvPr/>
        </p:nvSpPr>
        <p:spPr bwMode="auto">
          <a:xfrm>
            <a:off x="2514600" y="2006600"/>
            <a:ext cx="1676400" cy="0"/>
          </a:xfrm>
          <a:prstGeom prst="line">
            <a:avLst/>
          </a:prstGeom>
          <a:noFill/>
          <a:ln w="25400">
            <a:solidFill>
              <a:schemeClr val="tx1"/>
            </a:solidFill>
            <a:round/>
            <a:headEnd/>
            <a:tailEnd type="none" w="sm" len="sm"/>
          </a:ln>
        </p:spPr>
        <p:txBody>
          <a:bodyPr wrap="none" anchor="ctr"/>
          <a:lstStyle/>
          <a:p>
            <a:endParaRPr lang="en-US"/>
          </a:p>
        </p:txBody>
      </p:sp>
      <p:sp>
        <p:nvSpPr>
          <p:cNvPr id="39947" name="Line 12"/>
          <p:cNvSpPr>
            <a:spLocks noChangeShapeType="1"/>
          </p:cNvSpPr>
          <p:nvPr/>
        </p:nvSpPr>
        <p:spPr bwMode="auto">
          <a:xfrm>
            <a:off x="2514600" y="2006600"/>
            <a:ext cx="1965325" cy="193675"/>
          </a:xfrm>
          <a:prstGeom prst="line">
            <a:avLst/>
          </a:prstGeom>
          <a:noFill/>
          <a:ln w="25400">
            <a:solidFill>
              <a:schemeClr val="tx1"/>
            </a:solidFill>
            <a:round/>
            <a:headEnd/>
            <a:tailEnd type="none" w="sm" len="sm"/>
          </a:ln>
        </p:spPr>
        <p:txBody>
          <a:bodyPr wrap="none" anchor="ctr"/>
          <a:lstStyle/>
          <a:p>
            <a:endParaRPr lang="en-US"/>
          </a:p>
        </p:txBody>
      </p:sp>
      <p:sp>
        <p:nvSpPr>
          <p:cNvPr id="39948" name="Rectangle 13"/>
          <p:cNvSpPr>
            <a:spLocks noChangeArrowheads="1"/>
          </p:cNvSpPr>
          <p:nvPr/>
        </p:nvSpPr>
        <p:spPr bwMode="auto">
          <a:xfrm>
            <a:off x="762000" y="3232150"/>
            <a:ext cx="1676400" cy="241300"/>
          </a:xfrm>
          <a:prstGeom prst="rect">
            <a:avLst/>
          </a:prstGeom>
          <a:noFill/>
          <a:ln w="25400">
            <a:noFill/>
            <a:miter lim="800000"/>
            <a:headEnd/>
            <a:tailEnd type="none" w="sm" len="sm"/>
          </a:ln>
        </p:spPr>
        <p:txBody>
          <a:bodyPr lIns="0" tIns="0" rIns="0" bIns="0">
            <a:spAutoFit/>
          </a:bodyPr>
          <a:lstStyle/>
          <a:p>
            <a:pPr algn="r" eaLnBrk="0" hangingPunct="0">
              <a:lnSpc>
                <a:spcPts val="1900"/>
              </a:lnSpc>
            </a:pPr>
            <a:r>
              <a:rPr lang="en-US" b="1"/>
              <a:t>Epidermis</a:t>
            </a:r>
          </a:p>
        </p:txBody>
      </p:sp>
      <p:sp>
        <p:nvSpPr>
          <p:cNvPr id="39949" name="Line 14"/>
          <p:cNvSpPr>
            <a:spLocks noChangeShapeType="1"/>
          </p:cNvSpPr>
          <p:nvPr/>
        </p:nvSpPr>
        <p:spPr bwMode="auto">
          <a:xfrm>
            <a:off x="2514600" y="3354388"/>
            <a:ext cx="1143000" cy="0"/>
          </a:xfrm>
          <a:prstGeom prst="line">
            <a:avLst/>
          </a:prstGeom>
          <a:noFill/>
          <a:ln w="25400">
            <a:solidFill>
              <a:schemeClr val="tx1"/>
            </a:solidFill>
            <a:round/>
            <a:headEnd/>
            <a:tailEnd type="none" w="sm" len="sm"/>
          </a:ln>
        </p:spPr>
        <p:txBody>
          <a:bodyPr wrap="none" anchor="ctr"/>
          <a:lstStyle/>
          <a:p>
            <a:endParaRPr lang="en-US"/>
          </a:p>
        </p:txBody>
      </p:sp>
      <p:sp>
        <p:nvSpPr>
          <p:cNvPr id="39951" name="Line 4"/>
          <p:cNvSpPr>
            <a:spLocks noChangeShapeType="1"/>
          </p:cNvSpPr>
          <p:nvPr/>
        </p:nvSpPr>
        <p:spPr bwMode="auto">
          <a:xfrm>
            <a:off x="0" y="1066800"/>
            <a:ext cx="9144000" cy="0"/>
          </a:xfrm>
          <a:prstGeom prst="line">
            <a:avLst/>
          </a:prstGeom>
          <a:noFill/>
          <a:ln w="28575">
            <a:solidFill>
              <a:srgbClr val="000099"/>
            </a:solidFill>
            <a:round/>
            <a:headEnd/>
            <a:tailEnd/>
          </a:ln>
          <a:effectLst/>
        </p:spPr>
        <p:txBody>
          <a:bodyPr wrap="none" anchor="ctr"/>
          <a:lstStyle/>
          <a:p>
            <a:endParaRPr lang="en-US"/>
          </a:p>
        </p:txBody>
      </p:sp>
    </p:spTree>
    <p:extLst>
      <p:ext uri="{BB962C8B-B14F-4D97-AF65-F5344CB8AC3E}">
        <p14:creationId xmlns:p14="http://schemas.microsoft.com/office/powerpoint/2010/main" val="3624198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228600" y="273050"/>
            <a:ext cx="8915400" cy="641350"/>
          </a:xfrm>
          <a:prstGeom prst="rect">
            <a:avLst/>
          </a:prstGeom>
          <a:noFill/>
          <a:ln w="9525">
            <a:noFill/>
            <a:miter lim="800000"/>
            <a:headEnd/>
            <a:tailEnd/>
          </a:ln>
        </p:spPr>
        <p:txBody>
          <a:bodyPr/>
          <a:lstStyle/>
          <a:p>
            <a:pPr>
              <a:spcBef>
                <a:spcPct val="30000"/>
              </a:spcBef>
            </a:pPr>
            <a:r>
              <a:rPr lang="en-US" sz="4400" dirty="0">
                <a:cs typeface="Times New Roman" pitchFamily="18" charset="0"/>
              </a:rPr>
              <a:t>Hyperplasia</a:t>
            </a:r>
          </a:p>
        </p:txBody>
      </p:sp>
      <p:pic>
        <p:nvPicPr>
          <p:cNvPr id="41986" name="Picture 3" descr="20"/>
          <p:cNvPicPr>
            <a:picLocks noChangeAspect="1" noChangeArrowheads="1"/>
          </p:cNvPicPr>
          <p:nvPr/>
        </p:nvPicPr>
        <p:blipFill>
          <a:blip r:embed="rId3"/>
          <a:srcRect/>
          <a:stretch>
            <a:fillRect/>
          </a:stretch>
        </p:blipFill>
        <p:spPr bwMode="auto">
          <a:xfrm>
            <a:off x="1212850" y="1831975"/>
            <a:ext cx="6716713" cy="3425825"/>
          </a:xfrm>
          <a:prstGeom prst="rect">
            <a:avLst/>
          </a:prstGeom>
          <a:noFill/>
          <a:ln w="9525">
            <a:noFill/>
            <a:miter lim="800000"/>
            <a:headEnd/>
            <a:tailEnd/>
          </a:ln>
        </p:spPr>
      </p:pic>
      <p:sp>
        <p:nvSpPr>
          <p:cNvPr id="41987" name="Rectangle 4"/>
          <p:cNvSpPr>
            <a:spLocks noChangeArrowheads="1"/>
          </p:cNvSpPr>
          <p:nvPr/>
        </p:nvSpPr>
        <p:spPr bwMode="auto">
          <a:xfrm>
            <a:off x="6083300" y="5334000"/>
            <a:ext cx="1295400" cy="274638"/>
          </a:xfrm>
          <a:prstGeom prst="rect">
            <a:avLst/>
          </a:prstGeom>
          <a:noFill/>
          <a:ln w="25400">
            <a:noFill/>
            <a:miter lim="800000"/>
            <a:headEnd/>
            <a:tailEnd type="none" w="sm" len="sm"/>
          </a:ln>
        </p:spPr>
        <p:txBody>
          <a:bodyPr wrap="none" lIns="0" tIns="0" rIns="0" bIns="0">
            <a:spAutoFit/>
          </a:bodyPr>
          <a:lstStyle/>
          <a:p>
            <a:pPr eaLnBrk="0" hangingPunct="0"/>
            <a:r>
              <a:rPr lang="en-US" b="1"/>
              <a:t>Hyperplasia</a:t>
            </a:r>
          </a:p>
        </p:txBody>
      </p:sp>
      <p:sp>
        <p:nvSpPr>
          <p:cNvPr id="41988" name="Rectangle 5"/>
          <p:cNvSpPr>
            <a:spLocks noChangeArrowheads="1"/>
          </p:cNvSpPr>
          <p:nvPr/>
        </p:nvSpPr>
        <p:spPr bwMode="auto">
          <a:xfrm>
            <a:off x="1892300" y="5334000"/>
            <a:ext cx="787400" cy="274638"/>
          </a:xfrm>
          <a:prstGeom prst="rect">
            <a:avLst/>
          </a:prstGeom>
          <a:noFill/>
          <a:ln w="25400">
            <a:noFill/>
            <a:miter lim="800000"/>
            <a:headEnd/>
            <a:tailEnd type="none" w="sm" len="sm"/>
          </a:ln>
        </p:spPr>
        <p:txBody>
          <a:bodyPr wrap="none" lIns="0" tIns="0" rIns="0" bIns="0">
            <a:spAutoFit/>
          </a:bodyPr>
          <a:lstStyle/>
          <a:p>
            <a:pPr eaLnBrk="0" hangingPunct="0"/>
            <a:r>
              <a:rPr lang="en-US" b="1"/>
              <a:t>Normal</a:t>
            </a:r>
          </a:p>
        </p:txBody>
      </p:sp>
      <p:sp>
        <p:nvSpPr>
          <p:cNvPr id="41990" name="Line 4"/>
          <p:cNvSpPr>
            <a:spLocks noChangeShapeType="1"/>
          </p:cNvSpPr>
          <p:nvPr/>
        </p:nvSpPr>
        <p:spPr bwMode="auto">
          <a:xfrm>
            <a:off x="0" y="1066800"/>
            <a:ext cx="9144000" cy="0"/>
          </a:xfrm>
          <a:prstGeom prst="line">
            <a:avLst/>
          </a:prstGeom>
          <a:noFill/>
          <a:ln w="28575">
            <a:solidFill>
              <a:srgbClr val="000099"/>
            </a:solidFill>
            <a:round/>
            <a:headEnd/>
            <a:tailEnd/>
          </a:ln>
          <a:effectLst/>
        </p:spPr>
        <p:txBody>
          <a:bodyPr wrap="none" anchor="ctr"/>
          <a:lstStyle/>
          <a:p>
            <a:endParaRPr lang="en-US"/>
          </a:p>
        </p:txBody>
      </p:sp>
    </p:spTree>
    <p:extLst>
      <p:ext uri="{BB962C8B-B14F-4D97-AF65-F5344CB8AC3E}">
        <p14:creationId xmlns:p14="http://schemas.microsoft.com/office/powerpoint/2010/main" val="1286425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948</TotalTime>
  <Words>2343</Words>
  <Application>Microsoft Macintosh PowerPoint</Application>
  <PresentationFormat>On-screen Show (4:3)</PresentationFormat>
  <Paragraphs>262</Paragraphs>
  <Slides>43</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KeplerRegular</vt:lpstr>
      <vt:lpstr>ＭＳ Ｐゴシック</vt:lpstr>
      <vt:lpstr>Arial</vt:lpstr>
      <vt:lpstr>Calibri</vt:lpstr>
      <vt:lpstr>Comic Sans MS</vt:lpstr>
      <vt:lpstr>Times</vt:lpstr>
      <vt:lpstr>Times New Roman</vt:lpstr>
      <vt:lpstr>Office Theme</vt:lpstr>
      <vt:lpstr>PowerPoint Presentation</vt:lpstr>
      <vt:lpstr>PowerPoint Presentation</vt:lpstr>
      <vt:lpstr>What is cancer?</vt:lpstr>
      <vt:lpstr>What does cancer look like?</vt:lpstr>
      <vt:lpstr>What does cancer look like?</vt:lpstr>
      <vt:lpstr>What does cancer look like?</vt:lpstr>
      <vt:lpstr>Cancer Terminology </vt:lpstr>
      <vt:lpstr>PowerPoint Presentation</vt:lpstr>
      <vt:lpstr>PowerPoint Presentation</vt:lpstr>
      <vt:lpstr>PowerPoint Presentation</vt:lpstr>
      <vt:lpstr>PowerPoint Presentation</vt:lpstr>
      <vt:lpstr>Multi-Step Development (Tumorigenesis)</vt:lpstr>
      <vt:lpstr>Single Cell Theory - Clonal Development</vt:lpstr>
      <vt:lpstr>PowerPoint Presentation</vt:lpstr>
      <vt:lpstr>Tissues of Origin for Malignancies</vt:lpstr>
      <vt:lpstr>Cancer Progression, Invasion, and Spread (Metastasis) </vt:lpstr>
      <vt:lpstr>PowerPoint Presentation</vt:lpstr>
      <vt:lpstr>PowerPoint Presentation</vt:lpstr>
      <vt:lpstr>PowerPoint Presentation</vt:lpstr>
      <vt:lpstr>Major Forms of Cancer Diagnosed Cases of Cancer in U.S. in 2010</vt:lpstr>
      <vt:lpstr>Cancer Deaths in 2010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of I, VetMed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Timothy M. Fan  Associate Professor  Veterinary Clinical Medicine University of Illinois at Urbana-Champaign t-fan@illinois.edu 38 Small Animal Clinic</dc:title>
  <dc:creator>Tim Fan</dc:creator>
  <cp:lastModifiedBy>Nie, Shuming</cp:lastModifiedBy>
  <cp:revision>84</cp:revision>
  <cp:lastPrinted>2014-08-21T21:28:01Z</cp:lastPrinted>
  <dcterms:created xsi:type="dcterms:W3CDTF">2013-08-26T15:41:01Z</dcterms:created>
  <dcterms:modified xsi:type="dcterms:W3CDTF">2019-01-25T16:12:38Z</dcterms:modified>
</cp:coreProperties>
</file>