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17"/>
  </p:notesMasterIdLst>
  <p:sldIdLst>
    <p:sldId id="278" r:id="rId2"/>
    <p:sldId id="272" r:id="rId3"/>
    <p:sldId id="296" r:id="rId4"/>
    <p:sldId id="305" r:id="rId5"/>
    <p:sldId id="304" r:id="rId6"/>
    <p:sldId id="311" r:id="rId7"/>
    <p:sldId id="306" r:id="rId8"/>
    <p:sldId id="307" r:id="rId9"/>
    <p:sldId id="308" r:id="rId10"/>
    <p:sldId id="310" r:id="rId11"/>
    <p:sldId id="312" r:id="rId12"/>
    <p:sldId id="313" r:id="rId13"/>
    <p:sldId id="314" r:id="rId14"/>
    <p:sldId id="315" r:id="rId15"/>
    <p:sldId id="316" r:id="rId16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6"/>
    </p:cViewPr>
  </p:sorterViewPr>
  <p:notesViewPr>
    <p:cSldViewPr>
      <p:cViewPr varScale="1">
        <p:scale>
          <a:sx n="40" d="100"/>
          <a:sy n="40" d="100"/>
        </p:scale>
        <p:origin x="-1392" y="-84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454CB-EC3F-4578-9904-2AA51DEEE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4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25EAD-A110-48B3-82FE-230009CF710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682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445E0-8A4B-4842-89FF-ECDDC91559F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511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72028-A6AC-455E-A0A7-0D4F5AF9D06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235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A4B5C-0E70-4998-B959-DCB87EC343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2163D-B03D-4A43-B9D5-66AAA4661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EA64C-59C1-4E5B-8001-8ED6EF28B4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C6E3D-D328-47AE-B2A7-4CA7B79AE2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2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0F4A0-9DAF-41C9-90A8-ECB30CED4E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9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024E7-5529-471B-9315-B2656F1D27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7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2E6D-3AC7-42F8-8CC6-1B1D2E01E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12D8-E2EF-4E41-BFE6-1E083369A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5A2C-6576-452B-9D95-A1D260E7EF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03BE4-9C42-4A4A-AA17-29F7659AD0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4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9DD2E-B842-4C87-9AD3-C41C3C902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3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407645-0C91-430C-8B8F-8A35624C00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e.org/MKR/ProductDetail.aspx?id=80502" TargetMode="External"/><Relationship Id="rId2" Type="http://schemas.openxmlformats.org/officeDocument/2006/relationships/hyperlink" Target="https://www.sme.org/MKR/ProductDetail.aspx?id=7920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ommons.wikimedia.org/wiki/File:Ford_assembly_line(1930).webm" TargetMode="External"/><Relationship Id="rId2" Type="http://schemas.openxmlformats.org/officeDocument/2006/relationships/hyperlink" Target="https://www.youtube.com/watch?v=qBcnyB-BbQQ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ons.wikimedia.org/w/index.php?title=File:Ford_Model_T_Assembly_Line(1919).webm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GE298:Manufacturing Automation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Week-1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Class – 1 : Introduction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What is Manufacturing?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447800"/>
            <a:ext cx="7848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i="1" dirty="0" smtClean="0">
                <a:latin typeface="Arial" panose="020B0604020202020204" pitchFamily="34" charset="0"/>
              </a:rPr>
              <a:t>Manu </a:t>
            </a:r>
            <a:r>
              <a:rPr lang="en-US" altLang="en-US" sz="2000" i="1" dirty="0" err="1" smtClean="0">
                <a:latin typeface="Arial" panose="020B0604020202020204" pitchFamily="34" charset="0"/>
              </a:rPr>
              <a:t>Factus</a:t>
            </a:r>
            <a:r>
              <a:rPr lang="en-US" altLang="en-US" sz="2000" dirty="0" smtClean="0">
                <a:latin typeface="Arial" panose="020B0604020202020204" pitchFamily="34" charset="0"/>
              </a:rPr>
              <a:t> : Latin for ‘made by hand’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Definition: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i="1" dirty="0" smtClean="0">
                <a:latin typeface="Arial" panose="020B0604020202020204" pitchFamily="34" charset="0"/>
              </a:rPr>
              <a:t>A Well organized method of converting raw material to end product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End Product: Value and utility added to output.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3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3"/>
          <p:cNvSpPr>
            <a:spLocks noChangeArrowheads="1"/>
          </p:cNvSpPr>
          <p:nvPr/>
        </p:nvSpPr>
        <p:spPr bwMode="auto">
          <a:xfrm>
            <a:off x="1676400" y="3790206"/>
            <a:ext cx="259766" cy="649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4683" y="10108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latin typeface="Arial" panose="020B0604020202020204" pitchFamily="34" charset="0"/>
              </a:rPr>
              <a:t>Modern </a:t>
            </a:r>
            <a:r>
              <a:rPr lang="en-US" altLang="en-US" sz="3600" dirty="0" smtClean="0">
                <a:latin typeface="Arial" panose="020B0604020202020204" pitchFamily="34" charset="0"/>
              </a:rPr>
              <a:t>Manufacturing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85800" y="1905000"/>
            <a:ext cx="7848600" cy="4572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124200" y="3429000"/>
            <a:ext cx="3048000" cy="1371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858064" y="2189872"/>
            <a:ext cx="1524000" cy="990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3600" b="0">
              <a:latin typeface="Times New Roman" panose="02020603050405020304" pitchFamily="18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057400" y="2438400"/>
            <a:ext cx="1447800" cy="990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1200" b="0" dirty="0">
              <a:latin typeface="Times New Roman" panose="02020603050405020304" pitchFamily="18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715000" y="2438400"/>
            <a:ext cx="1447800" cy="990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3600" b="0">
              <a:latin typeface="Times New Roman" panose="02020603050405020304" pitchFamily="18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943600" y="4572000"/>
            <a:ext cx="1447800" cy="990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3600" b="0">
              <a:latin typeface="Times New Roman" panose="02020603050405020304" pitchFamily="18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133600" y="4724400"/>
            <a:ext cx="1447800" cy="990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3600" b="0">
              <a:latin typeface="Times New Roman" panose="02020603050405020304" pitchFamily="18" charset="0"/>
            </a:endParaRP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6781800" y="3505200"/>
            <a:ext cx="1447800" cy="990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3600" b="0">
              <a:latin typeface="Times New Roman" panose="02020603050405020304" pitchFamily="18" charset="0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038600" y="5105400"/>
            <a:ext cx="1447800" cy="990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3600" b="0">
              <a:latin typeface="Times New Roman" panose="02020603050405020304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7400" y="2590800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 dirty="0"/>
              <a:t>Process</a:t>
            </a:r>
          </a:p>
          <a:p>
            <a:pPr algn="l"/>
            <a:r>
              <a:rPr lang="en-US" altLang="en-US" sz="1800" b="0" dirty="0"/>
              <a:t>Planning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934200" y="38100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/>
              <a:t>Purchasing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903155" y="4850368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 dirty="0"/>
              <a:t>Manufacturing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191000" y="5257800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 dirty="0"/>
              <a:t>Production</a:t>
            </a:r>
          </a:p>
          <a:p>
            <a:pPr algn="l"/>
            <a:r>
              <a:rPr lang="en-US" altLang="en-US" sz="1800" b="0" dirty="0"/>
              <a:t>Control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62200" y="50292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 dirty="0"/>
              <a:t>Shipping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209800" y="2590800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 dirty="0" err="1"/>
              <a:t>Marketing,Sales</a:t>
            </a:r>
            <a:endParaRPr lang="en-US" altLang="en-US" sz="1800" b="0" dirty="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958883" y="2294157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0" dirty="0"/>
              <a:t>Product design and development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537439" y="3620869"/>
            <a:ext cx="266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0" dirty="0"/>
              <a:t>Resources:</a:t>
            </a:r>
          </a:p>
          <a:p>
            <a:r>
              <a:rPr lang="en-US" altLang="en-US" sz="1800" b="0" dirty="0"/>
              <a:t>Materials</a:t>
            </a:r>
            <a:r>
              <a:rPr lang="en-US" altLang="en-US" sz="1800" b="0" dirty="0" smtClean="0"/>
              <a:t>, Capital, Energy</a:t>
            </a:r>
            <a:r>
              <a:rPr lang="en-US" altLang="en-US" sz="1800" b="0" dirty="0"/>
              <a:t>,</a:t>
            </a:r>
          </a:p>
          <a:p>
            <a:r>
              <a:rPr lang="en-US" altLang="en-US" sz="1800" b="0" dirty="0"/>
              <a:t>People</a:t>
            </a:r>
          </a:p>
          <a:p>
            <a:pPr algn="l"/>
            <a:endParaRPr lang="en-US" altLang="en-US" sz="1800" b="0" dirty="0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2586038" y="40401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3200400" y="4572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V="1">
            <a:off x="4724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H="1" flipV="1">
            <a:off x="6019800" y="4419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H="1">
            <a:off x="61722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H="1">
            <a:off x="5638800" y="3276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4648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3352800" y="3276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1143000" y="3581400"/>
            <a:ext cx="1447800" cy="990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3600" b="0">
              <a:latin typeface="Times New Roman" panose="02020603050405020304" pitchFamily="18" charset="0"/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1295400" y="3733800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 dirty="0"/>
              <a:t>Support Services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5299" y="1339334"/>
            <a:ext cx="7008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- Began with the industrial revolution in 1750 </a:t>
            </a:r>
            <a:r>
              <a:rPr lang="en-US" altLang="en-US" dirty="0">
                <a:latin typeface="Arial" panose="020B0604020202020204" pitchFamily="34" charset="0"/>
              </a:rPr>
              <a:t>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7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7"/>
          <p:cNvSpPr>
            <a:spLocks noChangeArrowheads="1"/>
          </p:cNvSpPr>
          <p:nvPr/>
        </p:nvSpPr>
        <p:spPr bwMode="auto">
          <a:xfrm>
            <a:off x="5943600" y="1752600"/>
            <a:ext cx="2514600" cy="1752600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2895600" y="1371600"/>
            <a:ext cx="2743200" cy="3048000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674" y="243805"/>
            <a:ext cx="6858000" cy="457200"/>
          </a:xfrm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</a:rPr>
              <a:t>Steps in Modern Manufacturing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52400" y="1295400"/>
            <a:ext cx="1976438" cy="4619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82563" y="2162175"/>
            <a:ext cx="2128837" cy="6143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200400" y="1524000"/>
            <a:ext cx="2362200" cy="914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352800" y="2668588"/>
            <a:ext cx="2052638" cy="531812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429000" y="3657600"/>
            <a:ext cx="1976438" cy="4619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3352800" y="5943600"/>
            <a:ext cx="1976438" cy="228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3352800" y="4648200"/>
            <a:ext cx="1976438" cy="66850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6096000" y="1828800"/>
            <a:ext cx="1976438" cy="4619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6096000" y="2743200"/>
            <a:ext cx="1976438" cy="685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6019800" y="3733800"/>
            <a:ext cx="2052638" cy="609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6096000" y="4800600"/>
            <a:ext cx="1976438" cy="4619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9" name="AutoShape 21"/>
          <p:cNvCxnSpPr>
            <a:cxnSpLocks noChangeShapeType="1"/>
            <a:stCxn id="9" idx="2"/>
            <a:endCxn id="10" idx="0"/>
          </p:cNvCxnSpPr>
          <p:nvPr/>
        </p:nvCxnSpPr>
        <p:spPr bwMode="auto">
          <a:xfrm rot="5400000" flipH="1" flipV="1">
            <a:off x="2188369" y="583406"/>
            <a:ext cx="1252538" cy="3133725"/>
          </a:xfrm>
          <a:prstGeom prst="bentConnector5">
            <a:avLst>
              <a:gd name="adj1" fmla="val -18250"/>
              <a:gd name="adj2" fmla="val 48125"/>
              <a:gd name="adj3" fmla="val 11825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9"/>
          <p:cNvCxnSpPr>
            <a:cxnSpLocks noChangeShapeType="1"/>
            <a:stCxn id="11" idx="0"/>
            <a:endCxn id="10" idx="2"/>
          </p:cNvCxnSpPr>
          <p:nvPr/>
        </p:nvCxnSpPr>
        <p:spPr bwMode="auto">
          <a:xfrm flipV="1">
            <a:off x="4379913" y="2438400"/>
            <a:ext cx="1587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5"/>
          <p:cNvCxnSpPr>
            <a:cxnSpLocks noChangeShapeType="1"/>
            <a:stCxn id="13" idx="0"/>
            <a:endCxn id="14" idx="2"/>
          </p:cNvCxnSpPr>
          <p:nvPr/>
        </p:nvCxnSpPr>
        <p:spPr bwMode="auto">
          <a:xfrm flipV="1">
            <a:off x="4341019" y="5316708"/>
            <a:ext cx="0" cy="6268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3619500" y="364895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Production drawings; Instruction manuals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251619" y="2222501"/>
            <a:ext cx="25447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Conceptual design and </a:t>
            </a:r>
          </a:p>
          <a:p>
            <a:r>
              <a:rPr lang="en-US" altLang="en-US" sz="1200" dirty="0"/>
              <a:t>evaluation Feasibility study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3325019" y="1566070"/>
            <a:ext cx="228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Design analysis</a:t>
            </a:r>
            <a:r>
              <a:rPr lang="en-US" altLang="en-US" sz="1200" dirty="0" smtClean="0"/>
              <a:t>; codes/standards </a:t>
            </a:r>
            <a:r>
              <a:rPr lang="en-US" altLang="en-US" sz="1200" dirty="0"/>
              <a:t>review; physical and analytical models</a:t>
            </a: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3593196" y="2696370"/>
            <a:ext cx="2057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Prototype production</a:t>
            </a:r>
          </a:p>
          <a:p>
            <a:r>
              <a:rPr lang="en-US" altLang="en-US" sz="1200" dirty="0"/>
              <a:t>testing and evaluation</a:t>
            </a: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313530" y="1312863"/>
            <a:ext cx="18669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/>
              <a:t>Definition of product need, marketing information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3276600" y="46482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Material Specification; process</a:t>
            </a:r>
          </a:p>
          <a:p>
            <a:r>
              <a:rPr lang="en-US" altLang="en-US" sz="1200" dirty="0"/>
              <a:t>and equipment selection; safety review</a:t>
            </a: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3276600" y="59436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dirty="0"/>
              <a:t>Pilot Production</a:t>
            </a:r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6667501" y="1905000"/>
            <a:ext cx="10286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/>
              <a:t>Production</a:t>
            </a:r>
          </a:p>
        </p:txBody>
      </p:sp>
      <p:sp>
        <p:nvSpPr>
          <p:cNvPr id="30" name="Text Box 53"/>
          <p:cNvSpPr txBox="1">
            <a:spLocks noChangeArrowheads="1"/>
          </p:cNvSpPr>
          <p:nvPr/>
        </p:nvSpPr>
        <p:spPr bwMode="auto">
          <a:xfrm>
            <a:off x="6527336" y="2861774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Inspection and quality </a:t>
            </a:r>
          </a:p>
          <a:p>
            <a:r>
              <a:rPr lang="en-US" altLang="en-US" sz="1200" dirty="0"/>
              <a:t>assurance</a:t>
            </a:r>
          </a:p>
        </p:txBody>
      </p:sp>
      <p:sp>
        <p:nvSpPr>
          <p:cNvPr id="31" name="Text Box 54"/>
          <p:cNvSpPr txBox="1">
            <a:spLocks noChangeArrowheads="1"/>
          </p:cNvSpPr>
          <p:nvPr/>
        </p:nvSpPr>
        <p:spPr bwMode="auto">
          <a:xfrm>
            <a:off x="6223000" y="3806336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Packaging; marketing and</a:t>
            </a:r>
          </a:p>
          <a:p>
            <a:r>
              <a:rPr lang="en-US" altLang="en-US" sz="1200" dirty="0"/>
              <a:t> sales literature</a:t>
            </a: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6827374" y="4861576"/>
            <a:ext cx="842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/>
              <a:t>Product</a:t>
            </a:r>
          </a:p>
        </p:txBody>
      </p:sp>
      <p:sp>
        <p:nvSpPr>
          <p:cNvPr id="33" name="Text Box 59"/>
          <p:cNvSpPr txBox="1">
            <a:spLocks noChangeArrowheads="1"/>
          </p:cNvSpPr>
          <p:nvPr/>
        </p:nvSpPr>
        <p:spPr bwMode="auto">
          <a:xfrm>
            <a:off x="2366963" y="3596480"/>
            <a:ext cx="528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/>
              <a:t>CAD</a:t>
            </a:r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7162800" y="1524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CAM and CAPP</a:t>
            </a:r>
          </a:p>
        </p:txBody>
      </p:sp>
      <p:sp>
        <p:nvSpPr>
          <p:cNvPr id="35" name="Line 83"/>
          <p:cNvSpPr>
            <a:spLocks noChangeShapeType="1"/>
          </p:cNvSpPr>
          <p:nvPr/>
        </p:nvSpPr>
        <p:spPr bwMode="auto">
          <a:xfrm>
            <a:off x="43434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84"/>
          <p:cNvSpPr>
            <a:spLocks noChangeShapeType="1"/>
          </p:cNvSpPr>
          <p:nvPr/>
        </p:nvSpPr>
        <p:spPr bwMode="auto">
          <a:xfrm>
            <a:off x="70866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85"/>
          <p:cNvSpPr>
            <a:spLocks noChangeShapeType="1"/>
          </p:cNvSpPr>
          <p:nvPr/>
        </p:nvSpPr>
        <p:spPr bwMode="auto">
          <a:xfrm>
            <a:off x="7086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Line 87"/>
          <p:cNvSpPr>
            <a:spLocks noChangeShapeType="1"/>
          </p:cNvSpPr>
          <p:nvPr/>
        </p:nvSpPr>
        <p:spPr bwMode="auto">
          <a:xfrm>
            <a:off x="10668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Line 88"/>
          <p:cNvSpPr>
            <a:spLocks noChangeShapeType="1"/>
          </p:cNvSpPr>
          <p:nvPr/>
        </p:nvSpPr>
        <p:spPr bwMode="auto">
          <a:xfrm>
            <a:off x="43434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" name="Line 91"/>
          <p:cNvSpPr>
            <a:spLocks noChangeShapeType="1"/>
          </p:cNvSpPr>
          <p:nvPr/>
        </p:nvSpPr>
        <p:spPr bwMode="auto">
          <a:xfrm>
            <a:off x="4343400" y="617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92"/>
          <p:cNvSpPr>
            <a:spLocks noChangeShapeType="1"/>
          </p:cNvSpPr>
          <p:nvPr/>
        </p:nvSpPr>
        <p:spPr bwMode="auto">
          <a:xfrm>
            <a:off x="4343400" y="6400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93"/>
          <p:cNvSpPr>
            <a:spLocks noChangeShapeType="1"/>
          </p:cNvSpPr>
          <p:nvPr/>
        </p:nvSpPr>
        <p:spPr bwMode="auto">
          <a:xfrm flipV="1">
            <a:off x="8763000" y="19050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Line 94"/>
          <p:cNvSpPr>
            <a:spLocks noChangeShapeType="1"/>
          </p:cNvSpPr>
          <p:nvPr/>
        </p:nvSpPr>
        <p:spPr bwMode="auto">
          <a:xfrm flipH="1">
            <a:off x="8077200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95"/>
          <p:cNvSpPr>
            <a:spLocks noChangeShapeType="1"/>
          </p:cNvSpPr>
          <p:nvPr/>
        </p:nvSpPr>
        <p:spPr bwMode="auto">
          <a:xfrm>
            <a:off x="70104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Line 97"/>
          <p:cNvSpPr>
            <a:spLocks noChangeShapeType="1"/>
          </p:cNvSpPr>
          <p:nvPr/>
        </p:nvSpPr>
        <p:spPr bwMode="auto">
          <a:xfrm flipH="1">
            <a:off x="55626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Line 98"/>
          <p:cNvSpPr>
            <a:spLocks noChangeShapeType="1"/>
          </p:cNvSpPr>
          <p:nvPr/>
        </p:nvSpPr>
        <p:spPr bwMode="auto">
          <a:xfrm flipH="1">
            <a:off x="5405438" y="3124200"/>
            <a:ext cx="690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" name="Line 99"/>
          <p:cNvSpPr>
            <a:spLocks noChangeShapeType="1"/>
          </p:cNvSpPr>
          <p:nvPr/>
        </p:nvSpPr>
        <p:spPr bwMode="auto">
          <a:xfrm flipH="1">
            <a:off x="5405438" y="3962400"/>
            <a:ext cx="614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100"/>
          <p:cNvSpPr>
            <a:spLocks noChangeShapeType="1"/>
          </p:cNvSpPr>
          <p:nvPr/>
        </p:nvSpPr>
        <p:spPr bwMode="auto">
          <a:xfrm flipV="1">
            <a:off x="5486400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Line 101"/>
          <p:cNvSpPr>
            <a:spLocks noChangeShapeType="1"/>
          </p:cNvSpPr>
          <p:nvPr/>
        </p:nvSpPr>
        <p:spPr bwMode="auto">
          <a:xfrm flipH="1">
            <a:off x="54864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" name="Line 102"/>
          <p:cNvSpPr>
            <a:spLocks noChangeShapeType="1"/>
          </p:cNvSpPr>
          <p:nvPr/>
        </p:nvSpPr>
        <p:spPr bwMode="auto">
          <a:xfrm flipH="1">
            <a:off x="31242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Line 103"/>
          <p:cNvSpPr>
            <a:spLocks noChangeShapeType="1"/>
          </p:cNvSpPr>
          <p:nvPr/>
        </p:nvSpPr>
        <p:spPr bwMode="auto">
          <a:xfrm flipH="1">
            <a:off x="3124200" y="601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" name="Line 104"/>
          <p:cNvSpPr>
            <a:spLocks noChangeShapeType="1"/>
          </p:cNvSpPr>
          <p:nvPr/>
        </p:nvSpPr>
        <p:spPr bwMode="auto">
          <a:xfrm flipV="1">
            <a:off x="3124200" y="4419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6563"/>
            <a:ext cx="7772400" cy="1143000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</a:rPr>
              <a:t>Manufacturing of a Paper Clip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990600"/>
            <a:ext cx="8077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What is the function</a:t>
            </a: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How long does it last</a:t>
            </a: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How critical is the part</a:t>
            </a: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Function based design 	          Stress, Strain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					          Life of clip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					          Stiffness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Style 			           Appearance, Color, Finish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					           Plating, painting</a:t>
            </a: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Material			           Metallic - what type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					           Non metallic – plastic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Dimension 			          Diameter of clip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					          Shape of clip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Method of manufacturing	          Manual </a:t>
            </a:r>
          </a:p>
          <a:p>
            <a:pPr marL="0" lvl="3" indent="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altLang="en-US" sz="1400" dirty="0" smtClean="0">
                <a:latin typeface="Arial" panose="020B0604020202020204" pitchFamily="34" charset="0"/>
              </a:rPr>
              <a:t>				               </a:t>
            </a:r>
            <a:r>
              <a:rPr lang="en-US" altLang="en-US" sz="2100" dirty="0">
                <a:latin typeface="Arial" panose="020B0604020202020204" pitchFamily="34" charset="0"/>
              </a:rPr>
              <a:t>Automated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1908516" y="421883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1908516" y="4218835"/>
            <a:ext cx="2133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2115428" y="5053662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2115428" y="5053662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3546816" y="593486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3546816" y="5934867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318216" y="225024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3318216" y="2250245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3318216" y="2250245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1642988" y="3385036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1642988" y="3385036"/>
            <a:ext cx="2438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00" name="Picture 4" descr="Image result for paper cli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56" y="460860"/>
            <a:ext cx="4381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aper clip plast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8530">
            <a:off x="5783308" y="3669525"/>
            <a:ext cx="3073073" cy="30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3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</a:rPr>
              <a:t>Selection of </a:t>
            </a:r>
            <a:r>
              <a:rPr lang="en-US" altLang="en-US" sz="3600" dirty="0" smtClean="0">
                <a:latin typeface="Arial" panose="020B0604020202020204" pitchFamily="34" charset="0"/>
              </a:rPr>
              <a:t>the manufacturing process </a:t>
            </a:r>
            <a:r>
              <a:rPr lang="en-US" altLang="en-US" sz="3600" dirty="0">
                <a:latin typeface="Arial" panose="020B0604020202020204" pitchFamily="34" charset="0"/>
              </a:rPr>
              <a:t>depends 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</a:rPr>
              <a:t>Dimensional and surface finish requirements</a:t>
            </a:r>
          </a:p>
          <a:p>
            <a:r>
              <a:rPr lang="en-US" altLang="en-US" sz="2400" dirty="0">
                <a:latin typeface="Arial" panose="020B0604020202020204" pitchFamily="34" charset="0"/>
              </a:rPr>
              <a:t>Operational Cost</a:t>
            </a:r>
          </a:p>
          <a:p>
            <a:r>
              <a:rPr lang="en-US" altLang="en-US" sz="2400" dirty="0">
                <a:latin typeface="Arial" panose="020B0604020202020204" pitchFamily="34" charset="0"/>
              </a:rPr>
              <a:t>Design and strength requirements</a:t>
            </a:r>
          </a:p>
          <a:p>
            <a:r>
              <a:rPr lang="en-US" altLang="en-US" sz="2400" dirty="0">
                <a:latin typeface="Arial" panose="020B0604020202020204" pitchFamily="34" charset="0"/>
              </a:rPr>
              <a:t>Consequences of various methods</a:t>
            </a:r>
          </a:p>
        </p:txBody>
      </p:sp>
    </p:spTree>
    <p:extLst>
      <p:ext uri="{BB962C8B-B14F-4D97-AF65-F5344CB8AC3E}">
        <p14:creationId xmlns:p14="http://schemas.microsoft.com/office/powerpoint/2010/main" val="180570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to be watched on SME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Casting</a:t>
            </a:r>
          </a:p>
          <a:p>
            <a:r>
              <a:rPr lang="en-US" dirty="0" smtClean="0"/>
              <a:t>Turning, milling, grinding</a:t>
            </a:r>
          </a:p>
          <a:p>
            <a:r>
              <a:rPr lang="en-US" dirty="0" smtClean="0"/>
              <a:t>Computer numerical control</a:t>
            </a:r>
          </a:p>
          <a:p>
            <a:r>
              <a:rPr lang="en-US" dirty="0"/>
              <a:t>Electrical Discharge </a:t>
            </a:r>
            <a:r>
              <a:rPr lang="en-US" dirty="0" smtClean="0"/>
              <a:t>Machining, </a:t>
            </a:r>
            <a:r>
              <a:rPr lang="en-US" dirty="0"/>
              <a:t>Thermal and Abrasive Waterjet </a:t>
            </a:r>
            <a:r>
              <a:rPr lang="en-US" dirty="0" smtClean="0"/>
              <a:t>Cutting</a:t>
            </a:r>
            <a:endParaRPr lang="en-US" dirty="0">
              <a:hlinkClick r:id="rId2"/>
            </a:endParaRPr>
          </a:p>
          <a:p>
            <a:r>
              <a:rPr lang="en-US" dirty="0" err="1" smtClean="0"/>
              <a:t>Micomachining</a:t>
            </a:r>
            <a:r>
              <a:rPr lang="en-US" dirty="0" smtClean="0"/>
              <a:t>, </a:t>
            </a:r>
            <a:r>
              <a:rPr lang="en-US" smtClean="0"/>
              <a:t>Nanotechnology Manufacturing, Direct </a:t>
            </a:r>
            <a:r>
              <a:rPr lang="en-US" dirty="0" smtClean="0"/>
              <a:t>Metal Manufacturing</a:t>
            </a:r>
            <a:endParaRPr lang="en-US" dirty="0">
              <a:hlinkClick r:id="rId3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1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" y="773113"/>
            <a:ext cx="88201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76250" y="2513013"/>
            <a:ext cx="8134350" cy="199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45648" y="-2619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4000" b="1" dirty="0">
                <a:latin typeface="+mj-lt"/>
              </a:rPr>
              <a:t>Manufacturing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" y="1063442"/>
            <a:ext cx="8820150" cy="5642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A series of </a:t>
            </a:r>
            <a:r>
              <a:rPr lang="en-US" u="sng" dirty="0">
                <a:latin typeface="+mj-lt"/>
              </a:rPr>
              <a:t>SYSTEMATIC </a:t>
            </a:r>
            <a:r>
              <a:rPr lang="en-US" u="sng" dirty="0" smtClean="0">
                <a:latin typeface="+mj-lt"/>
              </a:rPr>
              <a:t>and INTERRELATED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activities and operations involving </a:t>
            </a:r>
            <a:endParaRPr lang="en-US" b="1" dirty="0" smtClean="0">
              <a:latin typeface="+mj-lt"/>
            </a:endParaRPr>
          </a:p>
          <a:p>
            <a:pPr marL="800100" lvl="1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d</a:t>
            </a:r>
            <a:r>
              <a:rPr lang="en-US" b="1" dirty="0" smtClean="0">
                <a:latin typeface="+mj-lt"/>
              </a:rPr>
              <a:t>esign</a:t>
            </a:r>
          </a:p>
          <a:p>
            <a:pPr marL="800100" lvl="1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material selection</a:t>
            </a:r>
          </a:p>
          <a:p>
            <a:pPr marL="800100" lvl="1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p</a:t>
            </a:r>
            <a:r>
              <a:rPr lang="en-US" b="1" dirty="0" smtClean="0">
                <a:latin typeface="+mj-lt"/>
              </a:rPr>
              <a:t>lanning</a:t>
            </a:r>
          </a:p>
          <a:p>
            <a:pPr marL="800100" lvl="1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p</a:t>
            </a:r>
            <a:r>
              <a:rPr lang="en-US" b="1" dirty="0" smtClean="0">
                <a:latin typeface="+mj-lt"/>
              </a:rPr>
              <a:t>roduction</a:t>
            </a:r>
          </a:p>
          <a:p>
            <a:pPr marL="800100" lvl="1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quality assurance</a:t>
            </a:r>
          </a:p>
          <a:p>
            <a:pPr marL="800100" lvl="1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management </a:t>
            </a:r>
            <a:r>
              <a:rPr lang="en-US" b="1" dirty="0">
                <a:latin typeface="+mj-lt"/>
              </a:rPr>
              <a:t>and marketing of discrete consumer and durable </a:t>
            </a:r>
            <a:r>
              <a:rPr lang="en-US" b="1" dirty="0" smtClean="0">
                <a:latin typeface="+mj-lt"/>
              </a:rPr>
              <a:t>goods</a:t>
            </a:r>
          </a:p>
          <a:p>
            <a:pPr marL="800100" lvl="1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b="1" dirty="0">
              <a:latin typeface="+mj-lt"/>
            </a:endParaRPr>
          </a:p>
          <a:p>
            <a:pPr algn="just">
              <a:spcBef>
                <a:spcPct val="20000"/>
              </a:spcBef>
            </a:pPr>
            <a:r>
              <a:rPr lang="en-US" b="1" dirty="0" smtClean="0">
                <a:latin typeface="+mj-lt"/>
              </a:rPr>
              <a:t>      that will </a:t>
            </a:r>
            <a:r>
              <a:rPr lang="en-US" u="sng" dirty="0">
                <a:latin typeface="+mj-lt"/>
              </a:rPr>
              <a:t>CONVERT RAW MATERIALS INTO THEIR VALUE ADDED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886700" cy="1325563"/>
          </a:xfrm>
        </p:spPr>
        <p:txBody>
          <a:bodyPr/>
          <a:lstStyle/>
          <a:p>
            <a:r>
              <a:rPr lang="en-US" dirty="0" smtClean="0"/>
              <a:t>Name a few Processes?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649752" y="1600200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Machining</a:t>
            </a:r>
          </a:p>
          <a:p>
            <a:pPr lvl="1"/>
            <a:r>
              <a:rPr lang="en-US" dirty="0" smtClean="0"/>
              <a:t>Turning</a:t>
            </a:r>
          </a:p>
          <a:p>
            <a:pPr lvl="1"/>
            <a:r>
              <a:rPr lang="en-US" dirty="0" smtClean="0"/>
              <a:t>Milling </a:t>
            </a:r>
          </a:p>
          <a:p>
            <a:r>
              <a:rPr lang="en-US" dirty="0" smtClean="0"/>
              <a:t>Welding</a:t>
            </a:r>
          </a:p>
          <a:p>
            <a:pPr lvl="1"/>
            <a:r>
              <a:rPr lang="en-US" dirty="0" smtClean="0"/>
              <a:t>Brazing</a:t>
            </a:r>
          </a:p>
          <a:p>
            <a:pPr lvl="1"/>
            <a:r>
              <a:rPr lang="en-US" dirty="0" smtClean="0"/>
              <a:t>Soldering</a:t>
            </a:r>
          </a:p>
          <a:p>
            <a:pPr lvl="1"/>
            <a:endParaRPr lang="en-US" dirty="0" smtClean="0"/>
          </a:p>
          <a:p>
            <a:r>
              <a:rPr lang="en-US" dirty="0"/>
              <a:t>Bulk deformation</a:t>
            </a:r>
          </a:p>
          <a:p>
            <a:pPr lvl="1"/>
            <a:r>
              <a:rPr lang="en-US" dirty="0" smtClean="0"/>
              <a:t>Extrusion  </a:t>
            </a:r>
          </a:p>
          <a:p>
            <a:pPr lvl="1"/>
            <a:r>
              <a:rPr lang="en-US" dirty="0" smtClean="0"/>
              <a:t>Forging</a:t>
            </a:r>
          </a:p>
          <a:p>
            <a:r>
              <a:rPr lang="en-US" dirty="0" smtClean="0"/>
              <a:t>Rapid Prototyping – additive </a:t>
            </a:r>
          </a:p>
          <a:p>
            <a:r>
              <a:rPr lang="en-US" dirty="0" smtClean="0"/>
              <a:t>Casting</a:t>
            </a:r>
          </a:p>
          <a:p>
            <a:r>
              <a:rPr lang="en-US" dirty="0" smtClean="0"/>
              <a:t>Molding</a:t>
            </a:r>
          </a:p>
        </p:txBody>
      </p:sp>
      <p:sp>
        <p:nvSpPr>
          <p:cNvPr id="10244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5257800" y="1600200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Powder Metallurgy</a:t>
            </a:r>
          </a:p>
          <a:p>
            <a:r>
              <a:rPr lang="en-US" dirty="0" smtClean="0"/>
              <a:t>Sheet metal</a:t>
            </a:r>
          </a:p>
          <a:p>
            <a:pPr lvl="1"/>
            <a:r>
              <a:rPr lang="en-US" dirty="0" smtClean="0"/>
              <a:t>Stamping</a:t>
            </a:r>
          </a:p>
          <a:p>
            <a:pPr lvl="1"/>
            <a:r>
              <a:rPr lang="en-US" dirty="0" smtClean="0"/>
              <a:t>Blanking</a:t>
            </a:r>
          </a:p>
          <a:p>
            <a:pPr lvl="1"/>
            <a:r>
              <a:rPr lang="en-US" dirty="0" smtClean="0"/>
              <a:t>coining</a:t>
            </a:r>
          </a:p>
          <a:p>
            <a:r>
              <a:rPr lang="en-US" dirty="0" smtClean="0"/>
              <a:t>Rolling</a:t>
            </a:r>
          </a:p>
          <a:p>
            <a:r>
              <a:rPr lang="en-US" dirty="0" smtClean="0"/>
              <a:t>Grinding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algn="just"/>
            <a:r>
              <a:rPr lang="en-US" dirty="0" smtClean="0"/>
              <a:t>Automation is the use of various control systems that include </a:t>
            </a:r>
            <a:r>
              <a:rPr lang="en-US" dirty="0"/>
              <a:t>sensors, amplifiers, displays, recorders, control elements, </a:t>
            </a:r>
            <a:r>
              <a:rPr lang="en-US" dirty="0" smtClean="0"/>
              <a:t>valves and  actuators in order to improve productivity and quality of manufacturing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27" y="0"/>
            <a:ext cx="7886700" cy="838200"/>
          </a:xfrm>
        </p:spPr>
        <p:txBody>
          <a:bodyPr/>
          <a:lstStyle/>
          <a:p>
            <a:r>
              <a:rPr lang="en-US" dirty="0" smtClean="0"/>
              <a:t>History of Manufacturing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38200"/>
            <a:ext cx="7886700" cy="5791199"/>
          </a:xfrm>
        </p:spPr>
        <p:txBody>
          <a:bodyPr>
            <a:normAutofit/>
          </a:bodyPr>
          <a:lstStyle/>
          <a:p>
            <a:r>
              <a:rPr lang="en-US" dirty="0" smtClean="0"/>
              <a:t>1800s – NC handloom (weaving machine)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www.youtube.com/watch?v=qBcnyB-BbQQ</a:t>
            </a:r>
            <a:r>
              <a:rPr lang="en-US" sz="180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1913 – moving assembly line for ford Model – T cars</a:t>
            </a:r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599466" y="4600816"/>
            <a:ext cx="2399849" cy="2159388"/>
            <a:chOff x="6294666" y="1202416"/>
            <a:chExt cx="2399849" cy="2159388"/>
          </a:xfrm>
        </p:grpSpPr>
        <p:pic>
          <p:nvPicPr>
            <p:cNvPr id="1026" name="Picture 2" descr="Ford Assembly Line in 1913 from Wikipedi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" b="6897"/>
            <a:stretch/>
          </p:blipFill>
          <p:spPr bwMode="auto">
            <a:xfrm>
              <a:off x="6294666" y="1202416"/>
              <a:ext cx="2315934" cy="1996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459882" y="3100194"/>
              <a:ext cx="12346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Source: Wikipedia</a:t>
              </a:r>
              <a:endParaRPr lang="en-US" sz="11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8333"/>
          <a:stretch/>
        </p:blipFill>
        <p:spPr>
          <a:xfrm>
            <a:off x="838200" y="1143000"/>
            <a:ext cx="3143343" cy="3041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22500"/>
          <a:stretch/>
        </p:blipFill>
        <p:spPr>
          <a:xfrm>
            <a:off x="4972342" y="1143000"/>
            <a:ext cx="3409657" cy="3153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457765"/>
            <a:ext cx="600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>
                <a:hlinkClick r:id="rId6"/>
              </a:rPr>
              <a:t>https://commons.wikimedia.org/w/index.php?title=File%3AFord_Model_T_Assembly_Line(1919).webm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https://commons.wikimedia.org/wiki/File:Ford_assembly_line(1930).webm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32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1930s – General motors and Japanese auto manufacturers</a:t>
            </a:r>
          </a:p>
          <a:p>
            <a:r>
              <a:rPr lang="en-US" dirty="0"/>
              <a:t>1950s – NC </a:t>
            </a:r>
            <a:r>
              <a:rPr lang="en-US" dirty="0" smtClean="0"/>
              <a:t>machines – punched cards</a:t>
            </a:r>
            <a:endParaRPr lang="en-US" dirty="0"/>
          </a:p>
          <a:p>
            <a:r>
              <a:rPr lang="en-US" dirty="0"/>
              <a:t>1960s – CNC machines</a:t>
            </a:r>
          </a:p>
          <a:p>
            <a:r>
              <a:rPr lang="en-US" dirty="0"/>
              <a:t>1970s – Distribute control systems - Programmable logic controllers (PLCs) - Honeywell</a:t>
            </a:r>
          </a:p>
          <a:p>
            <a:r>
              <a:rPr lang="en-US" dirty="0"/>
              <a:t>1980s – Computers and robots – computer integrated manufacturing (CIM)</a:t>
            </a:r>
          </a:p>
          <a:p>
            <a:r>
              <a:rPr lang="en-US" dirty="0"/>
              <a:t>1990s – CAD and </a:t>
            </a:r>
            <a:r>
              <a:rPr lang="en-US" dirty="0" smtClean="0"/>
              <a:t>CAM – </a:t>
            </a:r>
            <a:r>
              <a:rPr lang="en-US" dirty="0"/>
              <a:t>S</a:t>
            </a:r>
            <a:r>
              <a:rPr lang="en-US" dirty="0" smtClean="0"/>
              <a:t>iemens, </a:t>
            </a:r>
            <a:r>
              <a:rPr lang="en-US" dirty="0"/>
              <a:t>F</a:t>
            </a:r>
            <a:r>
              <a:rPr lang="en-US" dirty="0" smtClean="0"/>
              <a:t>anuc, Autodesk etc.</a:t>
            </a:r>
            <a:endParaRPr lang="en-US" dirty="0"/>
          </a:p>
          <a:p>
            <a:r>
              <a:rPr lang="en-US" dirty="0"/>
              <a:t>2000s – </a:t>
            </a:r>
            <a:r>
              <a:rPr lang="en-US" dirty="0" smtClean="0"/>
              <a:t>Rapid prototyping – additive manufacturing – 3D printing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Mass production</a:t>
            </a:r>
            <a:endParaRPr lang="en-US" dirty="0"/>
          </a:p>
        </p:txBody>
      </p:sp>
      <p:pic>
        <p:nvPicPr>
          <p:cNvPr id="1032" name="Picture 8" descr="multife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0585"/>
            <a:ext cx="4078090" cy="26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5839" y="2772339"/>
            <a:ext cx="1822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https://tallyfy.com</a:t>
            </a:r>
          </a:p>
        </p:txBody>
      </p:sp>
      <p:pic>
        <p:nvPicPr>
          <p:cNvPr id="1034" name="Picture 10" descr="https://media.licdn.com/mpr/mpr/shrinknp_800_800/AAEAAQAAAAAAAAgLAAAAJGUyMTZlNWNlLTZkMjUtNGRkMi1hODIzLWM3NjA4YThjZTI2N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9" y="3108252"/>
            <a:ext cx="4126159" cy="24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09514" y="3964573"/>
            <a:ext cx="4356054" cy="2781061"/>
            <a:chOff x="4543425" y="3616228"/>
            <a:chExt cx="4356054" cy="2781061"/>
          </a:xfrm>
        </p:grpSpPr>
        <p:pic>
          <p:nvPicPr>
            <p:cNvPr id="1036" name="Picture 12" descr="Image result for automation in pharmaceutical industr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25" y="3616228"/>
              <a:ext cx="4204591" cy="255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645720" y="6120290"/>
              <a:ext cx="2253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Source: http://</a:t>
              </a:r>
              <a:r>
                <a:rPr lang="en-US" sz="1200" dirty="0" smtClean="0"/>
                <a:t>www.metronik.net</a:t>
              </a:r>
              <a:endParaRPr lang="en-US" sz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76581" y="125185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39385" y="5541114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06918" y="350755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26"/>
            <a:ext cx="7886700" cy="473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685800"/>
            <a:ext cx="7886700" cy="5491163"/>
          </a:xfrm>
        </p:spPr>
        <p:txBody>
          <a:bodyPr/>
          <a:lstStyle/>
          <a:p>
            <a:r>
              <a:rPr lang="en-US" dirty="0" smtClean="0"/>
              <a:t>Precision and improved quality</a:t>
            </a:r>
            <a:endParaRPr lang="en-US" dirty="0"/>
          </a:p>
        </p:txBody>
      </p:sp>
      <p:pic>
        <p:nvPicPr>
          <p:cNvPr id="2050" name="Picture 2" descr="Image result for turbine machining cn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48" y="109661"/>
            <a:ext cx="3905448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194" y="2652062"/>
            <a:ext cx="246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http://</a:t>
            </a:r>
            <a:r>
              <a:rPr lang="en-US" sz="1200" dirty="0" smtClean="0"/>
              <a:t>www.multistation.com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90335" y="6494488"/>
            <a:ext cx="2670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Sourcehttp://www.padgettmachine.com/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3546" y="2209800"/>
            <a:ext cx="4474043" cy="3124200"/>
            <a:chOff x="634512" y="2209800"/>
            <a:chExt cx="4474043" cy="3124200"/>
          </a:xfrm>
        </p:grpSpPr>
        <p:pic>
          <p:nvPicPr>
            <p:cNvPr id="2054" name="Picture 6" descr="Image result for robots and cn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512" y="2209800"/>
              <a:ext cx="4324798" cy="2886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846782" y="5057001"/>
              <a:ext cx="2261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Source</a:t>
              </a:r>
              <a:r>
                <a:rPr lang="en-US" sz="1200" dirty="0"/>
                <a:t>: http://</a:t>
              </a:r>
              <a:r>
                <a:rPr lang="en-US" sz="1200" dirty="0" smtClean="0"/>
                <a:t>www.haascnc.com</a:t>
              </a:r>
              <a:endParaRPr lang="en-US" sz="1200" dirty="0"/>
            </a:p>
          </p:txBody>
        </p:sp>
      </p:grpSp>
      <p:pic>
        <p:nvPicPr>
          <p:cNvPr id="2056" name="Picture 8" descr="Image result for coordinate measuring 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3164424"/>
            <a:ext cx="3190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960" y="762000"/>
            <a:ext cx="8139039" cy="5791200"/>
          </a:xfrm>
        </p:spPr>
        <p:txBody>
          <a:bodyPr/>
          <a:lstStyle/>
          <a:p>
            <a:r>
              <a:rPr lang="en-US" dirty="0" smtClean="0"/>
              <a:t>Chemical industry – Hazardous environments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60326"/>
            <a:ext cx="7886700" cy="473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074" name="Picture 2" descr="Image result for automation in tyre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343399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5879" y="3798177"/>
            <a:ext cx="2550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Source:http</a:t>
            </a:r>
            <a:r>
              <a:rPr lang="en-US" sz="1200" dirty="0"/>
              <a:t>://</a:t>
            </a:r>
            <a:r>
              <a:rPr lang="en-US" sz="1200" dirty="0" smtClean="0"/>
              <a:t>www.rotecautomation.lk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691010" y="2093268"/>
            <a:ext cx="743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Tyre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68397" y="3886200"/>
            <a:ext cx="4325082" cy="3034099"/>
            <a:chOff x="368397" y="3886200"/>
            <a:chExt cx="4325082" cy="3034099"/>
          </a:xfrm>
        </p:grpSpPr>
        <p:pic>
          <p:nvPicPr>
            <p:cNvPr id="3076" name="Picture 4" descr="Image result for automation in chemical indust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97" y="3886200"/>
              <a:ext cx="4217890" cy="2803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42313" y="6643300"/>
              <a:ext cx="2151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Source: http://</a:t>
              </a:r>
              <a:r>
                <a:rPr lang="en-US" sz="1200" dirty="0" smtClean="0"/>
                <a:t>www.reditech.be</a:t>
              </a:r>
              <a:endParaRPr lang="en-US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41850" y="4969055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Chemical, oil and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2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497</Words>
  <Application>Microsoft Office PowerPoint</Application>
  <PresentationFormat>On-screen Show (4:3)</PresentationFormat>
  <Paragraphs>152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GE298:Manufacturing Automation Week-1 </vt:lpstr>
      <vt:lpstr>PowerPoint Presentation</vt:lpstr>
      <vt:lpstr>Name a few Processes?</vt:lpstr>
      <vt:lpstr>Manufacturing automation</vt:lpstr>
      <vt:lpstr>History of Manufacturing Automation</vt:lpstr>
      <vt:lpstr>History contd…</vt:lpstr>
      <vt:lpstr>Applications </vt:lpstr>
      <vt:lpstr>Applications contd…</vt:lpstr>
      <vt:lpstr>Applications contd…</vt:lpstr>
      <vt:lpstr>PowerPoint Presentation</vt:lpstr>
      <vt:lpstr>Modern Manufacturing</vt:lpstr>
      <vt:lpstr>Steps in Modern Manufacturing</vt:lpstr>
      <vt:lpstr>Manufacturing of a Paper Clip</vt:lpstr>
      <vt:lpstr>Selection of the manufacturing process depends on </vt:lpstr>
      <vt:lpstr>Videos to be watched on SME website</vt:lpstr>
    </vt:vector>
  </TitlesOfParts>
  <Company>State University of New York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Automation</dc:title>
  <dc:creator>Kesavadas, T</dc:creator>
  <cp:lastModifiedBy>Windows User</cp:lastModifiedBy>
  <cp:revision>109</cp:revision>
  <cp:lastPrinted>1998-01-21T16:39:02Z</cp:lastPrinted>
  <dcterms:created xsi:type="dcterms:W3CDTF">1998-01-21T03:51:52Z</dcterms:created>
  <dcterms:modified xsi:type="dcterms:W3CDTF">2017-01-07T15:54:57Z</dcterms:modified>
</cp:coreProperties>
</file>